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585" r:id="rId2"/>
    <p:sldId id="623" r:id="rId3"/>
    <p:sldId id="708" r:id="rId4"/>
    <p:sldId id="702" r:id="rId5"/>
    <p:sldId id="699" r:id="rId6"/>
    <p:sldId id="701" r:id="rId7"/>
    <p:sldId id="700" r:id="rId8"/>
    <p:sldId id="703" r:id="rId9"/>
    <p:sldId id="707" r:id="rId10"/>
    <p:sldId id="705" r:id="rId11"/>
    <p:sldId id="598" r:id="rId12"/>
    <p:sldId id="694" r:id="rId13"/>
    <p:sldId id="601" r:id="rId14"/>
    <p:sldId id="624" r:id="rId15"/>
    <p:sldId id="602" r:id="rId16"/>
    <p:sldId id="695" r:id="rId17"/>
    <p:sldId id="697" r:id="rId18"/>
    <p:sldId id="603" r:id="rId19"/>
    <p:sldId id="604" r:id="rId20"/>
    <p:sldId id="656" r:id="rId21"/>
    <p:sldId id="655" r:id="rId22"/>
    <p:sldId id="658" r:id="rId23"/>
    <p:sldId id="696" r:id="rId24"/>
    <p:sldId id="698" r:id="rId25"/>
    <p:sldId id="660" r:id="rId26"/>
    <p:sldId id="606" r:id="rId27"/>
    <p:sldId id="714" r:id="rId28"/>
    <p:sldId id="661" r:id="rId29"/>
    <p:sldId id="662" r:id="rId30"/>
    <p:sldId id="692" r:id="rId31"/>
    <p:sldId id="678" r:id="rId32"/>
    <p:sldId id="682" r:id="rId33"/>
    <p:sldId id="684" r:id="rId34"/>
    <p:sldId id="683" r:id="rId35"/>
    <p:sldId id="712" r:id="rId36"/>
    <p:sldId id="715" r:id="rId37"/>
    <p:sldId id="713" r:id="rId38"/>
    <p:sldId id="709" r:id="rId39"/>
    <p:sldId id="710" r:id="rId40"/>
    <p:sldId id="711" r:id="rId41"/>
    <p:sldId id="686" r:id="rId42"/>
    <p:sldId id="687" r:id="rId43"/>
    <p:sldId id="688" r:id="rId44"/>
    <p:sldId id="689" r:id="rId45"/>
  </p:sldIdLst>
  <p:sldSz cx="9144000" cy="6858000" type="screen4x3"/>
  <p:notesSz cx="7302500" cy="9586913"/>
  <p:custDataLst>
    <p:tags r:id="rId4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4EDABEC-47ED-BB41-B3DC-BA24EEE9A382}">
          <p14:sldIdLst>
            <p14:sldId id="585"/>
            <p14:sldId id="623"/>
            <p14:sldId id="708"/>
            <p14:sldId id="702"/>
            <p14:sldId id="699"/>
            <p14:sldId id="701"/>
            <p14:sldId id="700"/>
          </p14:sldIdLst>
        </p14:section>
        <p14:section name="Recap" id="{108EEB6C-491C-374D-9062-BA17B26E999A}">
          <p14:sldIdLst>
            <p14:sldId id="703"/>
            <p14:sldId id="707"/>
            <p14:sldId id="705"/>
            <p14:sldId id="598"/>
            <p14:sldId id="694"/>
            <p14:sldId id="601"/>
            <p14:sldId id="624"/>
            <p14:sldId id="602"/>
            <p14:sldId id="695"/>
            <p14:sldId id="697"/>
            <p14:sldId id="603"/>
            <p14:sldId id="604"/>
            <p14:sldId id="656"/>
            <p14:sldId id="655"/>
            <p14:sldId id="658"/>
            <p14:sldId id="696"/>
            <p14:sldId id="698"/>
            <p14:sldId id="660"/>
            <p14:sldId id="606"/>
            <p14:sldId id="714"/>
            <p14:sldId id="661"/>
            <p14:sldId id="662"/>
            <p14:sldId id="692"/>
            <p14:sldId id="678"/>
            <p14:sldId id="682"/>
            <p14:sldId id="684"/>
            <p14:sldId id="683"/>
            <p14:sldId id="712"/>
            <p14:sldId id="715"/>
            <p14:sldId id="713"/>
            <p14:sldId id="709"/>
            <p14:sldId id="710"/>
            <p14:sldId id="711"/>
            <p14:sldId id="686"/>
            <p14:sldId id="687"/>
            <p14:sldId id="688"/>
            <p14:sldId id="68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4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5BD"/>
    <a:srgbClr val="F1C7C7"/>
    <a:srgbClr val="B3B3B3"/>
    <a:srgbClr val="E6E6E6"/>
    <a:srgbClr val="D5F1CF"/>
    <a:srgbClr val="990000"/>
    <a:srgbClr val="D09E00"/>
    <a:srgbClr val="EBAFAF"/>
    <a:srgbClr val="ACE3A1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2117" autoAdjust="0"/>
  </p:normalViewPr>
  <p:slideViewPr>
    <p:cSldViewPr snapToObjects="1">
      <p:cViewPr varScale="1">
        <p:scale>
          <a:sx n="80" d="100"/>
          <a:sy n="80" d="100"/>
        </p:scale>
        <p:origin x="-112" y="-1896"/>
      </p:cViewPr>
      <p:guideLst>
        <p:guide orient="horz" pos="4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30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86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TIME: 5 minutes</a:t>
            </a:r>
            <a:r>
              <a:rPr lang="en-US" baseline="0" dirty="0"/>
              <a:t> free </a:t>
            </a:r>
          </a:p>
          <a:p>
            <a:r>
              <a:rPr lang="en-US" baseline="0" dirty="0"/>
              <a:t>Go through extra: 1 minutes (show how the book portrays concurrency problem, step by step)</a:t>
            </a:r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379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r>
              <a:rPr lang="en-US" dirty="0"/>
              <a:t>NOTE: if</a:t>
            </a:r>
            <a:r>
              <a:rPr lang="en-US" baseline="0" dirty="0"/>
              <a:t> a pointer, follow the pointer to lead to the data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Ptr</a:t>
            </a:r>
            <a:r>
              <a:rPr lang="en-US" dirty="0"/>
              <a:t>  y y y </a:t>
            </a:r>
          </a:p>
          <a:p>
            <a:r>
              <a:rPr lang="en-US" dirty="0" err="1"/>
              <a:t>Cnt</a:t>
            </a:r>
            <a:r>
              <a:rPr lang="en-US" baseline="0" dirty="0"/>
              <a:t> n y y </a:t>
            </a:r>
          </a:p>
          <a:p>
            <a:r>
              <a:rPr lang="en-US" baseline="0" dirty="0" err="1"/>
              <a:t>i.M</a:t>
            </a:r>
            <a:r>
              <a:rPr lang="en-US" baseline="0" dirty="0"/>
              <a:t> y n n </a:t>
            </a:r>
          </a:p>
          <a:p>
            <a:r>
              <a:rPr lang="en-US" baseline="0" dirty="0" err="1"/>
              <a:t>Msgs.m</a:t>
            </a:r>
            <a:r>
              <a:rPr lang="en-US" baseline="0" dirty="0"/>
              <a:t>   y y y  (via </a:t>
            </a:r>
            <a:r>
              <a:rPr lang="en-US" baseline="0" dirty="0" err="1"/>
              <a:t>ptr</a:t>
            </a:r>
            <a:r>
              <a:rPr lang="en-US" baseline="0" dirty="0"/>
              <a:t> !!!!!!!)</a:t>
            </a:r>
          </a:p>
          <a:p>
            <a:r>
              <a:rPr lang="en-US" baseline="0" dirty="0"/>
              <a:t>Myid.p0   n y n </a:t>
            </a:r>
          </a:p>
          <a:p>
            <a:r>
              <a:rPr lang="en-US" baseline="0" dirty="0"/>
              <a:t>Myid.p1   n n y 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= 10, I = 9,</a:t>
            </a:r>
            <a:r>
              <a:rPr lang="en-US" baseline="0" dirty="0"/>
              <a:t> I = 11</a:t>
            </a:r>
          </a:p>
          <a:p>
            <a:r>
              <a:rPr lang="en-US" baseline="0" dirty="0"/>
              <a:t>(draw a picture on the board)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939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r>
              <a:rPr lang="en-US" sz="1200" b="1" dirty="0">
                <a:solidFill>
                  <a:srgbClr val="FF0000"/>
                </a:solidFill>
                <a:latin typeface="Gill Sans"/>
                <a:cs typeface="Gill Sans"/>
              </a:rPr>
              <a:t>Too many contentions. </a:t>
            </a:r>
          </a:p>
          <a:p>
            <a:pPr>
              <a:lnSpc>
                <a:spcPct val="80000"/>
              </a:lnSpc>
            </a:pPr>
            <a:r>
              <a:rPr lang="en-US" sz="1200" b="1" dirty="0">
                <a:solidFill>
                  <a:srgbClr val="FF0000"/>
                </a:solidFill>
                <a:latin typeface="Gill Sans"/>
                <a:cs typeface="Gill Sans"/>
              </a:rPr>
              <a:t>Rule: lock the smallest unit of independent updates</a:t>
            </a:r>
          </a:p>
          <a:p>
            <a:pPr>
              <a:lnSpc>
                <a:spcPct val="80000"/>
              </a:lnSpc>
            </a:pPr>
            <a:r>
              <a:rPr lang="en-US" sz="1200" b="1" dirty="0">
                <a:solidFill>
                  <a:srgbClr val="FF0000"/>
                </a:solidFill>
                <a:latin typeface="Gill Sans"/>
                <a:cs typeface="Gill Sans"/>
              </a:rPr>
              <a:t>Allocate one lock for each bank account: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rgbClr val="FF0000"/>
              </a:solidFill>
              <a:latin typeface="Monaco"/>
              <a:cs typeface="Monaco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99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991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Total is a global</a:t>
            </a:r>
            <a:r>
              <a:rPr lang="en-US" baseline="0" dirty="0"/>
              <a:t> variable.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208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r>
              <a:rPr lang="en-US" dirty="0"/>
              <a:t>END CNT = 1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r>
              <a:rPr lang="en-US" dirty="0"/>
              <a:t>END CNT = 1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54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3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Synchronization</a:t>
            </a:r>
            <a:br>
              <a:rPr lang="en-US" dirty="0"/>
            </a:br>
            <a:r>
              <a:rPr lang="en-US" dirty="0"/>
              <a:t>Threads, data races, locks</a:t>
            </a:r>
            <a:br>
              <a:rPr lang="en-US" dirty="0"/>
            </a:br>
            <a:r>
              <a:rPr lang="en-US" sz="2400" b="0" dirty="0"/>
              <a:t/>
            </a:r>
            <a:br>
              <a:rPr lang="en-US" sz="2400" b="0" dirty="0"/>
            </a:br>
            <a:r>
              <a:rPr lang="en-US" sz="2400" b="0" dirty="0"/>
              <a:t>Sections 12.4, 12.5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4648200"/>
            <a:ext cx="7678738" cy="1752600"/>
          </a:xfrm>
        </p:spPr>
        <p:txBody>
          <a:bodyPr/>
          <a:lstStyle/>
          <a:p>
            <a:r>
              <a:rPr lang="en-US" sz="2400" b="1" dirty="0"/>
              <a:t>Instructor:</a:t>
            </a:r>
            <a:r>
              <a:rPr lang="en-US" sz="2400" dirty="0"/>
              <a:t> </a:t>
            </a:r>
          </a:p>
          <a:p>
            <a:r>
              <a:rPr lang="en-US" sz="2400" dirty="0"/>
              <a:t>Haryadi Gunawi</a:t>
            </a:r>
          </a:p>
        </p:txBody>
      </p:sp>
    </p:spTree>
    <p:extLst>
      <p:ext uri="{BB962C8B-B14F-4D97-AF65-F5344CB8AC3E}">
        <p14:creationId xmlns:p14="http://schemas.microsoft.com/office/powerpoint/2010/main" val="2585860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(1) Understanding sharing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Where are the shared variables (memory lines)?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496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304800"/>
            <a:ext cx="8634582" cy="762000"/>
          </a:xfrm>
        </p:spPr>
        <p:txBody>
          <a:bodyPr/>
          <a:lstStyle/>
          <a:p>
            <a:r>
              <a:rPr lang="en-US" dirty="0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3518" y="1497897"/>
            <a:ext cx="5715000" cy="4913681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Which variables in a threaded C program are </a:t>
            </a:r>
            <a:r>
              <a:rPr lang="en-US" dirty="0">
                <a:solidFill>
                  <a:srgbClr val="FF0000"/>
                </a:solidFill>
              </a:rPr>
              <a:t>shared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The answer is </a:t>
            </a:r>
            <a:r>
              <a:rPr lang="en-US" b="1" dirty="0"/>
              <a:t>not</a:t>
            </a:r>
            <a:r>
              <a:rPr lang="en-US" dirty="0"/>
              <a:t> as simple as …</a:t>
            </a:r>
          </a:p>
          <a:p>
            <a:pPr lvl="1"/>
            <a:r>
              <a:rPr lang="en-US" dirty="0"/>
              <a:t>… “</a:t>
            </a:r>
            <a:r>
              <a:rPr lang="en-US" i="1" dirty="0"/>
              <a:t>global variables are shared</a:t>
            </a:r>
            <a:r>
              <a:rPr lang="en-US" dirty="0"/>
              <a:t>” and</a:t>
            </a:r>
          </a:p>
          <a:p>
            <a:pPr lvl="1"/>
            <a:r>
              <a:rPr lang="en-US" dirty="0"/>
              <a:t>… “</a:t>
            </a:r>
            <a:r>
              <a:rPr lang="en-US" i="1" dirty="0"/>
              <a:t>stack variables are private</a:t>
            </a:r>
            <a:r>
              <a:rPr lang="en-US" dirty="0" smtClean="0"/>
              <a:t>”, </a:t>
            </a:r>
            <a:r>
              <a:rPr lang="en-US" b="1" dirty="0" smtClean="0">
                <a:solidFill>
                  <a:srgbClr val="FF0000"/>
                </a:solidFill>
              </a:rPr>
              <a:t>really?</a:t>
            </a:r>
            <a:endParaRPr lang="en-US" b="1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Why not? </a:t>
            </a:r>
            <a:r>
              <a:rPr lang="en-US" dirty="0"/>
              <a:t>One process address space!!</a:t>
            </a:r>
          </a:p>
          <a:p>
            <a:endParaRPr lang="en-US" dirty="0"/>
          </a:p>
          <a:p>
            <a:r>
              <a:rPr lang="en-US" dirty="0"/>
              <a:t>In a particular program, analyze which “data” is accessible by which threads</a:t>
            </a:r>
          </a:p>
          <a:p>
            <a:pPr lvl="1"/>
            <a:r>
              <a:rPr lang="en-US" dirty="0"/>
              <a:t>A “data” = an instance of a variable / a memory line</a:t>
            </a:r>
          </a:p>
          <a:p>
            <a:pPr lvl="1"/>
            <a:r>
              <a:rPr lang="en-US" dirty="0"/>
              <a:t>(Assuming no bad pointers)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713781" y="1310914"/>
            <a:ext cx="1813571" cy="4371959"/>
          </a:xfrm>
          <a:prstGeom prst="rect">
            <a:avLst/>
          </a:prstGeom>
          <a:solidFill>
            <a:srgbClr val="7E97AD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13781" y="1310915"/>
            <a:ext cx="1813571" cy="441685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T0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713781" y="4158874"/>
            <a:ext cx="1813571" cy="1523999"/>
          </a:xfrm>
          <a:prstGeom prst="rect">
            <a:avLst/>
          </a:prstGeom>
          <a:solidFill>
            <a:srgbClr val="CC8E60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Code </a:t>
            </a:r>
            <a:r>
              <a:rPr kumimoji="0" lang="en-US" sz="18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Seg</a:t>
            </a:r>
            <a:endParaRPr kumimoji="0" lang="en-US" sz="18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Main() {…}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Hello() {…}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13781" y="3356143"/>
            <a:ext cx="1813571" cy="395711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Heap </a:t>
            </a:r>
            <a:r>
              <a:rPr kumimoji="0" lang="en-US" sz="18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Seg</a:t>
            </a:r>
            <a:endParaRPr kumimoji="0" lang="en-US" sz="18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7401687" y="1752600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7923704" y="3108379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467505" y="5513820"/>
            <a:ext cx="246276" cy="30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248400" y="1197678"/>
            <a:ext cx="465381" cy="30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2</a:t>
            </a:r>
            <a:r>
              <a:rPr kumimoji="0" 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-1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713781" y="2145548"/>
            <a:ext cx="1813571" cy="336926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T1</a:t>
            </a: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401687" y="2435983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8527352" y="5532763"/>
            <a:ext cx="68790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8527352" y="4933964"/>
            <a:ext cx="68790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153400" y="4509840"/>
            <a:ext cx="1177961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rgbClr val="000000"/>
                </a:solidFill>
                <a:latin typeface="Gill Sans"/>
                <a:cs typeface="Gill Sans"/>
              </a:rPr>
              <a:t>T0’s PC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94639" y="5161142"/>
            <a:ext cx="1177961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rgbClr val="000000"/>
                </a:solidFill>
                <a:latin typeface="Gill Sans"/>
                <a:cs typeface="Gill Sans"/>
              </a:rPr>
              <a:t>T1’s PC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713781" y="3751854"/>
            <a:ext cx="1813571" cy="395711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Data </a:t>
            </a:r>
            <a:r>
              <a:rPr kumimoji="0" lang="en-US" sz="18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Seg</a:t>
            </a:r>
            <a:endParaRPr kumimoji="0" lang="en-US" sz="18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398344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5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2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5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simply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2279956"/>
            <a:ext cx="4022725" cy="1990725"/>
          </a:xfrm>
        </p:spPr>
        <p:txBody>
          <a:bodyPr/>
          <a:lstStyle/>
          <a:p>
            <a:r>
              <a:rPr lang="en-US" dirty="0"/>
              <a:t>Follow the pointers!</a:t>
            </a:r>
          </a:p>
          <a:p>
            <a:pPr lvl="1"/>
            <a:r>
              <a:rPr lang="en-US" dirty="0"/>
              <a:t>Know where the pointers are pointing to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/>
              <a:t>Via pointers …</a:t>
            </a:r>
          </a:p>
          <a:p>
            <a:pPr lvl="1"/>
            <a:r>
              <a:rPr lang="en-US" i="1" dirty="0"/>
              <a:t>… any thread can read and write the stack of any other thread</a:t>
            </a:r>
          </a:p>
          <a:p>
            <a:pPr lvl="1"/>
            <a:endParaRPr lang="en-US" i="1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178701" y="3692300"/>
            <a:ext cx="3147015" cy="3293209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600" dirty="0">
                <a:latin typeface="Courier New" pitchFamily="49" charset="0"/>
              </a:rPr>
              <a:t>;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*t0_func()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solidFill>
                  <a:srgbClr val="0000FF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</a:rPr>
              <a:t> x;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&amp; x;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*t1_func()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// Thread-1 can modify</a:t>
            </a:r>
          </a:p>
          <a:p>
            <a:r>
              <a:rPr lang="en-US" sz="1600" dirty="0">
                <a:latin typeface="Courier New" pitchFamily="49" charset="0"/>
              </a:rPr>
              <a:t>  // x via access 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</a:rPr>
              <a:t>ptr</a:t>
            </a:r>
            <a:endParaRPr lang="en-US" sz="1600" dirty="0">
              <a:solidFill>
                <a:srgbClr val="0000FF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324600" y="470163"/>
            <a:ext cx="1813571" cy="3263637"/>
          </a:xfrm>
          <a:prstGeom prst="rect">
            <a:avLst/>
          </a:prstGeom>
          <a:solidFill>
            <a:srgbClr val="7E97AD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24600" y="509327"/>
            <a:ext cx="1813571" cy="578570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</a:t>
            </a:r>
            <a:r>
              <a:rPr lang="en-US" sz="1800" kern="0" dirty="0">
                <a:solidFill>
                  <a:srgbClr val="000000"/>
                </a:solidFill>
                <a:latin typeface="Gill Sans"/>
                <a:cs typeface="Gill Sans"/>
              </a:rPr>
              <a:t>t</a:t>
            </a: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 err="1">
                <a:solidFill>
                  <a:srgbClr val="0000FF"/>
                </a:solidFill>
                <a:latin typeface="Gill Sans"/>
                <a:cs typeface="Gill Sans"/>
              </a:rPr>
              <a:t>int</a:t>
            </a:r>
            <a:r>
              <a:rPr lang="en-US" sz="1800" b="0" kern="0" dirty="0">
                <a:solidFill>
                  <a:srgbClr val="0000FF"/>
                </a:solidFill>
                <a:latin typeface="Gill Sans"/>
                <a:cs typeface="Gill Sans"/>
              </a:rPr>
              <a:t> x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324600" y="2911103"/>
            <a:ext cx="1813571" cy="728431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Data segment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 err="1">
                <a:solidFill>
                  <a:srgbClr val="FF0000"/>
                </a:solidFill>
                <a:latin typeface="Gill Sans"/>
                <a:cs typeface="Gill Sans"/>
              </a:rPr>
              <a:t>ptr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7534523" y="2267628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6324600" y="1304797"/>
            <a:ext cx="1813571" cy="336926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T1</a:t>
            </a:r>
          </a:p>
        </p:txBody>
      </p:sp>
      <p:cxnSp>
        <p:nvCxnSpPr>
          <p:cNvPr id="14" name="Curved Connector 13"/>
          <p:cNvCxnSpPr>
            <a:stCxn id="8" idx="3"/>
            <a:endCxn id="6" idx="3"/>
          </p:cNvCxnSpPr>
          <p:nvPr/>
        </p:nvCxnSpPr>
        <p:spPr bwMode="auto">
          <a:xfrm flipV="1">
            <a:off x="8138171" y="798612"/>
            <a:ext cx="12700" cy="2476707"/>
          </a:xfrm>
          <a:prstGeom prst="curvedConnector3">
            <a:avLst>
              <a:gd name="adj1" fmla="val 7433945"/>
            </a:avLst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337300" y="2515392"/>
            <a:ext cx="1813571" cy="390104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Heap segment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7735056" y="4572000"/>
            <a:ext cx="1181320" cy="914400"/>
          </a:xfrm>
          <a:prstGeom prst="wedgeRoundRectCallout">
            <a:avLst>
              <a:gd name="adj1" fmla="val -118995"/>
              <a:gd name="adj2" fmla="val 10020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“x” no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longer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“private”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839859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5"/>
            <a:ext cx="6476999" cy="4972050"/>
          </a:xfrm>
        </p:spPr>
        <p:txBody>
          <a:bodyPr>
            <a:normAutofit lnSpcReduction="10000"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Global</a:t>
            </a:r>
            <a:r>
              <a:rPr lang="en-US" dirty="0"/>
              <a:t> variables</a:t>
            </a:r>
          </a:p>
          <a:p>
            <a:pPr lvl="1"/>
            <a:r>
              <a:rPr lang="en-US" dirty="0"/>
              <a:t>Variable declared outside of a function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Process address space contains exactly </a:t>
            </a:r>
            <a:r>
              <a:rPr lang="en-US" dirty="0">
                <a:solidFill>
                  <a:srgbClr val="FF0000"/>
                </a:solidFill>
              </a:rPr>
              <a:t>one instance </a:t>
            </a:r>
            <a:r>
              <a:rPr lang="en-US" dirty="0">
                <a:solidFill>
                  <a:srgbClr val="000000"/>
                </a:solidFill>
              </a:rPr>
              <a:t>of any global variable</a:t>
            </a:r>
          </a:p>
          <a:p>
            <a:r>
              <a:rPr lang="en-US" u="sng" dirty="0">
                <a:solidFill>
                  <a:srgbClr val="3366FF"/>
                </a:solidFill>
              </a:rPr>
              <a:t>Local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/>
              <a:t>(“automatic”) variables</a:t>
            </a:r>
          </a:p>
          <a:p>
            <a:pPr lvl="1"/>
            <a:r>
              <a:rPr lang="en-US" dirty="0"/>
              <a:t>Variable declared inside function,  f() { </a:t>
            </a:r>
            <a:r>
              <a:rPr lang="en-US" dirty="0" err="1"/>
              <a:t>int</a:t>
            </a:r>
            <a:r>
              <a:rPr lang="en-US" dirty="0"/>
              <a:t> local; } </a:t>
            </a:r>
          </a:p>
          <a:p>
            <a:pPr lvl="1"/>
            <a:r>
              <a:rPr lang="en-US" dirty="0"/>
              <a:t>Each </a:t>
            </a:r>
            <a:r>
              <a:rPr lang="en-US" dirty="0">
                <a:solidFill>
                  <a:srgbClr val="3366FF"/>
                </a:solidFill>
              </a:rPr>
              <a:t>thread stack </a:t>
            </a:r>
            <a:r>
              <a:rPr lang="en-US" dirty="0"/>
              <a:t>contains </a:t>
            </a:r>
            <a:r>
              <a:rPr lang="en-US" dirty="0">
                <a:solidFill>
                  <a:srgbClr val="3366FF"/>
                </a:solidFill>
              </a:rPr>
              <a:t>one instance </a:t>
            </a:r>
            <a:r>
              <a:rPr lang="en-US" dirty="0"/>
              <a:t>of each local variable </a:t>
            </a:r>
            <a:r>
              <a:rPr lang="en-US" b="1" dirty="0">
                <a:solidFill>
                  <a:srgbClr val="3366FF"/>
                </a:solidFill>
              </a:rPr>
              <a:t>per function invocation</a:t>
            </a:r>
          </a:p>
          <a:p>
            <a:r>
              <a:rPr lang="en-US" u="sng" dirty="0">
                <a:solidFill>
                  <a:schemeClr val="accent1"/>
                </a:solidFill>
              </a:rPr>
              <a:t>Local static </a:t>
            </a:r>
            <a:r>
              <a:rPr lang="en-US" dirty="0"/>
              <a:t>variables</a:t>
            </a:r>
          </a:p>
          <a:p>
            <a:pPr lvl="1"/>
            <a:r>
              <a:rPr lang="en-US" dirty="0"/>
              <a:t>f() { </a:t>
            </a:r>
            <a:r>
              <a:rPr lang="en-US" dirty="0">
                <a:solidFill>
                  <a:schemeClr val="accent1"/>
                </a:solidFill>
              </a:rPr>
              <a:t>static </a:t>
            </a:r>
            <a:r>
              <a:rPr lang="en-US" dirty="0" err="1"/>
              <a:t>int</a:t>
            </a:r>
            <a:r>
              <a:rPr lang="en-US" dirty="0"/>
              <a:t> local; }</a:t>
            </a:r>
          </a:p>
          <a:p>
            <a:pPr lvl="1"/>
            <a:r>
              <a:rPr lang="en-US" dirty="0"/>
              <a:t>Variable declared inside  function with the </a:t>
            </a:r>
            <a:r>
              <a:rPr lang="en-US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dirty="0"/>
              <a:t>Process address space contains exactly </a:t>
            </a:r>
            <a:r>
              <a:rPr lang="en-US" b="1" dirty="0">
                <a:solidFill>
                  <a:schemeClr val="accent1"/>
                </a:solidFill>
              </a:rPr>
              <a:t>one instance </a:t>
            </a:r>
            <a:r>
              <a:rPr lang="en-US" dirty="0"/>
              <a:t>of any local static variable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62800" y="1295400"/>
            <a:ext cx="1813571" cy="3657600"/>
          </a:xfrm>
          <a:prstGeom prst="rect">
            <a:avLst/>
          </a:prstGeom>
          <a:solidFill>
            <a:srgbClr val="7E97A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1295400"/>
            <a:ext cx="1813571" cy="57857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0" dirty="0">
                <a:solidFill>
                  <a:srgbClr val="000000"/>
                </a:solidFill>
                <a:latin typeface="Gill Sans"/>
                <a:cs typeface="Gill Sans"/>
              </a:rPr>
              <a:t>s</a:t>
            </a: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tack </a:t>
            </a:r>
            <a:r>
              <a:rPr lang="en-US" sz="1800" kern="0" dirty="0">
                <a:solidFill>
                  <a:srgbClr val="000000"/>
                </a:solidFill>
                <a:latin typeface="Gill Sans"/>
                <a:cs typeface="Gill Sans"/>
              </a:rPr>
              <a:t>t</a:t>
            </a: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 err="1">
                <a:solidFill>
                  <a:srgbClr val="0000FF"/>
                </a:solidFill>
                <a:latin typeface="Gill Sans"/>
                <a:cs typeface="Gill Sans"/>
              </a:rPr>
              <a:t>int</a:t>
            </a:r>
            <a:r>
              <a:rPr lang="en-US" sz="1800" b="0" kern="0" dirty="0">
                <a:solidFill>
                  <a:srgbClr val="0000FF"/>
                </a:solidFill>
                <a:latin typeface="Gill Sans"/>
                <a:cs typeface="Gill Sans"/>
              </a:rPr>
              <a:t> local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62800" y="3332960"/>
            <a:ext cx="1813571" cy="1047476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Data </a:t>
            </a:r>
            <a:r>
              <a:rPr kumimoji="0" lang="en-US" sz="18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seg</a:t>
            </a:r>
            <a:endParaRPr kumimoji="0" lang="en-US" sz="18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 err="1">
                <a:solidFill>
                  <a:srgbClr val="FF0000"/>
                </a:solidFill>
                <a:latin typeface="Gill Sans"/>
                <a:cs typeface="Gill Sans"/>
              </a:rPr>
              <a:t>int</a:t>
            </a:r>
            <a:r>
              <a:rPr lang="en-US" sz="1800" b="0" kern="0" dirty="0">
                <a:solidFill>
                  <a:srgbClr val="FF0000"/>
                </a:solidFill>
                <a:latin typeface="Gill Sans"/>
                <a:cs typeface="Gill Sans"/>
              </a:rPr>
              <a:t> global;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8000"/>
                </a:solidFill>
                <a:latin typeface="Gill Sans"/>
                <a:cs typeface="Gill Sans"/>
              </a:rPr>
              <a:t>static </a:t>
            </a:r>
            <a:r>
              <a:rPr lang="en-US" sz="1800" b="0" kern="0" dirty="0" err="1">
                <a:solidFill>
                  <a:srgbClr val="008000"/>
                </a:solidFill>
                <a:latin typeface="Gill Sans"/>
                <a:cs typeface="Gill Sans"/>
              </a:rPr>
              <a:t>int</a:t>
            </a:r>
            <a:r>
              <a:rPr lang="en-US" sz="1800" b="0" kern="0" dirty="0">
                <a:solidFill>
                  <a:srgbClr val="008000"/>
                </a:solidFill>
                <a:latin typeface="Gill Sans"/>
                <a:cs typeface="Gill Sans"/>
              </a:rPr>
              <a:t> local;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162800" y="2090870"/>
            <a:ext cx="1813571" cy="336926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tack 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43772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variables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362075"/>
            <a:ext cx="9143999" cy="497205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stdio.h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solidFill>
                  <a:srgbClr val="3366FF"/>
                </a:solidFill>
                <a:latin typeface="Courier New"/>
                <a:cs typeface="Courier New"/>
              </a:rPr>
              <a:t>func</a:t>
            </a:r>
            <a:r>
              <a:rPr lang="en-US" sz="1800" dirty="0">
                <a:latin typeface="Courier New"/>
                <a:cs typeface="Courier New"/>
              </a:rPr>
              <a:t>() {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      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 x = 0</a:t>
            </a:r>
            <a:r>
              <a:rPr lang="en-US" sz="1800" dirty="0">
                <a:latin typeface="Courier New"/>
                <a:cs typeface="Courier New"/>
              </a:rPr>
              <a:t>;	</a:t>
            </a:r>
            <a:r>
              <a:rPr lang="en-US" sz="1800" i="1" dirty="0">
                <a:latin typeface="Courier New"/>
                <a:cs typeface="Courier New"/>
              </a:rPr>
              <a:t>// x is initialized only </a:t>
            </a:r>
            <a:r>
              <a:rPr lang="en-US" sz="1800" i="1" dirty="0">
                <a:solidFill>
                  <a:srgbClr val="FF0000"/>
                </a:solidFill>
                <a:latin typeface="Courier New"/>
                <a:cs typeface="Courier New"/>
              </a:rPr>
              <a:t>once</a:t>
            </a:r>
            <a:r>
              <a:rPr lang="en-US" sz="1800" i="1" dirty="0">
                <a:latin typeface="Courier New"/>
                <a:cs typeface="Courier New"/>
              </a:rPr>
              <a:t> </a:t>
            </a:r>
            <a:br>
              <a:rPr lang="en-US" sz="1800" i="1" dirty="0">
                <a:latin typeface="Courier New"/>
                <a:cs typeface="Courier New"/>
              </a:rPr>
            </a:br>
            <a:r>
              <a:rPr lang="en-US" sz="1800" i="1" dirty="0">
                <a:latin typeface="Courier New"/>
                <a:cs typeface="Courier New"/>
              </a:rPr>
              <a:t>				// across three calls of </a:t>
            </a:r>
            <a:r>
              <a:rPr lang="en-US" sz="1800" i="1" dirty="0" err="1">
                <a:latin typeface="Courier New"/>
                <a:cs typeface="Courier New"/>
              </a:rPr>
              <a:t>func</a:t>
            </a:r>
            <a:r>
              <a:rPr lang="en-US" sz="1800" i="1" dirty="0">
                <a:latin typeface="Courier New"/>
                <a:cs typeface="Courier New"/>
              </a:rPr>
              <a:t>()</a:t>
            </a: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fr-FR" sz="1800" dirty="0">
                <a:latin typeface="Courier New"/>
                <a:cs typeface="Courier New"/>
              </a:rPr>
              <a:t>        x = x + 1;</a:t>
            </a:r>
          </a:p>
          <a:p>
            <a:pPr marL="0" indent="0">
              <a:buNone/>
            </a:pPr>
            <a:r>
              <a:rPr lang="en-US" sz="1800" i="1" dirty="0">
                <a:latin typeface="Courier New"/>
                <a:cs typeface="Courier New"/>
              </a:rPr>
              <a:t>        </a:t>
            </a:r>
            <a:r>
              <a:rPr lang="en-US" sz="1800" dirty="0">
                <a:latin typeface="Courier New"/>
                <a:cs typeface="Courier New"/>
              </a:rPr>
              <a:t>print(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x</a:t>
            </a:r>
            <a:r>
              <a:rPr lang="en-US" sz="1800" dirty="0">
                <a:latin typeface="Courier New"/>
                <a:cs typeface="Courier New"/>
              </a:rPr>
              <a:t>);         </a:t>
            </a:r>
          </a:p>
          <a:p>
            <a:pPr marL="0" indent="0">
              <a:buNone/>
            </a:pPr>
            <a:r>
              <a:rPr lang="fr-FR" sz="1800" dirty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r>
              <a:rPr lang="fr-FR" sz="1800" dirty="0"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fr-FR" sz="1800" dirty="0" err="1">
                <a:latin typeface="Courier New"/>
                <a:cs typeface="Courier New"/>
              </a:rPr>
              <a:t>int</a:t>
            </a:r>
            <a:r>
              <a:rPr lang="fr-FR" sz="1800" dirty="0">
                <a:latin typeface="Courier New"/>
                <a:cs typeface="Courier New"/>
              </a:rPr>
              <a:t> main(</a:t>
            </a:r>
            <a:r>
              <a:rPr lang="fr-FR" sz="1800" dirty="0" err="1">
                <a:latin typeface="Courier New"/>
                <a:cs typeface="Courier New"/>
              </a:rPr>
              <a:t>int</a:t>
            </a:r>
            <a:r>
              <a:rPr lang="fr-FR" sz="1800" dirty="0">
                <a:latin typeface="Courier New"/>
                <a:cs typeface="Courier New"/>
              </a:rPr>
              <a:t> </a:t>
            </a:r>
            <a:r>
              <a:rPr lang="fr-FR" sz="1800" dirty="0" err="1">
                <a:latin typeface="Courier New"/>
                <a:cs typeface="Courier New"/>
              </a:rPr>
              <a:t>argc</a:t>
            </a:r>
            <a:r>
              <a:rPr lang="fr-FR" sz="1800" dirty="0">
                <a:latin typeface="Courier New"/>
                <a:cs typeface="Courier New"/>
              </a:rPr>
              <a:t>, char * </a:t>
            </a:r>
            <a:r>
              <a:rPr lang="fr-FR" sz="1800" dirty="0" err="1">
                <a:latin typeface="Courier New"/>
                <a:cs typeface="Courier New"/>
              </a:rPr>
              <a:t>const</a:t>
            </a:r>
            <a:r>
              <a:rPr lang="fr-FR" sz="1800" dirty="0">
                <a:latin typeface="Courier New"/>
                <a:cs typeface="Courier New"/>
              </a:rPr>
              <a:t> </a:t>
            </a:r>
            <a:r>
              <a:rPr lang="fr-FR" sz="1800" dirty="0" err="1">
                <a:latin typeface="Courier New"/>
                <a:cs typeface="Courier New"/>
              </a:rPr>
              <a:t>argv</a:t>
            </a:r>
            <a:r>
              <a:rPr lang="fr-FR" sz="1800" dirty="0">
                <a:latin typeface="Courier New"/>
                <a:cs typeface="Courier New"/>
              </a:rPr>
              <a:t>[]) {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3366FF"/>
                </a:solidFill>
                <a:latin typeface="Courier New"/>
                <a:cs typeface="Courier New"/>
              </a:rPr>
              <a:t>func</a:t>
            </a:r>
            <a:r>
              <a:rPr lang="en-US" sz="1800" dirty="0">
                <a:latin typeface="Courier New"/>
                <a:cs typeface="Courier New"/>
              </a:rPr>
              <a:t>();    // x=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1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3366FF"/>
                </a:solidFill>
                <a:latin typeface="Courier New"/>
                <a:cs typeface="Courier New"/>
              </a:rPr>
              <a:t>func</a:t>
            </a:r>
            <a:r>
              <a:rPr lang="en-US" sz="1800" dirty="0">
                <a:latin typeface="Courier New"/>
                <a:cs typeface="Courier New"/>
              </a:rPr>
              <a:t>();    // x=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2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3366FF"/>
                </a:solidFill>
                <a:latin typeface="Courier New"/>
                <a:cs typeface="Courier New"/>
              </a:rPr>
              <a:t>func</a:t>
            </a:r>
            <a:r>
              <a:rPr lang="en-US" sz="1800" dirty="0">
                <a:latin typeface="Courier New"/>
                <a:cs typeface="Courier New"/>
              </a:rPr>
              <a:t>();    // x</a:t>
            </a:r>
            <a:r>
              <a:rPr lang="en-US" sz="1800" dirty="0" smtClean="0">
                <a:latin typeface="Courier New"/>
                <a:cs typeface="Courier New"/>
              </a:rPr>
              <a:t>=</a:t>
            </a:r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??</a:t>
            </a:r>
            <a:endParaRPr lang="en-US" sz="18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i="1" dirty="0">
                <a:latin typeface="Courier New"/>
                <a:cs typeface="Courier New"/>
              </a:rPr>
              <a:t>        </a:t>
            </a:r>
            <a:r>
              <a:rPr lang="en-US" sz="1800" dirty="0">
                <a:latin typeface="Courier New"/>
                <a:cs typeface="Courier New"/>
              </a:rPr>
              <a:t>print(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x</a:t>
            </a:r>
            <a:r>
              <a:rPr lang="en-US" sz="1800" dirty="0">
                <a:latin typeface="Courier New"/>
                <a:cs typeface="Courier New"/>
              </a:rPr>
              <a:t>);  // Doable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??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       return 0;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93365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931843" name="Rectangle 3"/>
          <p:cNvSpPr>
            <a:spLocks noChangeArrowheads="1"/>
          </p:cNvSpPr>
          <p:nvPr/>
        </p:nvSpPr>
        <p:spPr bwMode="auto">
          <a:xfrm>
            <a:off x="365773" y="2077608"/>
            <a:ext cx="3262932" cy="42780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600" dirty="0">
                <a:latin typeface="Courier New" pitchFamily="49" charset="0"/>
              </a:rPr>
              <a:t>;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char *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msgs</a:t>
            </a:r>
            <a:r>
              <a:rPr lang="en-US" sz="1600" dirty="0">
                <a:latin typeface="Courier New" pitchFamily="49" charset="0"/>
              </a:rPr>
              <a:t>[2] = {</a:t>
            </a:r>
          </a:p>
          <a:p>
            <a:r>
              <a:rPr lang="en-US" sz="1600" dirty="0">
                <a:latin typeface="Courier New" pitchFamily="49" charset="0"/>
              </a:rPr>
              <a:t>   “foo”, “bar” };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ptr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(…, </a:t>
            </a:r>
          </a:p>
          <a:p>
            <a:r>
              <a:rPr lang="en-US" sz="1600" dirty="0">
                <a:latin typeface="Courier New" pitchFamily="49" charset="0"/>
              </a:rPr>
              <a:t>            </a:t>
            </a:r>
            <a:r>
              <a:rPr lang="en-US" sz="1600" dirty="0" err="1">
                <a:latin typeface="Courier New" pitchFamily="49" charset="0"/>
              </a:rPr>
              <a:t>tfunc</a:t>
            </a:r>
            <a:r>
              <a:rPr lang="en-US" sz="1600" dirty="0">
                <a:latin typeface="Courier New" pitchFamily="49" charset="0"/>
              </a:rPr>
              <a:t>, </a:t>
            </a:r>
          </a:p>
          <a:p>
            <a:r>
              <a:rPr lang="en-US" sz="1600" dirty="0">
                <a:latin typeface="Courier New" pitchFamily="49" charset="0"/>
              </a:rPr>
              <a:t>            (void *)i)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mr-IN" sz="1600" dirty="0" smtClean="0">
                <a:latin typeface="Courier New" pitchFamily="49" charset="0"/>
              </a:rPr>
              <a:t>…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4" name="Rectangle 4"/>
          <p:cNvSpPr>
            <a:spLocks noChangeArrowheads="1"/>
          </p:cNvSpPr>
          <p:nvPr/>
        </p:nvSpPr>
        <p:spPr bwMode="auto">
          <a:xfrm>
            <a:off x="4486275" y="3231562"/>
            <a:ext cx="4247978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</a:t>
            </a:r>
            <a:r>
              <a:rPr lang="en-US" sz="1600" dirty="0" err="1">
                <a:latin typeface="Courier New" pitchFamily="49" charset="0"/>
              </a:rPr>
              <a:t>tfunc</a:t>
            </a:r>
            <a:r>
              <a:rPr lang="en-US" sz="1600" dirty="0">
                <a:latin typeface="Courier New" pitchFamily="49" charset="0"/>
              </a:rPr>
              <a:t>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int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(int)vargp;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print(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, ptr[myid], ++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3895" y="1359488"/>
            <a:ext cx="3977045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3366FF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3366FF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3366FF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 </a:t>
            </a:r>
            <a:r>
              <a:rPr lang="en-US" sz="1800" dirty="0" err="1">
                <a:latin typeface="Calibri" pitchFamily="34" charset="0"/>
              </a:rPr>
              <a:t>seg</a:t>
            </a:r>
            <a:r>
              <a:rPr lang="en-US" sz="1800" dirty="0">
                <a:latin typeface="Calibri" pitchFamily="34" charset="0"/>
              </a:rPr>
              <a:t>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>
            <a:off x="1295401" y="1679576"/>
            <a:ext cx="191148" cy="606424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50329" y="6232591"/>
            <a:ext cx="4049293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3366FF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3366FF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3366FF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5943600" y="4886391"/>
            <a:ext cx="304800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979857" y="1220988"/>
            <a:ext cx="3927485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3366FF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3366FF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3366FF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msgs.m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486549" y="1536112"/>
            <a:ext cx="2971799" cy="16954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290073" y="1815512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3366FF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3366FF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3366FF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3366FF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myid.t0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[peer 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myid.t1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[peer 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5943600" y="2724444"/>
            <a:ext cx="533400" cy="13208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819400" y="1536112"/>
            <a:ext cx="1638948" cy="219768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Oval Callout 14"/>
          <p:cNvSpPr/>
          <p:nvPr/>
        </p:nvSpPr>
        <p:spPr>
          <a:xfrm>
            <a:off x="7875961" y="428795"/>
            <a:ext cx="1228659" cy="930693"/>
          </a:xfrm>
          <a:prstGeom prst="wedgeEllipseCallout">
            <a:avLst>
              <a:gd name="adj1" fmla="val -45821"/>
              <a:gd name="adj2" fmla="val 51399"/>
            </a:avLst>
          </a:prstGeom>
          <a:solidFill>
            <a:srgbClr val="FFFF00"/>
          </a:solidFill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“.m”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  <a:sym typeface="Wingdings"/>
              </a:rPr>
              <a:t> owned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  <a:sym typeface="Wingdings"/>
              </a:rPr>
              <a:t> by main thread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416694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45" grpId="0"/>
      <p:bldP spid="931846" grpId="0" animBg="1"/>
      <p:bldP spid="931847" grpId="0"/>
      <p:bldP spid="931848" grpId="0" animBg="1"/>
      <p:bldP spid="931849" grpId="0"/>
      <p:bldP spid="931850" grpId="0" animBg="1"/>
      <p:bldP spid="931851" grpId="0"/>
      <p:bldP spid="931852" grpId="0" animBg="1"/>
      <p:bldP spid="13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1" y="228600"/>
            <a:ext cx="7592093" cy="762000"/>
          </a:xfrm>
        </p:spPr>
        <p:txBody>
          <a:bodyPr/>
          <a:lstStyle/>
          <a:p>
            <a:r>
              <a:rPr lang="en-US" dirty="0"/>
              <a:t>How to analyze?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47" y="990600"/>
            <a:ext cx="9094772" cy="847725"/>
          </a:xfrm>
        </p:spPr>
        <p:txBody>
          <a:bodyPr/>
          <a:lstStyle/>
          <a:p>
            <a:r>
              <a:rPr lang="en-US" dirty="0"/>
              <a:t>A variable instance </a:t>
            </a: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shared</a:t>
            </a:r>
            <a:r>
              <a:rPr lang="en-US" dirty="0"/>
              <a:t>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multiple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threads</a:t>
            </a:r>
            <a:r>
              <a:rPr lang="en-US" dirty="0"/>
              <a:t> reference it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dirty="0"/>
              <a:t>Example: “</a:t>
            </a:r>
            <a:r>
              <a:rPr lang="en-US" dirty="0" err="1"/>
              <a:t>int</a:t>
            </a:r>
            <a:r>
              <a:rPr lang="en-US" dirty="0"/>
              <a:t> b” in T2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Must track all pointers that point to the same data (the same memory location)</a:t>
            </a:r>
            <a:endParaRPr lang="en-US" dirty="0"/>
          </a:p>
          <a:p>
            <a:r>
              <a:rPr lang="en-US" dirty="0"/>
              <a:t>How about “a” and “c”?</a:t>
            </a:r>
          </a:p>
          <a:p>
            <a:pPr lvl="1"/>
            <a:r>
              <a:rPr lang="en-US" kern="1200" dirty="0"/>
              <a:t>Again, if a pointer</a:t>
            </a:r>
            <a:r>
              <a:rPr lang="en-US" kern="1200" dirty="0">
                <a:solidFill>
                  <a:srgbClr val="FF0000"/>
                </a:solidFill>
              </a:rPr>
              <a:t>, </a:t>
            </a:r>
            <a:r>
              <a:rPr lang="en-US" b="1" u="sng" kern="1200" dirty="0">
                <a:solidFill>
                  <a:srgbClr val="FF0000"/>
                </a:solidFill>
              </a:rPr>
              <a:t>follow</a:t>
            </a:r>
            <a:r>
              <a:rPr lang="en-US" kern="1200" dirty="0">
                <a:solidFill>
                  <a:srgbClr val="FF0000"/>
                </a:solidFill>
              </a:rPr>
              <a:t> the pointer to the destination (</a:t>
            </a:r>
            <a:r>
              <a:rPr lang="en-US" b="1" kern="1200" dirty="0">
                <a:solidFill>
                  <a:srgbClr val="FF0000"/>
                </a:solidFill>
              </a:rPr>
              <a:t>the data/memory line</a:t>
            </a:r>
            <a:r>
              <a:rPr lang="en-US" kern="1200" dirty="0">
                <a:solidFill>
                  <a:srgbClr val="FF0000"/>
                </a:solidFill>
              </a:rPr>
              <a:t>)</a:t>
            </a:r>
            <a:r>
              <a:rPr lang="en-US" kern="1200" dirty="0"/>
              <a:t>!!</a:t>
            </a:r>
          </a:p>
          <a:p>
            <a:pPr lvl="1"/>
            <a:r>
              <a:rPr lang="en-US" kern="1200" dirty="0">
                <a:solidFill>
                  <a:srgbClr val="000000"/>
                </a:solidFill>
              </a:rPr>
              <a:t>.. then ask if the pointed variable is shared or not?</a:t>
            </a:r>
          </a:p>
        </p:txBody>
      </p:sp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3057374" y="428618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*a</a:t>
            </a:r>
            <a:endParaRPr lang="en-US" sz="1600" baseline="-25000" dirty="0">
              <a:latin typeface="Courier New"/>
              <a:cs typeface="Courier New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5207145" y="4566441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b</a:t>
            </a:r>
          </a:p>
        </p:txBody>
      </p:sp>
      <p:sp>
        <p:nvSpPr>
          <p:cNvPr id="6" name="Line 26"/>
          <p:cNvSpPr>
            <a:spLocks noChangeShapeType="1"/>
          </p:cNvSpPr>
          <p:nvPr/>
        </p:nvSpPr>
        <p:spPr bwMode="auto">
          <a:xfrm>
            <a:off x="4153058" y="4370385"/>
            <a:ext cx="1054087" cy="196056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4521554" y="5856244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*c</a:t>
            </a:r>
            <a:endParaRPr lang="en-US" sz="1600" baseline="-25000" dirty="0">
              <a:latin typeface="Courier New"/>
              <a:cs typeface="Courier New"/>
            </a:endParaRPr>
          </a:p>
        </p:txBody>
      </p: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4055340" y="5807359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T3</a:t>
            </a:r>
            <a:endParaRPr lang="en-US" sz="2000" baseline="-25000" dirty="0"/>
          </a:p>
        </p:txBody>
      </p:sp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6306476" y="4482244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T2</a:t>
            </a:r>
            <a:endParaRPr lang="en-US" sz="2000" baseline="-25000" dirty="0"/>
          </a:p>
        </p:txBody>
      </p:sp>
      <p:sp>
        <p:nvSpPr>
          <p:cNvPr id="11" name="Line 26"/>
          <p:cNvSpPr>
            <a:spLocks noChangeShapeType="1"/>
          </p:cNvSpPr>
          <p:nvPr/>
        </p:nvSpPr>
        <p:spPr bwMode="auto">
          <a:xfrm flipV="1">
            <a:off x="5109829" y="4941436"/>
            <a:ext cx="304800" cy="865921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2594612" y="4293230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T1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2774589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015" y="347662"/>
            <a:ext cx="7592093" cy="762000"/>
          </a:xfrm>
        </p:spPr>
        <p:txBody>
          <a:bodyPr/>
          <a:lstStyle/>
          <a:p>
            <a:r>
              <a:rPr lang="en-US" dirty="0"/>
              <a:t>How to analyze?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09662"/>
            <a:ext cx="9094772" cy="847725"/>
          </a:xfrm>
        </p:spPr>
        <p:txBody>
          <a:bodyPr/>
          <a:lstStyle/>
          <a:p>
            <a:r>
              <a:rPr lang="en-US" dirty="0"/>
              <a:t>Example below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a, b, c</a:t>
            </a:r>
            <a:r>
              <a:rPr lang="en-US" b="1" dirty="0"/>
              <a:t> </a:t>
            </a:r>
            <a:r>
              <a:rPr lang="en-US" dirty="0"/>
              <a:t>are all in “exclusive” thread stack, but they all share the same data, so they </a:t>
            </a:r>
            <a:r>
              <a:rPr lang="en-US" b="1" dirty="0"/>
              <a:t>are all technically </a:t>
            </a:r>
            <a:r>
              <a:rPr lang="en-US" b="1" dirty="0">
                <a:solidFill>
                  <a:srgbClr val="FF0000"/>
                </a:solidFill>
              </a:rPr>
              <a:t>shared</a:t>
            </a:r>
            <a:r>
              <a:rPr lang="en-US" b="1" dirty="0"/>
              <a:t> </a:t>
            </a:r>
            <a:r>
              <a:rPr lang="en-US" dirty="0"/>
              <a:t>by multiple threads</a:t>
            </a:r>
          </a:p>
          <a:p>
            <a:pPr lvl="2"/>
            <a:r>
              <a:rPr lang="en-US" b="1" dirty="0"/>
              <a:t>a.t1</a:t>
            </a:r>
            <a:r>
              <a:rPr lang="en-US" dirty="0"/>
              <a:t>, </a:t>
            </a:r>
            <a:r>
              <a:rPr lang="en-US" dirty="0" smtClean="0"/>
              <a:t>  </a:t>
            </a:r>
            <a:r>
              <a:rPr lang="en-US" b="1" dirty="0" smtClean="0"/>
              <a:t>b.t2</a:t>
            </a:r>
            <a:r>
              <a:rPr lang="en-US" dirty="0"/>
              <a:t>, </a:t>
            </a:r>
            <a:r>
              <a:rPr lang="en-US" dirty="0" smtClean="0"/>
              <a:t>   </a:t>
            </a:r>
            <a:r>
              <a:rPr lang="en-US" b="1" dirty="0" smtClean="0"/>
              <a:t>c.t3 </a:t>
            </a:r>
            <a:r>
              <a:rPr lang="en-US" dirty="0"/>
              <a:t>are all shared!</a:t>
            </a:r>
          </a:p>
          <a:p>
            <a:pPr lvl="2"/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dirty="0"/>
              <a:t> (although originated from </a:t>
            </a:r>
            <a:r>
              <a:rPr lang="en-US" b="1" dirty="0"/>
              <a:t>*c</a:t>
            </a:r>
            <a:r>
              <a:rPr lang="en-US" dirty="0"/>
              <a:t>) </a:t>
            </a:r>
            <a:r>
              <a:rPr lang="en-US" b="1" dirty="0">
                <a:solidFill>
                  <a:srgbClr val="FF0000"/>
                </a:solidFill>
              </a:rPr>
              <a:t>is not shared</a:t>
            </a:r>
            <a:r>
              <a:rPr lang="en-US" dirty="0"/>
              <a:t>, other threads have no access to the memory location  </a:t>
            </a:r>
          </a:p>
        </p:txBody>
      </p:sp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3057374" y="428618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*a</a:t>
            </a:r>
            <a:endParaRPr lang="en-US" sz="1600" baseline="-25000" dirty="0">
              <a:latin typeface="Courier New"/>
              <a:cs typeface="Courier New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5207145" y="4566441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b</a:t>
            </a:r>
          </a:p>
        </p:txBody>
      </p:sp>
      <p:sp>
        <p:nvSpPr>
          <p:cNvPr id="6" name="Line 26"/>
          <p:cNvSpPr>
            <a:spLocks noChangeShapeType="1"/>
          </p:cNvSpPr>
          <p:nvPr/>
        </p:nvSpPr>
        <p:spPr bwMode="auto">
          <a:xfrm>
            <a:off x="4153058" y="4370385"/>
            <a:ext cx="1054087" cy="196056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4521554" y="5856244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*c</a:t>
            </a:r>
            <a:endParaRPr lang="en-US" sz="1600" baseline="-25000" dirty="0">
              <a:latin typeface="Courier New"/>
              <a:cs typeface="Courier New"/>
            </a:endParaRPr>
          </a:p>
        </p:txBody>
      </p: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4055340" y="5807359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T3</a:t>
            </a:r>
            <a:endParaRPr lang="en-US" sz="2000" baseline="-25000" dirty="0"/>
          </a:p>
        </p:txBody>
      </p:sp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6306476" y="4482244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T2</a:t>
            </a:r>
            <a:endParaRPr lang="en-US" sz="2000" baseline="-25000" dirty="0"/>
          </a:p>
        </p:txBody>
      </p:sp>
      <p:sp>
        <p:nvSpPr>
          <p:cNvPr id="11" name="Line 26"/>
          <p:cNvSpPr>
            <a:spLocks noChangeShapeType="1"/>
          </p:cNvSpPr>
          <p:nvPr/>
        </p:nvSpPr>
        <p:spPr bwMode="auto">
          <a:xfrm flipV="1">
            <a:off x="5109829" y="4941436"/>
            <a:ext cx="304800" cy="865921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4551926" y="6289842"/>
            <a:ext cx="1714706" cy="3810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y = *c</a:t>
            </a:r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2594612" y="4293230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T1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1398433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5085" y="82207"/>
            <a:ext cx="7592093" cy="762000"/>
          </a:xfrm>
        </p:spPr>
        <p:txBody>
          <a:bodyPr/>
          <a:lstStyle/>
          <a:p>
            <a:r>
              <a:rPr lang="en-US" dirty="0"/>
              <a:t>Which data is shared?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843" y="892092"/>
            <a:ext cx="4034289" cy="1657503"/>
          </a:xfrm>
        </p:spPr>
        <p:txBody>
          <a:bodyPr>
            <a:normAutofit lnSpcReduction="10000"/>
          </a:bodyPr>
          <a:lstStyle/>
          <a:p>
            <a:pPr>
              <a:lnSpc>
                <a:spcPct val="95000"/>
              </a:lnSpc>
            </a:pPr>
            <a:r>
              <a:rPr lang="en-US" dirty="0"/>
              <a:t>A data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pPr lvl="1">
              <a:lnSpc>
                <a:spcPct val="95000"/>
              </a:lnSpc>
            </a:pPr>
            <a:r>
              <a:rPr lang="en-US" b="1" kern="1200" dirty="0">
                <a:solidFill>
                  <a:srgbClr val="FF0000"/>
                </a:solidFill>
              </a:rPr>
              <a:t>if X is a pointer, follow the pointer to lead to the data!!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4754907" y="4151817"/>
            <a:ext cx="3891586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Variable   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Instance  main? T0?  T1? </a:t>
            </a:r>
            <a:endParaRPr lang="en-US" sz="1800" dirty="0">
              <a:latin typeface="Courier New"/>
              <a:cs typeface="Courier New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latin typeface="Courier New"/>
                <a:cs typeface="Courier New"/>
              </a:rPr>
              <a:t>       ___  ___  ___  	</a:t>
            </a:r>
          </a:p>
          <a:p>
            <a:r>
              <a:rPr lang="en-US" sz="1800" dirty="0" err="1">
                <a:solidFill>
                  <a:srgbClr val="3366FF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       ___  ___  ___</a:t>
            </a:r>
          </a:p>
          <a:p>
            <a:r>
              <a:rPr lang="en-US" sz="1800" dirty="0" err="1">
                <a:solidFill>
                  <a:schemeClr val="accent1"/>
                </a:solidFill>
                <a:latin typeface="Courier New"/>
                <a:cs typeface="Courier New"/>
              </a:rPr>
              <a:t>i.m</a:t>
            </a:r>
            <a:r>
              <a:rPr lang="en-US" sz="1800" dirty="0">
                <a:latin typeface="Courier New"/>
                <a:cs typeface="Courier New"/>
              </a:rPr>
              <a:t>       ___  ___  ___</a:t>
            </a:r>
          </a:p>
          <a:p>
            <a:r>
              <a:rPr lang="en-US" sz="1800" dirty="0" err="1">
                <a:solidFill>
                  <a:srgbClr val="FF6600"/>
                </a:solidFill>
                <a:latin typeface="Courier New"/>
                <a:cs typeface="Courier New"/>
              </a:rPr>
              <a:t>msgs.m</a:t>
            </a:r>
            <a:r>
              <a:rPr lang="en-US" sz="1800" dirty="0">
                <a:latin typeface="Courier New"/>
                <a:cs typeface="Courier New"/>
              </a:rPr>
              <a:t>    ___  ___  ___</a:t>
            </a:r>
          </a:p>
          <a:p>
            <a:r>
              <a:rPr lang="en-US" sz="1800" dirty="0">
                <a:solidFill>
                  <a:srgbClr val="660066"/>
                </a:solidFill>
                <a:latin typeface="Courier New"/>
                <a:cs typeface="Courier New"/>
              </a:rPr>
              <a:t>myid.t0</a:t>
            </a:r>
            <a:r>
              <a:rPr lang="en-US" sz="1800" dirty="0">
                <a:latin typeface="Courier New"/>
                <a:cs typeface="Courier New"/>
              </a:rPr>
              <a:t>   ___  ___  ___</a:t>
            </a:r>
          </a:p>
          <a:p>
            <a:r>
              <a:rPr lang="en-US" sz="1800" dirty="0">
                <a:solidFill>
                  <a:srgbClr val="660066"/>
                </a:solidFill>
                <a:latin typeface="Courier New"/>
                <a:cs typeface="Courier New"/>
              </a:rPr>
              <a:t>myid.t1</a:t>
            </a:r>
            <a:r>
              <a:rPr lang="en-US" sz="1800" dirty="0">
                <a:latin typeface="Courier New"/>
                <a:cs typeface="Courier New"/>
              </a:rPr>
              <a:t>   ___  ___  ___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838200" y="2855182"/>
            <a:ext cx="3262932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600" dirty="0">
                <a:latin typeface="Courier New" pitchFamily="49" charset="0"/>
              </a:rPr>
              <a:t>;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00CC99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char *</a:t>
            </a:r>
            <a:r>
              <a:rPr lang="en-US" sz="1600" dirty="0" err="1">
                <a:solidFill>
                  <a:srgbClr val="FF6600"/>
                </a:solidFill>
                <a:latin typeface="Courier New" pitchFamily="49" charset="0"/>
              </a:rPr>
              <a:t>msgs</a:t>
            </a:r>
            <a:r>
              <a:rPr lang="en-US" sz="1600" dirty="0">
                <a:latin typeface="Courier New" pitchFamily="49" charset="0"/>
              </a:rPr>
              <a:t>[2] = {</a:t>
            </a:r>
          </a:p>
          <a:p>
            <a:r>
              <a:rPr lang="en-US" sz="1600" dirty="0">
                <a:latin typeface="Courier New" pitchFamily="49" charset="0"/>
              </a:rPr>
              <a:t>   “foo”, “bar” };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solidFill>
                  <a:srgbClr val="FF6600"/>
                </a:solidFill>
                <a:latin typeface="Courier New" pitchFamily="49" charset="0"/>
              </a:rPr>
              <a:t>msgs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(…, </a:t>
            </a:r>
          </a:p>
          <a:p>
            <a:r>
              <a:rPr lang="en-US" sz="1600" dirty="0">
                <a:latin typeface="Courier New" pitchFamily="49" charset="0"/>
              </a:rPr>
              <a:t>            </a:t>
            </a:r>
            <a:r>
              <a:rPr lang="en-US" sz="1600" dirty="0" err="1">
                <a:latin typeface="Courier New" pitchFamily="49" charset="0"/>
              </a:rPr>
              <a:t>tfunc</a:t>
            </a:r>
            <a:r>
              <a:rPr lang="en-US" sz="1600" dirty="0">
                <a:latin typeface="Courier New" pitchFamily="49" charset="0"/>
              </a:rPr>
              <a:t>, </a:t>
            </a:r>
          </a:p>
          <a:p>
            <a:r>
              <a:rPr lang="en-US" sz="1600" dirty="0">
                <a:latin typeface="Courier New" pitchFamily="49" charset="0"/>
              </a:rPr>
              <a:t>            (void *)</a:t>
            </a:r>
            <a:r>
              <a:rPr lang="en-US" sz="1600" dirty="0">
                <a:solidFill>
                  <a:schemeClr val="accent1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4486275" y="1371600"/>
            <a:ext cx="4247978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</a:t>
            </a:r>
            <a:r>
              <a:rPr lang="en-US" sz="1600" dirty="0" err="1">
                <a:latin typeface="Courier New" pitchFamily="49" charset="0"/>
              </a:rPr>
              <a:t>tfunc</a:t>
            </a:r>
            <a:r>
              <a:rPr lang="en-US" sz="1600" dirty="0">
                <a:latin typeface="Courier New" pitchFamily="49" charset="0"/>
              </a:rPr>
              <a:t>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int </a:t>
            </a:r>
            <a:r>
              <a:rPr lang="en-US" sz="1600" dirty="0">
                <a:solidFill>
                  <a:srgbClr val="660066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(int)vargp;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 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print(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, ptr[myid], ++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856797"/>
            <a:ext cx="1676400" cy="397963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8200" y="2552949"/>
            <a:ext cx="2667000" cy="397963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3886200"/>
            <a:ext cx="1066800" cy="397963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3758" y="4294598"/>
            <a:ext cx="2258861" cy="609600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03758" y="5029200"/>
            <a:ext cx="1547739" cy="381000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29306" y="2133600"/>
            <a:ext cx="1200562" cy="381000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35082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(2) Understanding atomicity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521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Threads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 and memory model</a:t>
            </a:r>
          </a:p>
        </p:txBody>
      </p:sp>
    </p:spTree>
    <p:extLst>
      <p:ext uri="{BB962C8B-B14F-4D97-AF65-F5344CB8AC3E}">
        <p14:creationId xmlns:p14="http://schemas.microsoft.com/office/powerpoint/2010/main" val="1783149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23825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152400" y="1066800"/>
            <a:ext cx="4419600" cy="3429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cnt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 </a:t>
            </a:r>
            <a:r>
              <a:rPr lang="en-US" sz="1600" dirty="0">
                <a:solidFill>
                  <a:srgbClr val="9D3E40"/>
                </a:solidFill>
                <a:latin typeface="Courier New" pitchFamily="49" charset="0"/>
              </a:rPr>
              <a:t>// global </a:t>
            </a:r>
            <a:r>
              <a:rPr lang="en-US" sz="1600" dirty="0" err="1">
                <a:solidFill>
                  <a:srgbClr val="9D3E4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D3E40"/>
                </a:solidFill>
                <a:latin typeface="Courier New" pitchFamily="49" charset="0"/>
              </a:rPr>
              <a:t>! 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ITERS;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ITERS= atoi(argv[1]);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(..,increment,..);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1600" dirty="0">
                <a:latin typeface="Courier New" pitchFamily="49" charset="0"/>
              </a:rPr>
              <a:t>..,increment,..);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(..); // 2x;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print(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 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152400" y="4892070"/>
            <a:ext cx="4419600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void *increment(void *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&lt; ITERS;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++)</a:t>
            </a:r>
          </a:p>
          <a:p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cnt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++;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return NULL;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935941" name="Text Box 5"/>
          <p:cNvSpPr txBox="1">
            <a:spLocks noChangeArrowheads="1"/>
          </p:cNvSpPr>
          <p:nvPr/>
        </p:nvSpPr>
        <p:spPr bwMode="auto">
          <a:xfrm>
            <a:off x="5486400" y="1457945"/>
            <a:ext cx="2277887" cy="304698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% ./</a:t>
            </a:r>
            <a:r>
              <a:rPr lang="en-US" sz="1600" dirty="0" err="1">
                <a:latin typeface="Courier New" pitchFamily="49" charset="0"/>
              </a:rPr>
              <a:t>badcnt</a:t>
            </a:r>
            <a:r>
              <a:rPr lang="en-US" sz="1600" dirty="0">
                <a:latin typeface="Courier New" pitchFamily="49" charset="0"/>
              </a:rPr>
              <a:t> 100</a:t>
            </a:r>
          </a:p>
          <a:p>
            <a:r>
              <a:rPr lang="en-US" sz="1600" dirty="0">
                <a:latin typeface="Courier New" pitchFamily="49" charset="0"/>
              </a:rPr>
              <a:t>Output ???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% ./</a:t>
            </a:r>
            <a:r>
              <a:rPr lang="en-US" sz="1600" dirty="0" err="1">
                <a:latin typeface="Courier New" pitchFamily="49" charset="0"/>
              </a:rPr>
              <a:t>badcnt</a:t>
            </a:r>
            <a:r>
              <a:rPr lang="en-US" sz="1600" dirty="0">
                <a:latin typeface="Courier New" pitchFamily="49" charset="0"/>
              </a:rPr>
              <a:t> 1000</a:t>
            </a:r>
          </a:p>
          <a:p>
            <a:r>
              <a:rPr lang="en-US" sz="1600" dirty="0">
                <a:latin typeface="Courier New" pitchFamily="49" charset="0"/>
              </a:rPr>
              <a:t>Output ???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% ./</a:t>
            </a:r>
            <a:r>
              <a:rPr lang="en-US" sz="1600" dirty="0" err="1">
                <a:latin typeface="Courier New" pitchFamily="49" charset="0"/>
              </a:rPr>
              <a:t>badcnt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Output ???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% ./</a:t>
            </a:r>
            <a:r>
              <a:rPr lang="en-US" sz="1600" dirty="0" err="1">
                <a:latin typeface="Courier New" pitchFamily="49" charset="0"/>
              </a:rPr>
              <a:t>badcnt</a:t>
            </a:r>
            <a:r>
              <a:rPr lang="en-US" sz="1600" dirty="0">
                <a:latin typeface="Courier New" pitchFamily="49" charset="0"/>
              </a:rPr>
              <a:t> 100000</a:t>
            </a:r>
          </a:p>
          <a:p>
            <a:r>
              <a:rPr lang="en-US" sz="1600" dirty="0">
                <a:latin typeface="Courier New" pitchFamily="49" charset="0"/>
              </a:rPr>
              <a:t>Output ???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935942" name="Text Box 6"/>
          <p:cNvSpPr txBox="1">
            <a:spLocks noChangeArrowheads="1"/>
          </p:cNvSpPr>
          <p:nvPr/>
        </p:nvSpPr>
        <p:spPr bwMode="auto">
          <a:xfrm>
            <a:off x="5099503" y="4832865"/>
            <a:ext cx="3505200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dirty="0" err="1">
                <a:latin typeface="Courier New" pitchFamily="49" charset="0"/>
              </a:rPr>
              <a:t>cnt</a:t>
            </a:r>
            <a:r>
              <a:rPr lang="en-US" dirty="0">
                <a:latin typeface="Calibri" pitchFamily="34" charset="0"/>
              </a:rPr>
              <a:t> should </a:t>
            </a:r>
            <a:r>
              <a:rPr lang="en-US" dirty="0" smtClean="0">
                <a:latin typeface="Calibri" pitchFamily="34" charset="0"/>
              </a:rPr>
              <a:t>equal to </a:t>
            </a:r>
            <a:r>
              <a:rPr lang="en-US" dirty="0">
                <a:latin typeface="Calibri" pitchFamily="34" charset="0"/>
              </a:rPr>
              <a:t>200, 2000, 20000, 200000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029200" y="5855731"/>
            <a:ext cx="35052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will it?</a:t>
            </a:r>
          </a:p>
        </p:txBody>
      </p:sp>
    </p:spTree>
    <p:extLst>
      <p:ext uri="{BB962C8B-B14F-4D97-AF65-F5344CB8AC3E}">
        <p14:creationId xmlns:p14="http://schemas.microsoft.com/office/powerpoint/2010/main" val="2949115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5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35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941" grpId="0" animBg="1"/>
      <p:bldP spid="935942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Synchronization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600325"/>
          </a:xfrm>
        </p:spPr>
        <p:txBody>
          <a:bodyPr/>
          <a:lstStyle/>
          <a:p>
            <a:r>
              <a:rPr lang="en-US" dirty="0"/>
              <a:t>“The concurrent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++ </a:t>
            </a:r>
            <a:r>
              <a:rPr lang="en-US" dirty="0"/>
              <a:t>problem”</a:t>
            </a:r>
          </a:p>
          <a:p>
            <a:r>
              <a:rPr lang="en-US" dirty="0" err="1">
                <a:solidFill>
                  <a:srgbClr val="FF0000"/>
                </a:solidFill>
              </a:rPr>
              <a:t>cnt</a:t>
            </a:r>
            <a:r>
              <a:rPr lang="en-US" dirty="0">
                <a:solidFill>
                  <a:srgbClr val="FF0000"/>
                </a:solidFill>
              </a:rPr>
              <a:t>++ </a:t>
            </a:r>
            <a:r>
              <a:rPr lang="en-US" dirty="0"/>
              <a:t>is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an </a:t>
            </a:r>
            <a:r>
              <a:rPr lang="en-US" dirty="0">
                <a:solidFill>
                  <a:srgbClr val="FF0000"/>
                </a:solidFill>
              </a:rPr>
              <a:t>ATOMIC</a:t>
            </a:r>
            <a:r>
              <a:rPr lang="en-US" dirty="0"/>
              <a:t> operation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cnt</a:t>
            </a:r>
            <a:r>
              <a:rPr lang="en-US" dirty="0"/>
              <a:t>) is a global/shared variable</a:t>
            </a:r>
          </a:p>
          <a:p>
            <a:pPr lvl="1"/>
            <a:r>
              <a:rPr lang="en-US" dirty="0"/>
              <a:t>Execution flow of </a:t>
            </a:r>
            <a:r>
              <a:rPr lang="en-US" dirty="0" err="1"/>
              <a:t>cnt</a:t>
            </a:r>
            <a:r>
              <a:rPr lang="en-US" dirty="0"/>
              <a:t>++ can be </a:t>
            </a:r>
            <a:r>
              <a:rPr lang="en-US" b="1" dirty="0">
                <a:solidFill>
                  <a:srgbClr val="FF0000"/>
                </a:solidFill>
              </a:rPr>
              <a:t>interrupted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in the middle!</a:t>
            </a:r>
          </a:p>
          <a:p>
            <a:pPr lvl="1"/>
            <a:r>
              <a:rPr lang="en-US" dirty="0" err="1"/>
              <a:t>Cnt</a:t>
            </a:r>
            <a:r>
              <a:rPr lang="en-US" dirty="0"/>
              <a:t>++ results in </a:t>
            </a:r>
            <a:r>
              <a:rPr lang="en-US" b="1" dirty="0"/>
              <a:t>multiple</a:t>
            </a:r>
            <a:r>
              <a:rPr lang="en-US" dirty="0"/>
              <a:t> machine instructions</a:t>
            </a:r>
          </a:p>
          <a:p>
            <a:pPr lvl="1"/>
            <a:r>
              <a:rPr lang="en-US" dirty="0"/>
              <a:t>Multiple execution flows can </a:t>
            </a:r>
            <a:r>
              <a:rPr lang="en-US" b="1" dirty="0">
                <a:solidFill>
                  <a:srgbClr val="FF0000"/>
                </a:solidFill>
              </a:rPr>
              <a:t>interleave </a:t>
            </a:r>
            <a:r>
              <a:rPr lang="en-US" dirty="0"/>
              <a:t>in </a:t>
            </a:r>
            <a:r>
              <a:rPr lang="en-US" b="1" dirty="0"/>
              <a:t>parallel</a:t>
            </a:r>
            <a:r>
              <a:rPr lang="en-US" dirty="0"/>
              <a:t> on multi-cores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219200" y="3962400"/>
            <a:ext cx="3241114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//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 :</a:t>
            </a:r>
          </a:p>
          <a:p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219200" y="5410200"/>
            <a:ext cx="7467600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// Simplified: L – U – S   (load-update-store)</a:t>
            </a:r>
          </a:p>
          <a:p>
            <a:r>
              <a:rPr lang="en-US" sz="1800" dirty="0">
                <a:latin typeface="Courier New"/>
                <a:cs typeface="Courier New"/>
              </a:rPr>
              <a:t>load  R1, </a:t>
            </a:r>
            <a:r>
              <a:rPr lang="en-US" sz="1800" dirty="0" err="1">
                <a:latin typeface="Courier New"/>
                <a:cs typeface="Courier New"/>
              </a:rPr>
              <a:t>Mem</a:t>
            </a:r>
            <a:r>
              <a:rPr lang="en-US" sz="1800" dirty="0">
                <a:latin typeface="Courier New"/>
                <a:cs typeface="Courier New"/>
              </a:rPr>
              <a:t>[100]     // ex: “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” is in </a:t>
            </a:r>
            <a:r>
              <a:rPr lang="en-US" sz="1800" dirty="0" err="1">
                <a:latin typeface="Courier New"/>
                <a:cs typeface="Courier New"/>
              </a:rPr>
              <a:t>Mem</a:t>
            </a:r>
            <a:r>
              <a:rPr lang="en-US" sz="1800" dirty="0">
                <a:latin typeface="Courier New"/>
                <a:cs typeface="Courier New"/>
              </a:rPr>
              <a:t>[100]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 R1               // R1 is register1 (e.g. 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r>
              <a:rPr lang="en-US" sz="1800" dirty="0"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latin typeface="Courier New"/>
                <a:cs typeface="Courier New"/>
              </a:rPr>
              <a:t>store R1, </a:t>
            </a:r>
            <a:r>
              <a:rPr lang="en-US" sz="1800" dirty="0" err="1">
                <a:latin typeface="Courier New"/>
                <a:cs typeface="Courier New"/>
              </a:rPr>
              <a:t>Mem</a:t>
            </a:r>
            <a:r>
              <a:rPr lang="en-US" sz="1800" dirty="0">
                <a:latin typeface="Courier New"/>
                <a:cs typeface="Courier New"/>
              </a:rPr>
              <a:t>[100]</a:t>
            </a:r>
          </a:p>
        </p:txBody>
      </p:sp>
    </p:spTree>
    <p:extLst>
      <p:ext uri="{BB962C8B-B14F-4D97-AF65-F5344CB8AC3E}">
        <p14:creationId xmlns:p14="http://schemas.microsoft.com/office/powerpoint/2010/main" val="1522774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cnt</a:t>
            </a:r>
            <a:r>
              <a:rPr lang="en-US" dirty="0"/>
              <a:t>++/</a:t>
            </a:r>
            <a:r>
              <a:rPr lang="en-US" dirty="0" err="1"/>
              <a:t>cnt</a:t>
            </a:r>
            <a:r>
              <a:rPr lang="en-US" dirty="0"/>
              <a:t>--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218613" y="1295400"/>
            <a:ext cx="8692460" cy="515918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400" dirty="0"/>
              <a:t>Setup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Suppose </a:t>
            </a:r>
            <a:r>
              <a:rPr lang="en-US" b="1" dirty="0" err="1"/>
              <a:t>cnt</a:t>
            </a:r>
            <a:r>
              <a:rPr lang="en-US" sz="2000" b="1" dirty="0"/>
              <a:t> = 0 </a:t>
            </a:r>
            <a:r>
              <a:rPr lang="en-US" sz="2000" dirty="0"/>
              <a:t>(at </a:t>
            </a:r>
            <a:r>
              <a:rPr lang="en-US" sz="2000" dirty="0" err="1"/>
              <a:t>Mem</a:t>
            </a:r>
            <a:r>
              <a:rPr lang="en-US" sz="2000" dirty="0"/>
              <a:t>[100])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Thread 1: </a:t>
            </a:r>
            <a:r>
              <a:rPr lang="en-US" b="1" dirty="0" err="1"/>
              <a:t>cnt</a:t>
            </a:r>
            <a:r>
              <a:rPr lang="en-US" sz="2000" b="1" dirty="0"/>
              <a:t>++  </a:t>
            </a:r>
            <a:r>
              <a:rPr lang="en-US" sz="2000" dirty="0"/>
              <a:t>(running on processor #1)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Thread 2: </a:t>
            </a:r>
            <a:r>
              <a:rPr lang="en-US" b="1" dirty="0" err="1"/>
              <a:t>cnt</a:t>
            </a:r>
            <a:r>
              <a:rPr lang="en-US" b="1" dirty="0"/>
              <a:t>++</a:t>
            </a:r>
            <a:r>
              <a:rPr lang="en-US" sz="2000" b="1" dirty="0"/>
              <a:t>    </a:t>
            </a:r>
            <a:r>
              <a:rPr lang="en-US" sz="2000" dirty="0"/>
              <a:t>(running on processor #2)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Expected result, </a:t>
            </a:r>
            <a:r>
              <a:rPr lang="en-US" dirty="0" err="1"/>
              <a:t>cnt</a:t>
            </a:r>
            <a:r>
              <a:rPr lang="en-US" dirty="0"/>
              <a:t> = ?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Machine code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(two threads running concurrently on different processors)</a:t>
            </a:r>
          </a:p>
          <a:p>
            <a:pPr lvl="1">
              <a:lnSpc>
                <a:spcPct val="80000"/>
              </a:lnSpc>
            </a:pPr>
            <a:r>
              <a:rPr lang="en-US" b="1" dirty="0" err="1"/>
              <a:t>cnt</a:t>
            </a:r>
            <a:r>
              <a:rPr lang="en-US" b="1" dirty="0"/>
              <a:t>++ 		[		</a:t>
            </a:r>
            <a:r>
              <a:rPr lang="en-US" b="1" dirty="0" err="1"/>
              <a:t>cnt</a:t>
            </a:r>
            <a:r>
              <a:rPr lang="en-US" b="1" dirty="0"/>
              <a:t>++</a:t>
            </a:r>
            <a:endParaRPr lang="en-US" sz="2000" b="1" dirty="0"/>
          </a:p>
          <a:p>
            <a:pPr lvl="1">
              <a:lnSpc>
                <a:spcPct val="80000"/>
              </a:lnSpc>
            </a:pPr>
            <a:r>
              <a:rPr lang="en-US" sz="2000" dirty="0"/>
              <a:t>[1a] load R1 </a:t>
            </a:r>
            <a:r>
              <a:rPr lang="en-US" sz="2000" dirty="0" err="1"/>
              <a:t>Mem</a:t>
            </a:r>
            <a:r>
              <a:rPr lang="en-US" dirty="0"/>
              <a:t>[100]</a:t>
            </a:r>
            <a:r>
              <a:rPr lang="en-US" sz="2000" dirty="0"/>
              <a:t> 		[2a] load R1 </a:t>
            </a:r>
            <a:r>
              <a:rPr lang="en-US" sz="2000" dirty="0" err="1"/>
              <a:t>Mem</a:t>
            </a:r>
            <a:r>
              <a:rPr lang="en-US" dirty="0"/>
              <a:t>[100]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[1b] </a:t>
            </a:r>
            <a:r>
              <a:rPr lang="en-US" sz="2000" dirty="0" err="1"/>
              <a:t>inc</a:t>
            </a:r>
            <a:r>
              <a:rPr lang="en-US" sz="2000" dirty="0"/>
              <a:t> R1				[2b] </a:t>
            </a:r>
            <a:r>
              <a:rPr lang="en-US" dirty="0" err="1"/>
              <a:t>inc</a:t>
            </a:r>
            <a:r>
              <a:rPr lang="en-US" dirty="0"/>
              <a:t> </a:t>
            </a:r>
            <a:r>
              <a:rPr lang="en-US" sz="2000" dirty="0"/>
              <a:t>R1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[1c] store R1 </a:t>
            </a:r>
            <a:r>
              <a:rPr lang="en-US" sz="2000" dirty="0" err="1"/>
              <a:t>Mem</a:t>
            </a:r>
            <a:r>
              <a:rPr lang="en-US" dirty="0"/>
              <a:t>[100]</a:t>
            </a:r>
            <a:r>
              <a:rPr lang="en-US" sz="2000" dirty="0"/>
              <a:t>		[2c] store R1 </a:t>
            </a:r>
            <a:r>
              <a:rPr lang="en-US" sz="2000" dirty="0" err="1"/>
              <a:t>Mem</a:t>
            </a:r>
            <a:r>
              <a:rPr lang="en-US" dirty="0"/>
              <a:t>[100]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What are the possible outputs?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Execution: 1a 1b 1c 2a 2b 2c </a:t>
            </a:r>
            <a:r>
              <a:rPr lang="en-US" sz="2000" dirty="0">
                <a:sym typeface="Wingdings" charset="0"/>
              </a:rPr>
              <a:t> </a:t>
            </a:r>
            <a:r>
              <a:rPr lang="en-US" dirty="0" err="1">
                <a:sym typeface="Wingdings" charset="0"/>
              </a:rPr>
              <a:t>cnt</a:t>
            </a:r>
            <a:r>
              <a:rPr lang="en-US" sz="2000" dirty="0"/>
              <a:t> = ??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Execution: 1a 2a 1b 2b 1c 2c </a:t>
            </a:r>
            <a:r>
              <a:rPr lang="en-US" sz="2000" dirty="0">
                <a:sym typeface="Wingdings" charset="0"/>
              </a:rPr>
              <a:t> </a:t>
            </a:r>
            <a:r>
              <a:rPr lang="en-US" dirty="0" err="1">
                <a:sym typeface="Wingdings" charset="0"/>
              </a:rPr>
              <a:t>cnt</a:t>
            </a:r>
            <a:r>
              <a:rPr lang="en-US" sz="2000" dirty="0">
                <a:sym typeface="Wingdings" charset="0"/>
              </a:rPr>
              <a:t> = ??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Execution: 1a 2a 1b 2b 2c 1c </a:t>
            </a:r>
            <a:r>
              <a:rPr lang="en-US" sz="2000" dirty="0">
                <a:sym typeface="Wingdings" charset="0"/>
              </a:rPr>
              <a:t> </a:t>
            </a:r>
            <a:r>
              <a:rPr lang="en-US" dirty="0" err="1">
                <a:sym typeface="Wingdings" charset="0"/>
              </a:rPr>
              <a:t>cnt</a:t>
            </a:r>
            <a:r>
              <a:rPr lang="en-US" sz="2000" dirty="0">
                <a:sym typeface="Wingdings" charset="0"/>
              </a:rPr>
              <a:t> = </a:t>
            </a:r>
            <a:r>
              <a:rPr lang="en-US" dirty="0">
                <a:sym typeface="Wingdings" charset="0"/>
              </a:rPr>
              <a:t>??</a:t>
            </a:r>
            <a:endParaRPr lang="en-US" sz="2000" dirty="0">
              <a:sym typeface="Wingdings" charset="0"/>
            </a:endParaRPr>
          </a:p>
          <a:p>
            <a:endParaRPr lang="en-US" dirty="0"/>
          </a:p>
        </p:txBody>
      </p:sp>
      <p:sp>
        <p:nvSpPr>
          <p:cNvPr id="6" name="Oval Callout 5"/>
          <p:cNvSpPr/>
          <p:nvPr/>
        </p:nvSpPr>
        <p:spPr>
          <a:xfrm>
            <a:off x="7162800" y="2209800"/>
            <a:ext cx="1748273" cy="1113937"/>
          </a:xfrm>
          <a:prstGeom prst="wedgeEllipseCallout">
            <a:avLst>
              <a:gd name="adj1" fmla="val -123711"/>
              <a:gd name="adj2" fmla="val 90277"/>
            </a:avLst>
          </a:prstGeom>
          <a:solidFill>
            <a:srgbClr val="FFFF00"/>
          </a:solidFill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R1: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Register#1 (e.g. </a:t>
            </a:r>
            <a:r>
              <a:rPr kumimoji="0" lang="en-US" sz="1800" b="0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eax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543476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900112"/>
            <a:ext cx="7896225" cy="9239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Machine code </a:t>
            </a:r>
          </a:p>
          <a:p>
            <a:pPr lvl="1">
              <a:lnSpc>
                <a:spcPct val="80000"/>
              </a:lnSpc>
            </a:pPr>
            <a:r>
              <a:rPr lang="en-US" b="1" dirty="0" err="1"/>
              <a:t>cnt</a:t>
            </a:r>
            <a:r>
              <a:rPr lang="en-US" b="1" dirty="0"/>
              <a:t>++ 				</a:t>
            </a:r>
            <a:r>
              <a:rPr lang="en-US" b="1" dirty="0" err="1" smtClean="0"/>
              <a:t>cnt</a:t>
            </a:r>
            <a:r>
              <a:rPr lang="en-US" b="1" smtClean="0"/>
              <a:t>++</a:t>
            </a:r>
            <a:endParaRPr lang="en-US" b="1" dirty="0"/>
          </a:p>
          <a:p>
            <a:pPr lvl="1">
              <a:lnSpc>
                <a:spcPct val="80000"/>
              </a:lnSpc>
            </a:pPr>
            <a:r>
              <a:rPr lang="en-US" dirty="0"/>
              <a:t>[1a] load R1 </a:t>
            </a:r>
            <a:r>
              <a:rPr lang="en-US" dirty="0" err="1"/>
              <a:t>Mem</a:t>
            </a:r>
            <a:r>
              <a:rPr lang="en-US" dirty="0"/>
              <a:t>[100] 		[2a] load R1 </a:t>
            </a:r>
            <a:r>
              <a:rPr lang="en-US" dirty="0" err="1"/>
              <a:t>Mem</a:t>
            </a:r>
            <a:r>
              <a:rPr lang="en-US" dirty="0"/>
              <a:t>[100]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[1b] </a:t>
            </a:r>
            <a:r>
              <a:rPr lang="en-US" dirty="0" err="1"/>
              <a:t>inc</a:t>
            </a:r>
            <a:r>
              <a:rPr lang="en-US" dirty="0"/>
              <a:t> R1			[2b] </a:t>
            </a:r>
            <a:r>
              <a:rPr lang="en-US" dirty="0" err="1"/>
              <a:t>inc</a:t>
            </a:r>
            <a:r>
              <a:rPr lang="en-US" dirty="0"/>
              <a:t> R1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[1c] store R1 </a:t>
            </a:r>
            <a:r>
              <a:rPr lang="en-US" dirty="0" err="1"/>
              <a:t>Mem</a:t>
            </a:r>
            <a:r>
              <a:rPr lang="en-US" dirty="0"/>
              <a:t>[100]		[2c] store R1 </a:t>
            </a:r>
            <a:r>
              <a:rPr lang="en-US" dirty="0" err="1"/>
              <a:t>Mem</a:t>
            </a:r>
            <a:r>
              <a:rPr lang="en-US" dirty="0"/>
              <a:t>[100]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1a   1b   1c   2a   2b   2c </a:t>
            </a:r>
            <a:r>
              <a:rPr lang="en-US" dirty="0">
                <a:sym typeface="Wingdings" charset="0"/>
              </a:rPr>
              <a:t> </a:t>
            </a:r>
            <a:r>
              <a:rPr lang="en-US" dirty="0" err="1">
                <a:sym typeface="Wingdings" charset="0"/>
              </a:rPr>
              <a:t>cnt</a:t>
            </a:r>
            <a:r>
              <a:rPr lang="en-US" dirty="0"/>
              <a:t> = ??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76400" y="4880029"/>
            <a:ext cx="2579808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CPU A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R1 =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495800" y="4856426"/>
            <a:ext cx="2579808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CPU B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R1 = 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57400" y="3723287"/>
            <a:ext cx="4789608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Memory [100] =</a:t>
            </a:r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 0; 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42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900112"/>
            <a:ext cx="7896225" cy="9239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Machine code </a:t>
            </a:r>
          </a:p>
          <a:p>
            <a:pPr lvl="1">
              <a:lnSpc>
                <a:spcPct val="80000"/>
              </a:lnSpc>
            </a:pPr>
            <a:r>
              <a:rPr lang="en-US" b="1" dirty="0" err="1"/>
              <a:t>cnt</a:t>
            </a:r>
            <a:r>
              <a:rPr lang="en-US" b="1" dirty="0"/>
              <a:t>++ 				</a:t>
            </a:r>
            <a:r>
              <a:rPr lang="en-US" b="1" dirty="0" err="1" smtClean="0"/>
              <a:t>cnt</a:t>
            </a:r>
            <a:r>
              <a:rPr lang="en-US" b="1" dirty="0" smtClean="0"/>
              <a:t>++</a:t>
            </a:r>
            <a:endParaRPr lang="en-US" b="1" dirty="0"/>
          </a:p>
          <a:p>
            <a:pPr lvl="1">
              <a:lnSpc>
                <a:spcPct val="80000"/>
              </a:lnSpc>
            </a:pPr>
            <a:r>
              <a:rPr lang="en-US" dirty="0"/>
              <a:t>[1a] load R1 </a:t>
            </a:r>
            <a:r>
              <a:rPr lang="en-US" dirty="0" err="1"/>
              <a:t>Mem</a:t>
            </a:r>
            <a:r>
              <a:rPr lang="en-US" dirty="0"/>
              <a:t>[100] 		[2a] load R1 </a:t>
            </a:r>
            <a:r>
              <a:rPr lang="en-US" dirty="0" err="1"/>
              <a:t>Mem</a:t>
            </a:r>
            <a:r>
              <a:rPr lang="en-US" dirty="0"/>
              <a:t>[100]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[1b] </a:t>
            </a:r>
            <a:r>
              <a:rPr lang="en-US" dirty="0" err="1"/>
              <a:t>inc</a:t>
            </a:r>
            <a:r>
              <a:rPr lang="en-US" dirty="0"/>
              <a:t> R1			[2b] </a:t>
            </a:r>
            <a:r>
              <a:rPr lang="en-US" dirty="0" err="1"/>
              <a:t>inc</a:t>
            </a:r>
            <a:r>
              <a:rPr lang="en-US" dirty="0"/>
              <a:t> R1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[1c] store R1 </a:t>
            </a:r>
            <a:r>
              <a:rPr lang="en-US" dirty="0" err="1"/>
              <a:t>Mem</a:t>
            </a:r>
            <a:r>
              <a:rPr lang="en-US" dirty="0"/>
              <a:t>[100]		[2c] store R1 </a:t>
            </a:r>
            <a:r>
              <a:rPr lang="en-US" dirty="0" err="1"/>
              <a:t>Mem</a:t>
            </a:r>
            <a:r>
              <a:rPr lang="en-US" dirty="0"/>
              <a:t>[100]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1a   2a   1b   2b   1c   2c  </a:t>
            </a:r>
            <a:r>
              <a:rPr lang="en-US" dirty="0">
                <a:sym typeface="Wingdings" charset="0"/>
              </a:rPr>
              <a:t>   </a:t>
            </a:r>
            <a:r>
              <a:rPr lang="en-US" dirty="0" err="1">
                <a:sym typeface="Wingdings" charset="0"/>
              </a:rPr>
              <a:t>cnt</a:t>
            </a:r>
            <a:r>
              <a:rPr lang="en-US" dirty="0">
                <a:sym typeface="Wingdings" charset="0"/>
              </a:rPr>
              <a:t> = ??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76400" y="4880029"/>
            <a:ext cx="2579808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CPU A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R1 =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495800" y="4856426"/>
            <a:ext cx="2579808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CPU B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R1 = 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57400" y="3723287"/>
            <a:ext cx="4789608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Memory [100] =</a:t>
            </a:r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 0; 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476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Formalizing the Problem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0391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38237106-F2ED-405E-BC33-CC3CF426205F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218613" y="1523999"/>
            <a:ext cx="8692460" cy="519747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/>
              <a:t>Problem: </a:t>
            </a:r>
            <a:r>
              <a:rPr lang="en-US" b="1" dirty="0">
                <a:solidFill>
                  <a:srgbClr val="FF0000"/>
                </a:solidFill>
              </a:rPr>
              <a:t>Race condition</a:t>
            </a:r>
          </a:p>
          <a:p>
            <a:pPr lvl="1"/>
            <a:r>
              <a:rPr lang="en-US" dirty="0"/>
              <a:t>Result depends upon ordering of execution</a:t>
            </a:r>
          </a:p>
          <a:p>
            <a:pPr lvl="1"/>
            <a:r>
              <a:rPr lang="en-US" dirty="0"/>
              <a:t>Non-deterministic bugs, very difficult to find</a:t>
            </a:r>
          </a:p>
          <a:p>
            <a:pPr lvl="1"/>
            <a:r>
              <a:rPr lang="en-US" dirty="0" err="1"/>
              <a:t>cnt</a:t>
            </a:r>
            <a:r>
              <a:rPr lang="en-US" dirty="0"/>
              <a:t>++ example</a:t>
            </a:r>
          </a:p>
          <a:p>
            <a:r>
              <a:rPr lang="en-US" dirty="0"/>
              <a:t>Solution</a:t>
            </a:r>
            <a:r>
              <a:rPr lang="en-US" b="1" dirty="0"/>
              <a:t>: </a:t>
            </a:r>
            <a:r>
              <a:rPr lang="en-US" b="1" dirty="0" smtClean="0">
                <a:solidFill>
                  <a:srgbClr val="FF0000"/>
                </a:solidFill>
              </a:rPr>
              <a:t>Atomicity</a:t>
            </a:r>
            <a:endParaRPr lang="en-US" b="1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Either run to completion or not at all</a:t>
            </a:r>
          </a:p>
          <a:p>
            <a:pPr lvl="1"/>
            <a:r>
              <a:rPr lang="en-US" dirty="0"/>
              <a:t>Cannot be interrupted in the middle (no concurrency in the middle)</a:t>
            </a:r>
          </a:p>
          <a:p>
            <a:r>
              <a:rPr lang="en-US" b="1" dirty="0">
                <a:solidFill>
                  <a:srgbClr val="FF0000"/>
                </a:solidFill>
              </a:rPr>
              <a:t>Critical Section</a:t>
            </a:r>
          </a:p>
          <a:p>
            <a:pPr lvl="1"/>
            <a:r>
              <a:rPr lang="en-US" dirty="0"/>
              <a:t>The code that must be executed atomically is called critical section</a:t>
            </a:r>
          </a:p>
          <a:p>
            <a:pPr lvl="1"/>
            <a:r>
              <a:rPr lang="en-US" dirty="0"/>
              <a:t>Ex1: { </a:t>
            </a:r>
            <a:r>
              <a:rPr lang="en-US" dirty="0" err="1"/>
              <a:t>cnt</a:t>
            </a:r>
            <a:r>
              <a:rPr lang="en-US" dirty="0"/>
              <a:t>++ }</a:t>
            </a:r>
          </a:p>
          <a:p>
            <a:pPr lvl="1"/>
            <a:r>
              <a:rPr lang="en-US" dirty="0"/>
              <a:t>Ex2: { </a:t>
            </a:r>
            <a:r>
              <a:rPr lang="en-US" dirty="0" err="1"/>
              <a:t>seatCount</a:t>
            </a:r>
            <a:r>
              <a:rPr lang="en-US" dirty="0"/>
              <a:t>--; </a:t>
            </a:r>
            <a:r>
              <a:rPr lang="en-US" dirty="0" err="1"/>
              <a:t>yourMoney</a:t>
            </a:r>
            <a:r>
              <a:rPr lang="en-US" dirty="0"/>
              <a:t>-=$400</a:t>
            </a:r>
            <a:r>
              <a:rPr lang="en-US" dirty="0" smtClean="0"/>
              <a:t>; </a:t>
            </a:r>
            <a:r>
              <a:rPr lang="en-US" dirty="0" err="1" smtClean="0"/>
              <a:t>aaMoney</a:t>
            </a:r>
            <a:r>
              <a:rPr lang="en-US" dirty="0"/>
              <a:t>+=</a:t>
            </a:r>
            <a:r>
              <a:rPr lang="en-US" dirty="0" smtClean="0"/>
              <a:t>$350; </a:t>
            </a:r>
            <a:r>
              <a:rPr lang="en-US" dirty="0" err="1" smtClean="0"/>
              <a:t>govMoney</a:t>
            </a:r>
            <a:r>
              <a:rPr lang="en-US" dirty="0" smtClean="0"/>
              <a:t>+=$50}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Mutual Exclusion</a:t>
            </a:r>
          </a:p>
          <a:p>
            <a:pPr lvl="1"/>
            <a:r>
              <a:rPr lang="en-US" i="1" dirty="0"/>
              <a:t>i.e., only one thread in critical section at a time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required </a:t>
            </a:r>
            <a:r>
              <a:rPr lang="en-US" b="1" dirty="0"/>
              <a:t>property</a:t>
            </a:r>
            <a:r>
              <a:rPr lang="en-US" dirty="0"/>
              <a:t> of executing critical section correctly (no data race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59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More </a:t>
            </a:r>
            <a:r>
              <a:rPr lang="en-US" dirty="0" err="1"/>
              <a:t>cnt</a:t>
            </a:r>
            <a:r>
              <a:rPr lang="en-US" dirty="0"/>
              <a:t>++ problem … from the book … </a:t>
            </a:r>
          </a:p>
        </p:txBody>
      </p:sp>
      <p:sp>
        <p:nvSpPr>
          <p:cNvPr id="937987" name="Text Box 3"/>
          <p:cNvSpPr txBox="1">
            <a:spLocks noChangeArrowheads="1"/>
          </p:cNvSpPr>
          <p:nvPr/>
        </p:nvSpPr>
        <p:spPr bwMode="auto">
          <a:xfrm>
            <a:off x="357018" y="3126274"/>
            <a:ext cx="3972512" cy="34163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i="1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(%</a:t>
            </a:r>
            <a:r>
              <a:rPr lang="en-US" sz="1800" dirty="0" err="1">
                <a:latin typeface="Courier New"/>
                <a:cs typeface="Courier New"/>
              </a:rPr>
              <a:t>rdi),%ecx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$0,%edx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cmpl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ecx,%edx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jge</a:t>
            </a:r>
            <a:r>
              <a:rPr lang="en-US" sz="1800" dirty="0">
                <a:latin typeface="Courier New"/>
                <a:cs typeface="Courier New"/>
              </a:rPr>
              <a:t> .L13</a:t>
            </a:r>
          </a:p>
          <a:p>
            <a:r>
              <a:rPr lang="en-US" sz="1800" dirty="0">
                <a:latin typeface="Courier New"/>
                <a:cs typeface="Courier New"/>
              </a:rPr>
              <a:t>.L11: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(CRITICAL SECTION)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cnt</a:t>
            </a:r>
            <a:r>
              <a:rPr lang="en-US" sz="1800" dirty="0" err="1">
                <a:latin typeface="Courier New"/>
                <a:cs typeface="Courier New"/>
              </a:rPr>
              <a:t>(%rip),%eax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eax,</a:t>
            </a: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cnt</a:t>
            </a:r>
            <a:r>
              <a:rPr lang="en-US" sz="1800" dirty="0" err="1">
                <a:latin typeface="Courier New"/>
                <a:cs typeface="Courier New"/>
              </a:rPr>
              <a:t>(%rip</a:t>
            </a:r>
            <a:r>
              <a:rPr lang="en-US" sz="1800" dirty="0"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cmpl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ecx,%edx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jl</a:t>
            </a:r>
            <a:r>
              <a:rPr lang="en-US" sz="1800" dirty="0">
                <a:latin typeface="Courier New"/>
                <a:cs typeface="Courier New"/>
              </a:rPr>
              <a:t> .L11</a:t>
            </a:r>
          </a:p>
          <a:p>
            <a:r>
              <a:rPr lang="en-US" sz="1800" dirty="0">
                <a:latin typeface="Courier New"/>
                <a:cs typeface="Courier New"/>
              </a:rPr>
              <a:t>.L13:</a:t>
            </a:r>
          </a:p>
        </p:txBody>
      </p:sp>
      <p:sp>
        <p:nvSpPr>
          <p:cNvPr id="937988" name="Text Box 4"/>
          <p:cNvSpPr txBox="1">
            <a:spLocks noChangeArrowheads="1"/>
          </p:cNvSpPr>
          <p:nvPr/>
        </p:nvSpPr>
        <p:spPr bwMode="auto">
          <a:xfrm>
            <a:off x="245332" y="2748955"/>
            <a:ext cx="3525837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Corresponding assembly code 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89992" y="1937338"/>
            <a:ext cx="4070139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for (i=0;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ITERS; i++)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++;</a:t>
            </a: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261768" y="1146295"/>
            <a:ext cx="493656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code for counter loop in thread 1 and 2</a:t>
            </a:r>
          </a:p>
          <a:p>
            <a:r>
              <a:rPr lang="en-US" sz="1800" dirty="0" err="1">
                <a:latin typeface="Calibri" pitchFamily="34" charset="0"/>
              </a:rPr>
              <a:t>cnt</a:t>
            </a:r>
            <a:r>
              <a:rPr lang="en-US" sz="1800" dirty="0">
                <a:latin typeface="Calibri" pitchFamily="34" charset="0"/>
              </a:rPr>
              <a:t> is global (shared)</a:t>
            </a:r>
          </a:p>
        </p:txBody>
      </p:sp>
      <p:sp>
        <p:nvSpPr>
          <p:cNvPr id="937992" name="Text Box 8"/>
          <p:cNvSpPr txBox="1">
            <a:spLocks noChangeArrowheads="1"/>
          </p:cNvSpPr>
          <p:nvPr/>
        </p:nvSpPr>
        <p:spPr bwMode="auto">
          <a:xfrm>
            <a:off x="4710530" y="3477558"/>
            <a:ext cx="11614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Head (H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3" name="Text Box 9"/>
          <p:cNvSpPr txBox="1">
            <a:spLocks noChangeArrowheads="1"/>
          </p:cNvSpPr>
          <p:nvPr/>
        </p:nvSpPr>
        <p:spPr bwMode="auto">
          <a:xfrm>
            <a:off x="4710530" y="5773155"/>
            <a:ext cx="9316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Tail (T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4" name="AutoShape 10"/>
          <p:cNvSpPr>
            <a:spLocks/>
          </p:cNvSpPr>
          <p:nvPr/>
        </p:nvSpPr>
        <p:spPr bwMode="auto">
          <a:xfrm flipH="1" flipV="1">
            <a:off x="4481930" y="5554068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5" name="Line 11"/>
          <p:cNvSpPr>
            <a:spLocks noChangeShapeType="1"/>
          </p:cNvSpPr>
          <p:nvPr/>
        </p:nvSpPr>
        <p:spPr bwMode="auto">
          <a:xfrm>
            <a:off x="350962" y="4334868"/>
            <a:ext cx="3978568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7" name="Text Box 13"/>
          <p:cNvSpPr txBox="1">
            <a:spLocks noChangeArrowheads="1"/>
          </p:cNvSpPr>
          <p:nvPr/>
        </p:nvSpPr>
        <p:spPr bwMode="auto">
          <a:xfrm>
            <a:off x="4710530" y="4411068"/>
            <a:ext cx="1851789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Load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(L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Update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</a:t>
            </a:r>
            <a:r>
              <a:rPr lang="en-US" sz="2000" dirty="0" err="1">
                <a:latin typeface="Calibri" pitchFamily="34" charset="0"/>
              </a:rPr>
              <a:t>U</a:t>
            </a:r>
            <a:r>
              <a:rPr lang="en-US" sz="2000" baseline="-25000" dirty="0" err="1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Store </a:t>
            </a:r>
            <a:r>
              <a:rPr lang="en-US" sz="2000" dirty="0" err="1">
                <a:latin typeface="Courier New"/>
                <a:cs typeface="Courier New"/>
              </a:rPr>
              <a:t>cnt</a:t>
            </a:r>
            <a:r>
              <a:rPr lang="en-US" sz="2000" dirty="0">
                <a:latin typeface="Calibri" pitchFamily="34" charset="0"/>
              </a:rPr>
              <a:t> (S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8" name="Line 14"/>
          <p:cNvSpPr>
            <a:spLocks noChangeShapeType="1"/>
          </p:cNvSpPr>
          <p:nvPr/>
        </p:nvSpPr>
        <p:spPr bwMode="auto">
          <a:xfrm>
            <a:off x="325856" y="5430026"/>
            <a:ext cx="4003674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AutoShape 10"/>
          <p:cNvSpPr>
            <a:spLocks/>
          </p:cNvSpPr>
          <p:nvPr/>
        </p:nvSpPr>
        <p:spPr bwMode="auto">
          <a:xfrm flipH="1" flipV="1">
            <a:off x="4481930" y="4442892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AutoShape 10"/>
          <p:cNvSpPr>
            <a:spLocks/>
          </p:cNvSpPr>
          <p:nvPr/>
        </p:nvSpPr>
        <p:spPr bwMode="auto">
          <a:xfrm flipH="1" flipV="1">
            <a:off x="4481930" y="3115668"/>
            <a:ext cx="152400" cy="1219200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5105400" y="1524000"/>
            <a:ext cx="3429000" cy="1312125"/>
          </a:xfrm>
          <a:prstGeom prst="wedgeEllipseCallout">
            <a:avLst>
              <a:gd name="adj1" fmla="val -40122"/>
              <a:gd name="adj2" fmla="val 98707"/>
            </a:avLst>
          </a:prstGeom>
          <a:solidFill>
            <a:schemeClr val="bg2">
              <a:lumMod val="60000"/>
              <a:lumOff val="40000"/>
            </a:schemeClr>
          </a:solidFill>
          <a:ln w="28575" cap="flat" cmpd="sng" algn="ctr">
            <a:solidFill>
              <a:srgbClr val="000000"/>
            </a:solidFill>
            <a:prstDash val="solid"/>
          </a:ln>
          <a:effectLst>
            <a:outerShdw blurRad="50800" dist="42924" dir="5400000" rotWithShape="0">
              <a:srgbClr val="000000">
                <a:alpha val="40000"/>
              </a:srgbClr>
            </a:outerShdw>
          </a:effectLst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Does </a:t>
            </a: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not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modify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shared variable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(e.g. 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int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 “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i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”)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18" name="Oval Callout 17"/>
          <p:cNvSpPr/>
          <p:nvPr/>
        </p:nvSpPr>
        <p:spPr>
          <a:xfrm>
            <a:off x="6562319" y="3477558"/>
            <a:ext cx="2581681" cy="1312125"/>
          </a:xfrm>
          <a:prstGeom prst="wedgeEllipseCallout">
            <a:avLst>
              <a:gd name="adj1" fmla="val -49635"/>
              <a:gd name="adj2" fmla="val 61897"/>
            </a:avLst>
          </a:prstGeom>
          <a:solidFill>
            <a:srgbClr val="FF0000"/>
          </a:solidFill>
          <a:ln w="28575" cap="flat" cmpd="sng" algn="ctr">
            <a:solidFill>
              <a:srgbClr val="000000"/>
            </a:solidFill>
            <a:prstDash val="solid"/>
          </a:ln>
          <a:effectLst>
            <a:outerShdw blurRad="50800" dist="42924" dir="5400000" rotWithShape="0">
              <a:srgbClr val="000000">
                <a:alpha val="40000"/>
              </a:srgbClr>
            </a:outerShdw>
          </a:effectLst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Critical section: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Modify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</a:t>
            </a:r>
            <a:r>
              <a:rPr kumimoji="0" lang="en-US" sz="1800" i="0" u="sng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shared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variable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“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cnt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”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508076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/>
              <a:t>Enforcing mutual exclusion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618" y="1676400"/>
            <a:ext cx="8442325" cy="4972050"/>
          </a:xfrm>
        </p:spPr>
        <p:txBody>
          <a:bodyPr/>
          <a:lstStyle/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Need to guarantee </a:t>
            </a:r>
            <a:r>
              <a:rPr lang="en-US" b="1" i="1" dirty="0">
                <a:solidFill>
                  <a:srgbClr val="FF0000"/>
                </a:solidFill>
              </a:rPr>
              <a:t>mutually exclusive access (atomicity) </a:t>
            </a:r>
            <a:r>
              <a:rPr lang="en-US" dirty="0"/>
              <a:t>to critical sections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Solutions: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Semaphores (</a:t>
            </a:r>
            <a:r>
              <a:rPr lang="en-US" dirty="0" err="1"/>
              <a:t>Edsger</a:t>
            </a:r>
            <a:r>
              <a:rPr lang="en-US" dirty="0"/>
              <a:t> </a:t>
            </a:r>
            <a:r>
              <a:rPr lang="en-US" dirty="0" err="1"/>
              <a:t>Dijkstra</a:t>
            </a:r>
            <a:r>
              <a:rPr lang="en-US" dirty="0"/>
              <a:t>) – some form of “</a:t>
            </a:r>
            <a:r>
              <a:rPr lang="en-US" b="1" dirty="0"/>
              <a:t>locks</a:t>
            </a:r>
            <a:r>
              <a:rPr lang="en-US" dirty="0"/>
              <a:t>”</a:t>
            </a:r>
          </a:p>
          <a:p>
            <a:pPr lvl="2">
              <a:lnSpc>
                <a:spcPct val="90000"/>
              </a:lnSpc>
            </a:pPr>
            <a:r>
              <a:rPr lang="en-US" b="1" dirty="0"/>
              <a:t>Today: </a:t>
            </a:r>
            <a:r>
              <a:rPr lang="en-US" dirty="0"/>
              <a:t>How to use locks</a:t>
            </a:r>
          </a:p>
          <a:p>
            <a:pPr lvl="2">
              <a:lnSpc>
                <a:spcPct val="90000"/>
              </a:lnSpc>
            </a:pPr>
            <a:r>
              <a:rPr lang="en-US" b="1" dirty="0"/>
              <a:t>Next lecture: </a:t>
            </a:r>
            <a:r>
              <a:rPr lang="en-US" dirty="0"/>
              <a:t>What’s inside locks/semaphores</a:t>
            </a:r>
          </a:p>
          <a:p>
            <a:pPr lvl="1">
              <a:lnSpc>
                <a:spcPct val="90000"/>
              </a:lnSpc>
              <a:buNone/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Other lock functions (out of our scope)</a:t>
            </a:r>
          </a:p>
          <a:p>
            <a:pPr lvl="2">
              <a:lnSpc>
                <a:spcPct val="90000"/>
              </a:lnSpc>
            </a:pPr>
            <a:r>
              <a:rPr lang="en-US" dirty="0" err="1"/>
              <a:t>Pthread_mutex_lock</a:t>
            </a:r>
            <a:r>
              <a:rPr lang="en-US" dirty="0"/>
              <a:t>/unlock (in </a:t>
            </a:r>
            <a:r>
              <a:rPr lang="en-US" dirty="0" err="1"/>
              <a:t>pthreads</a:t>
            </a:r>
            <a:r>
              <a:rPr lang="en-US" dirty="0"/>
              <a:t> library)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“synchronized” functions (in Java)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085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54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 to Locks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218613" y="1328771"/>
            <a:ext cx="8692460" cy="539270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Goal of locks:</a:t>
            </a:r>
          </a:p>
          <a:p>
            <a:pPr lvl="1"/>
            <a:r>
              <a:rPr lang="en-US" dirty="0"/>
              <a:t>Provide </a:t>
            </a:r>
            <a:r>
              <a:rPr lang="en-US" b="1" dirty="0"/>
              <a:t>mutual exclusion </a:t>
            </a:r>
            <a:r>
              <a:rPr lang="en-US" dirty="0"/>
              <a:t>(</a:t>
            </a:r>
            <a:r>
              <a:rPr lang="en-US" dirty="0" err="1"/>
              <a:t>mutex</a:t>
            </a:r>
            <a:r>
              <a:rPr lang="en-US" dirty="0"/>
              <a:t>)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Analogy: only one person (thread) can enter the room (critical section)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Locks are pervasive!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Threads </a:t>
            </a:r>
            <a:r>
              <a:rPr lang="en-US" dirty="0">
                <a:solidFill>
                  <a:srgbClr val="000000"/>
                </a:solidFill>
                <a:sym typeface="Wingdings"/>
              </a:rPr>
              <a:t>+ sharing  requires locks</a:t>
            </a:r>
          </a:p>
          <a:p>
            <a:pPr lvl="2"/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Three common operations:</a:t>
            </a:r>
          </a:p>
          <a:p>
            <a:pPr lvl="1"/>
            <a:r>
              <a:rPr lang="en-US" b="1" dirty="0" err="1"/>
              <a:t>init</a:t>
            </a:r>
            <a:r>
              <a:rPr lang="en-US" b="1" dirty="0"/>
              <a:t>(L)</a:t>
            </a:r>
            <a:r>
              <a:rPr lang="en-US" dirty="0"/>
              <a:t>: allocate and Initialize a lock L</a:t>
            </a:r>
          </a:p>
          <a:p>
            <a:pPr lvl="1"/>
            <a:r>
              <a:rPr lang="en-US" b="1" dirty="0"/>
              <a:t>lock(L):</a:t>
            </a:r>
            <a:r>
              <a:rPr lang="en-US" dirty="0"/>
              <a:t> acquire the lock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If lock is already held by another thread, OS puts you to sleep</a:t>
            </a:r>
          </a:p>
          <a:p>
            <a:pPr lvl="1"/>
            <a:r>
              <a:rPr lang="en-US" b="1" dirty="0"/>
              <a:t>unlock(L):</a:t>
            </a:r>
            <a:r>
              <a:rPr lang="en-US" dirty="0"/>
              <a:t> release the lock</a:t>
            </a:r>
          </a:p>
          <a:p>
            <a:pPr lvl="2"/>
            <a:r>
              <a:rPr lang="en-US" dirty="0"/>
              <a:t>OS wakes up waiting threads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5029200" y="5338392"/>
            <a:ext cx="3740126" cy="1519608"/>
          </a:xfrm>
          <a:prstGeom prst="wedgeRoundRectCallout">
            <a:avLst>
              <a:gd name="adj1" fmla="val -59977"/>
              <a:gd name="adj2" fmla="val -57910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“lock/unlock()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” </a:t>
            </a:r>
            <a:r>
              <a:rPr lang="en-US" sz="1800" kern="0" dirty="0">
                <a:solidFill>
                  <a:srgbClr val="000000"/>
                </a:solidFill>
                <a:latin typeface="Gill Sans"/>
                <a:cs typeface="Gill Sans"/>
              </a:rPr>
              <a:t>illustrations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 only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Real code (next lecture):</a:t>
            </a:r>
          </a:p>
          <a:p>
            <a:pPr marL="285750" marR="0" lvl="0" indent="-28575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pthread_mutex_lock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() / unlock()</a:t>
            </a:r>
          </a:p>
          <a:p>
            <a:pPr marL="285750" marR="0" lvl="0" indent="-28575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800" b="0" kern="0" dirty="0" err="1">
                <a:solidFill>
                  <a:srgbClr val="000000"/>
                </a:solidFill>
                <a:latin typeface="Gill Sans"/>
                <a:cs typeface="Gill Sans"/>
              </a:rPr>
              <a:t>s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em_wait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() /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sem_post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441400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 illustration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533400" y="1523129"/>
            <a:ext cx="8191164" cy="342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After lock has been allocated and initialized: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void increment() {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	lock(L);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++; // updating shared 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, in CS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	unlock(L);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void deposit(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accountid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amount) {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	lock(</a:t>
            </a:r>
            <a:r>
              <a:rPr lang="en-US" sz="1800" b="1" dirty="0" err="1">
                <a:solidFill>
                  <a:srgbClr val="FF0000"/>
                </a:solidFill>
                <a:latin typeface="Courier New"/>
                <a:cs typeface="Courier New"/>
              </a:rPr>
              <a:t>banklock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	balance[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accountid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] += amount;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	unlock(</a:t>
            </a:r>
            <a:r>
              <a:rPr lang="en-US" sz="1800" b="1" dirty="0" err="1">
                <a:solidFill>
                  <a:srgbClr val="FF0000"/>
                </a:solidFill>
                <a:latin typeface="Courier New"/>
                <a:cs typeface="Courier New"/>
              </a:rPr>
              <a:t>banklock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Allocate one lock for the whole bank.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Problem?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4833985"/>
            <a:ext cx="8191164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en-US" sz="1800" dirty="0"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endParaRPr lang="en-US" sz="1800" dirty="0"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Courier New"/>
                <a:cs typeface="Courier New"/>
              </a:rPr>
              <a:t>void deposit(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accountid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amount) {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latin typeface="Courier New"/>
                <a:cs typeface="Courier New"/>
              </a:rPr>
              <a:t>	lock(</a:t>
            </a:r>
            <a:r>
              <a:rPr lang="en-US" sz="1800" b="1" dirty="0">
                <a:solidFill>
                  <a:srgbClr val="FF0000"/>
                </a:solidFill>
                <a:latin typeface="Courier New"/>
                <a:cs typeface="Courier New"/>
              </a:rPr>
              <a:t>locks[</a:t>
            </a:r>
            <a:r>
              <a:rPr lang="en-US" sz="1800" b="1" dirty="0" err="1">
                <a:solidFill>
                  <a:srgbClr val="FF0000"/>
                </a:solidFill>
                <a:latin typeface="Courier New"/>
                <a:cs typeface="Courier New"/>
              </a:rPr>
              <a:t>accountid</a:t>
            </a:r>
            <a:r>
              <a:rPr lang="en-US" sz="1800" b="1" dirty="0">
                <a:solidFill>
                  <a:srgbClr val="FF0000"/>
                </a:solidFill>
                <a:latin typeface="Courier New"/>
                <a:cs typeface="Courier New"/>
              </a:rPr>
              <a:t>]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latin typeface="Courier New"/>
                <a:cs typeface="Courier New"/>
              </a:rPr>
              <a:t>	balance[</a:t>
            </a:r>
            <a:r>
              <a:rPr lang="en-US" sz="1800" dirty="0" err="1">
                <a:latin typeface="Courier New"/>
                <a:cs typeface="Courier New"/>
              </a:rPr>
              <a:t>accountid</a:t>
            </a:r>
            <a:r>
              <a:rPr lang="en-US" sz="1800" dirty="0">
                <a:latin typeface="Courier New"/>
                <a:cs typeface="Courier New"/>
              </a:rPr>
              <a:t>] += amount;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latin typeface="Courier New"/>
                <a:cs typeface="Courier New"/>
              </a:rPr>
              <a:t>	unlock(</a:t>
            </a:r>
            <a:r>
              <a:rPr lang="en-US" sz="1800" b="1" dirty="0">
                <a:solidFill>
                  <a:srgbClr val="FF0000"/>
                </a:solidFill>
                <a:latin typeface="Courier New"/>
                <a:cs typeface="Courier New"/>
              </a:rPr>
              <a:t>locks[</a:t>
            </a:r>
            <a:r>
              <a:rPr lang="en-US" sz="1800" b="1" dirty="0" err="1">
                <a:solidFill>
                  <a:srgbClr val="FF0000"/>
                </a:solidFill>
                <a:latin typeface="Courier New"/>
                <a:cs typeface="Courier New"/>
              </a:rPr>
              <a:t>accountid</a:t>
            </a:r>
            <a:r>
              <a:rPr lang="en-US" sz="1800" b="1" dirty="0">
                <a:solidFill>
                  <a:srgbClr val="FF0000"/>
                </a:solidFill>
                <a:latin typeface="Courier New"/>
                <a:cs typeface="Courier New"/>
              </a:rPr>
              <a:t>]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6324600" y="5334000"/>
            <a:ext cx="2673325" cy="1291008"/>
          </a:xfrm>
          <a:prstGeom prst="wedgeRoundRectCallout">
            <a:avLst>
              <a:gd name="adj1" fmla="val -73385"/>
              <a:gd name="adj2" fmla="val -7077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A lock for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a specific data address/memory line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e.g. balance[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i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]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45397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304800"/>
            <a:ext cx="8634582" cy="762000"/>
          </a:xfrm>
        </p:spPr>
        <p:txBody>
          <a:bodyPr/>
          <a:lstStyle/>
          <a:p>
            <a:r>
              <a:rPr lang="en-US" dirty="0"/>
              <a:t>Threads and Process address space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5867400" cy="548640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Code segment</a:t>
            </a:r>
          </a:p>
          <a:p>
            <a:pPr lvl="1"/>
            <a:r>
              <a:rPr lang="en-US" dirty="0"/>
              <a:t>Each thread has a program counter (PC)</a:t>
            </a:r>
          </a:p>
          <a:p>
            <a:pPr lvl="1"/>
            <a:r>
              <a:rPr lang="en-US" dirty="0"/>
              <a:t>Threads’ PCs point to different addresses in the </a:t>
            </a:r>
            <a:r>
              <a:rPr lang="en-US" b="1" dirty="0"/>
              <a:t>same</a:t>
            </a:r>
            <a:r>
              <a:rPr lang="en-US" dirty="0"/>
              <a:t> code segment</a:t>
            </a:r>
          </a:p>
          <a:p>
            <a:pPr lvl="1"/>
            <a:endParaRPr lang="en-US" dirty="0"/>
          </a:p>
          <a:p>
            <a:r>
              <a:rPr lang="en-US" dirty="0"/>
              <a:t>Data and Heap</a:t>
            </a:r>
          </a:p>
          <a:p>
            <a:pPr lvl="1"/>
            <a:r>
              <a:rPr lang="en-US" dirty="0"/>
              <a:t>All threads share data and heap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Data</a:t>
            </a:r>
            <a:r>
              <a:rPr lang="en-US" dirty="0">
                <a:solidFill>
                  <a:srgbClr val="FF0000"/>
                </a:solidFill>
              </a:rPr>
              <a:t>: global and static variables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Heap</a:t>
            </a:r>
            <a:r>
              <a:rPr lang="en-US" dirty="0">
                <a:solidFill>
                  <a:srgbClr val="FF0000"/>
                </a:solidFill>
              </a:rPr>
              <a:t>: “</a:t>
            </a:r>
            <a:r>
              <a:rPr lang="en-US" dirty="0" err="1">
                <a:solidFill>
                  <a:srgbClr val="FF0000"/>
                </a:solidFill>
              </a:rPr>
              <a:t>malloc</a:t>
            </a:r>
            <a:r>
              <a:rPr lang="en-US" dirty="0">
                <a:solidFill>
                  <a:srgbClr val="FF0000"/>
                </a:solidFill>
              </a:rPr>
              <a:t>()”/dynamically allocated data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Stack</a:t>
            </a:r>
          </a:p>
          <a:p>
            <a:pPr lvl="1"/>
            <a:r>
              <a:rPr lang="en-US" dirty="0"/>
              <a:t>Each thread has its own stack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713781" y="1310914"/>
            <a:ext cx="1813571" cy="4371959"/>
          </a:xfrm>
          <a:prstGeom prst="rect">
            <a:avLst/>
          </a:prstGeom>
          <a:solidFill>
            <a:srgbClr val="7E97AD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13781" y="1310915"/>
            <a:ext cx="1813571" cy="441685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T0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713781" y="4158874"/>
            <a:ext cx="1813571" cy="1523999"/>
          </a:xfrm>
          <a:prstGeom prst="rect">
            <a:avLst/>
          </a:prstGeom>
          <a:solidFill>
            <a:srgbClr val="CC8E60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Code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Main() {…}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Hello() {…}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13781" y="3356143"/>
            <a:ext cx="1813571" cy="395711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Heap</a:t>
            </a: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7401687" y="1752600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7923704" y="3108379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467505" y="5513820"/>
            <a:ext cx="246276" cy="30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248400" y="1197678"/>
            <a:ext cx="465381" cy="30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2</a:t>
            </a:r>
            <a:r>
              <a:rPr kumimoji="0" 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-1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713781" y="2145548"/>
            <a:ext cx="1813571" cy="336926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T1</a:t>
            </a: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401687" y="2435983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8527352" y="5532763"/>
            <a:ext cx="68790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8527352" y="4933964"/>
            <a:ext cx="68790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153400" y="4509840"/>
            <a:ext cx="1177961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rgbClr val="000000"/>
                </a:solidFill>
                <a:latin typeface="Gill Sans"/>
                <a:cs typeface="Gill Sans"/>
              </a:rPr>
              <a:t>T0’s PC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94639" y="5161142"/>
            <a:ext cx="1177961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rgbClr val="000000"/>
                </a:solidFill>
                <a:latin typeface="Gill Sans"/>
                <a:cs typeface="Gill Sans"/>
              </a:rPr>
              <a:t>T1’s PC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713781" y="3751854"/>
            <a:ext cx="1813571" cy="395711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2513727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2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25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2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25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2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25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locks</a:t>
            </a:r>
          </a:p>
        </p:txBody>
      </p:sp>
      <p:sp>
        <p:nvSpPr>
          <p:cNvPr id="7" name="Rectangle 6"/>
          <p:cNvSpPr/>
          <p:nvPr/>
        </p:nvSpPr>
        <p:spPr>
          <a:xfrm>
            <a:off x="357018" y="1905000"/>
            <a:ext cx="8191164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Monaco"/>
                <a:cs typeface="Monaco"/>
              </a:rPr>
              <a:t>void </a:t>
            </a:r>
            <a:r>
              <a:rPr lang="en-US" sz="1800" u="sng" dirty="0">
                <a:latin typeface="Monaco"/>
                <a:cs typeface="Monaco"/>
              </a:rPr>
              <a:t>transfer</a:t>
            </a:r>
            <a:r>
              <a:rPr lang="en-US" sz="1800" dirty="0">
                <a:latin typeface="Monaco"/>
                <a:cs typeface="Monaco"/>
              </a:rPr>
              <a:t>(</a:t>
            </a:r>
            <a:r>
              <a:rPr lang="en-US" sz="1800" dirty="0" err="1">
                <a:latin typeface="Monaco"/>
                <a:cs typeface="Monaco"/>
              </a:rPr>
              <a:t>int</a:t>
            </a:r>
            <a:r>
              <a:rPr lang="en-US" sz="1800" dirty="0">
                <a:latin typeface="Monaco"/>
                <a:cs typeface="Monaco"/>
              </a:rPr>
              <a:t> </a:t>
            </a:r>
            <a:r>
              <a:rPr lang="en-US" sz="1800" dirty="0" err="1">
                <a:latin typeface="Monaco"/>
                <a:cs typeface="Monaco"/>
              </a:rPr>
              <a:t>fromAcct</a:t>
            </a:r>
            <a:r>
              <a:rPr lang="en-US" sz="1800" dirty="0">
                <a:latin typeface="Monaco"/>
                <a:cs typeface="Monaco"/>
              </a:rPr>
              <a:t>, </a:t>
            </a:r>
            <a:r>
              <a:rPr lang="en-US" sz="1800" dirty="0" err="1">
                <a:latin typeface="Monaco"/>
                <a:cs typeface="Monaco"/>
              </a:rPr>
              <a:t>int</a:t>
            </a:r>
            <a:r>
              <a:rPr lang="en-US" sz="1800" dirty="0">
                <a:latin typeface="Monaco"/>
                <a:cs typeface="Monaco"/>
              </a:rPr>
              <a:t> </a:t>
            </a:r>
            <a:r>
              <a:rPr lang="en-US" sz="1800" dirty="0" err="1">
                <a:latin typeface="Monaco"/>
                <a:cs typeface="Monaco"/>
              </a:rPr>
              <a:t>toAccnt</a:t>
            </a:r>
            <a:r>
              <a:rPr lang="en-US" sz="1800" dirty="0">
                <a:latin typeface="Monaco"/>
                <a:cs typeface="Monaco"/>
              </a:rPr>
              <a:t>, </a:t>
            </a:r>
            <a:r>
              <a:rPr lang="en-US" sz="1800" dirty="0" err="1">
                <a:latin typeface="Monaco"/>
                <a:cs typeface="Monaco"/>
              </a:rPr>
              <a:t>int</a:t>
            </a:r>
            <a:r>
              <a:rPr lang="en-US" sz="1800" dirty="0">
                <a:latin typeface="Monaco"/>
                <a:cs typeface="Monaco"/>
              </a:rPr>
              <a:t> amount) </a:t>
            </a: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Monaco"/>
                <a:cs typeface="Monaco"/>
              </a:rPr>
              <a:t>    lock(</a:t>
            </a:r>
            <a:r>
              <a:rPr lang="en-US" sz="1800" b="1" dirty="0">
                <a:solidFill>
                  <a:srgbClr val="FF0000"/>
                </a:solidFill>
                <a:latin typeface="Monaco"/>
                <a:cs typeface="Monaco"/>
              </a:rPr>
              <a:t>locks[</a:t>
            </a:r>
            <a:r>
              <a:rPr lang="en-US" sz="1800" dirty="0" err="1">
                <a:solidFill>
                  <a:srgbClr val="FF0000"/>
                </a:solidFill>
                <a:latin typeface="Monaco"/>
                <a:cs typeface="Monaco"/>
              </a:rPr>
              <a:t>fromAcct</a:t>
            </a:r>
            <a:r>
              <a:rPr lang="en-US" sz="1800" b="1" dirty="0">
                <a:solidFill>
                  <a:srgbClr val="FF0000"/>
                </a:solidFill>
                <a:latin typeface="Monaco"/>
                <a:cs typeface="Monaco"/>
              </a:rPr>
              <a:t>]</a:t>
            </a:r>
            <a:r>
              <a:rPr lang="en-US" sz="1800" dirty="0">
                <a:latin typeface="Monaco"/>
                <a:cs typeface="Monaco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Monaco"/>
                <a:cs typeface="Monaco"/>
              </a:rPr>
              <a:t>    lock(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locks[</a:t>
            </a:r>
            <a:r>
              <a:rPr lang="en-US" sz="1800" dirty="0" err="1">
                <a:solidFill>
                  <a:srgbClr val="FF0000"/>
                </a:solidFill>
                <a:latin typeface="Monaco"/>
                <a:cs typeface="Monaco"/>
              </a:rPr>
              <a:t>toAcct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]</a:t>
            </a:r>
            <a:r>
              <a:rPr lang="en-US" sz="1800" dirty="0">
                <a:latin typeface="Monaco"/>
                <a:cs typeface="Monaco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Monaco"/>
                <a:cs typeface="Monaco"/>
              </a:rPr>
              <a:t>    </a:t>
            </a:r>
            <a:r>
              <a:rPr lang="en-US" sz="1800" dirty="0">
                <a:solidFill>
                  <a:srgbClr val="008000"/>
                </a:solidFill>
                <a:latin typeface="Monaco"/>
                <a:cs typeface="Monaco"/>
              </a:rPr>
              <a:t>balance[</a:t>
            </a:r>
            <a:r>
              <a:rPr lang="en-US" sz="1800" dirty="0" err="1">
                <a:solidFill>
                  <a:srgbClr val="008000"/>
                </a:solidFill>
                <a:latin typeface="Monaco"/>
                <a:cs typeface="Monaco"/>
              </a:rPr>
              <a:t>fromAcct</a:t>
            </a:r>
            <a:r>
              <a:rPr lang="en-US" sz="1800" dirty="0">
                <a:solidFill>
                  <a:srgbClr val="008000"/>
                </a:solidFill>
                <a:latin typeface="Monaco"/>
                <a:cs typeface="Monaco"/>
              </a:rPr>
              <a:t>] -= amount;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8000"/>
              </a:solidFill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8000"/>
                </a:solidFill>
                <a:latin typeface="Monaco"/>
                <a:cs typeface="Monaco"/>
              </a:rPr>
              <a:t>    balance[</a:t>
            </a:r>
            <a:r>
              <a:rPr lang="en-US" sz="1800" dirty="0" err="1">
                <a:solidFill>
                  <a:srgbClr val="008000"/>
                </a:solidFill>
                <a:latin typeface="Monaco"/>
                <a:cs typeface="Monaco"/>
              </a:rPr>
              <a:t>toAcct</a:t>
            </a:r>
            <a:r>
              <a:rPr lang="en-US" sz="1800" dirty="0">
                <a:solidFill>
                  <a:srgbClr val="008000"/>
                </a:solidFill>
                <a:latin typeface="Monaco"/>
                <a:cs typeface="Monaco"/>
              </a:rPr>
              <a:t>] += amount;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8000"/>
              </a:solidFill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8000"/>
                </a:solidFill>
                <a:latin typeface="Monaco"/>
                <a:cs typeface="Monaco"/>
              </a:rPr>
              <a:t>    </a:t>
            </a:r>
            <a:r>
              <a:rPr lang="en-US" sz="1800" dirty="0">
                <a:latin typeface="Monaco"/>
                <a:cs typeface="Monaco"/>
              </a:rPr>
              <a:t>unlock(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locks[</a:t>
            </a:r>
            <a:r>
              <a:rPr lang="en-US" sz="1800" dirty="0" err="1">
                <a:solidFill>
                  <a:srgbClr val="FF0000"/>
                </a:solidFill>
                <a:latin typeface="Monaco"/>
                <a:cs typeface="Monaco"/>
              </a:rPr>
              <a:t>toAcct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]</a:t>
            </a:r>
            <a:r>
              <a:rPr lang="en-US" sz="1800" dirty="0">
                <a:latin typeface="Monaco"/>
                <a:cs typeface="Monaco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Monaco"/>
                <a:cs typeface="Monaco"/>
              </a:rPr>
              <a:t>    unlock(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locks[</a:t>
            </a:r>
            <a:r>
              <a:rPr lang="en-US" sz="1800" dirty="0" err="1">
                <a:solidFill>
                  <a:srgbClr val="FF0000"/>
                </a:solidFill>
                <a:latin typeface="Monaco"/>
                <a:cs typeface="Monaco"/>
              </a:rPr>
              <a:t>fromAcct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]</a:t>
            </a:r>
            <a:r>
              <a:rPr lang="en-US" sz="1800" dirty="0">
                <a:latin typeface="Monaco"/>
                <a:cs typeface="Monaco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6019800" y="3352800"/>
            <a:ext cx="2673325" cy="2514600"/>
          </a:xfrm>
          <a:prstGeom prst="wedgeRoundRectCallout">
            <a:avLst>
              <a:gd name="adj1" fmla="val -81080"/>
              <a:gd name="adj2" fmla="val -31063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Critical section of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t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wo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data lines,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balance[</a:t>
            </a:r>
            <a:r>
              <a:rPr lang="en-US" sz="1800" b="0" kern="0" dirty="0" err="1">
                <a:solidFill>
                  <a:srgbClr val="000000"/>
                </a:solidFill>
                <a:latin typeface="Gill Sans"/>
                <a:cs typeface="Gill Sans"/>
              </a:rPr>
              <a:t>i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] and balance[j]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(need to acquire multiple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locks)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kern="0" baseline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Only enter if both locks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a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re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 acquired.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361937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Parallelizing a job (1)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495800" y="1197678"/>
            <a:ext cx="3709465" cy="21336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[1000];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total;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Main() {</a:t>
            </a:r>
          </a:p>
          <a:p>
            <a:r>
              <a:rPr lang="en-US" sz="1600" dirty="0">
                <a:latin typeface="Courier New" pitchFamily="49" charset="0"/>
              </a:rPr>
              <a:t>  // run 2 threads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(… </a:t>
            </a:r>
            <a:r>
              <a:rPr lang="en-US" sz="1600" dirty="0" err="1">
                <a:latin typeface="Courier New" pitchFamily="49" charset="0"/>
              </a:rPr>
              <a:t>incr</a:t>
            </a:r>
            <a:r>
              <a:rPr lang="en-US" sz="1600" dirty="0">
                <a:latin typeface="Courier New" pitchFamily="49" charset="0"/>
              </a:rPr>
              <a:t> …);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(… </a:t>
            </a:r>
            <a:r>
              <a:rPr lang="en-US" sz="1600" dirty="0" err="1">
                <a:latin typeface="Courier New" pitchFamily="49" charset="0"/>
              </a:rPr>
              <a:t>incr</a:t>
            </a:r>
            <a:r>
              <a:rPr lang="en-US" sz="1600" dirty="0">
                <a:latin typeface="Courier New" pitchFamily="49" charset="0"/>
              </a:rPr>
              <a:t> …);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52400" y="2590800"/>
            <a:ext cx="2895600" cy="181588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[1000];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= 0;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main() {</a:t>
            </a:r>
          </a:p>
          <a:p>
            <a:r>
              <a:rPr lang="en-US" sz="1600" dirty="0">
                <a:latin typeface="Courier New" pitchFamily="49" charset="0"/>
              </a:rPr>
              <a:t>  for(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=1…1000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    total 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495800" y="3711135"/>
            <a:ext cx="3709465" cy="830997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1</a:t>
            </a: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=1…500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495800" y="4702878"/>
            <a:ext cx="3709465" cy="830997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2</a:t>
            </a: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=501…1000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3276600" y="3141820"/>
            <a:ext cx="762000" cy="668180"/>
          </a:xfrm>
          <a:prstGeom prst="rightArrow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8825753">
            <a:off x="6730612" y="3876173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  <p:sp>
        <p:nvSpPr>
          <p:cNvPr id="11" name="Right Arrow 10"/>
          <p:cNvSpPr/>
          <p:nvPr/>
        </p:nvSpPr>
        <p:spPr>
          <a:xfrm rot="8825753">
            <a:off x="6730613" y="4764037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1032040" y="5105400"/>
            <a:ext cx="2542158" cy="1551798"/>
          </a:xfrm>
          <a:prstGeom prst="wedgeEllipseCallout">
            <a:avLst>
              <a:gd name="adj1" fmla="val 61549"/>
              <a:gd name="adj2" fmla="val -44689"/>
            </a:avLst>
          </a:prstGeom>
          <a:solidFill>
            <a:srgbClr val="FFFF00"/>
          </a:solidFill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What’s wrong?</a:t>
            </a:r>
          </a:p>
        </p:txBody>
      </p:sp>
    </p:spTree>
    <p:extLst>
      <p:ext uri="{BB962C8B-B14F-4D97-AF65-F5344CB8AC3E}">
        <p14:creationId xmlns:p14="http://schemas.microsoft.com/office/powerpoint/2010/main" val="2140182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0" grpId="0" animBg="1"/>
      <p:bldP spid="9" grpId="0" animBg="1"/>
      <p:bldP spid="11" grpId="0" animBg="1"/>
      <p:bldP spid="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Parallelizing a job (2)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39646" y="1143000"/>
            <a:ext cx="4447154" cy="19988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[1000];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lock L;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Main() {</a:t>
            </a:r>
          </a:p>
          <a:p>
            <a:r>
              <a:rPr lang="en-US" sz="1600" dirty="0">
                <a:latin typeface="Courier New" pitchFamily="49" charset="0"/>
              </a:rPr>
              <a:t>  // run 2 threads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239646" y="3248561"/>
            <a:ext cx="4447154" cy="132343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1</a:t>
            </a: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=1…500)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lock(L)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unlock(L)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222523" y="4724400"/>
            <a:ext cx="4447154" cy="132343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2</a:t>
            </a: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=501…1000)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lock(L)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unlock(L)</a:t>
            </a:r>
          </a:p>
        </p:txBody>
      </p:sp>
      <p:sp>
        <p:nvSpPr>
          <p:cNvPr id="10" name="Oval Callout 9"/>
          <p:cNvSpPr/>
          <p:nvPr/>
        </p:nvSpPr>
        <p:spPr>
          <a:xfrm>
            <a:off x="228600" y="2667000"/>
            <a:ext cx="3151758" cy="2161398"/>
          </a:xfrm>
          <a:prstGeom prst="wedgeEllipseCallout">
            <a:avLst>
              <a:gd name="adj1" fmla="val 25307"/>
              <a:gd name="adj2" fmla="val 59060"/>
            </a:avLst>
          </a:prstGeom>
          <a:solidFill>
            <a:srgbClr val="FFFF00"/>
          </a:solidFill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Add lock()?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Anything wrong?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(performance?)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11" name="Right Arrow 10"/>
          <p:cNvSpPr/>
          <p:nvPr/>
        </p:nvSpPr>
        <p:spPr>
          <a:xfrm rot="19622368">
            <a:off x="3781958" y="3801999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  <p:sp>
        <p:nvSpPr>
          <p:cNvPr id="12" name="Right Arrow 11"/>
          <p:cNvSpPr/>
          <p:nvPr/>
        </p:nvSpPr>
        <p:spPr>
          <a:xfrm rot="19611398">
            <a:off x="3758977" y="5277314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678816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Parallelizing a job (3)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0" y="1295400"/>
            <a:ext cx="4447154" cy="1788307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[1000];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Lock L;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main() {</a:t>
            </a:r>
          </a:p>
          <a:p>
            <a:r>
              <a:rPr lang="en-US" sz="1600" dirty="0">
                <a:latin typeface="Courier New" pitchFamily="49" charset="0"/>
              </a:rPr>
              <a:t>  // run 2 threads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85800" y="3352800"/>
            <a:ext cx="3733800" cy="2308324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1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itchFamily="49" charset="0"/>
              </a:rPr>
              <a:t>temp1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=1…500)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00CC99"/>
                </a:solidFill>
                <a:latin typeface="Courier New" pitchFamily="49" charset="0"/>
              </a:rPr>
              <a:t>temp1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lock(L)</a:t>
            </a:r>
          </a:p>
          <a:p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temp1;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unlock(L)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181600" y="3337182"/>
            <a:ext cx="3810000" cy="2308324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2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CC99"/>
                </a:solidFill>
                <a:latin typeface="Courier New" pitchFamily="49" charset="0"/>
              </a:rPr>
              <a:t>temp2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=501…1000)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chemeClr val="accent1"/>
                </a:solidFill>
                <a:latin typeface="Courier New" pitchFamily="49" charset="0"/>
              </a:rPr>
              <a:t>temp2 </a:t>
            </a:r>
            <a:r>
              <a:rPr lang="en-US" sz="1600" dirty="0">
                <a:latin typeface="Courier New" pitchFamily="49" charset="0"/>
              </a:rPr>
              <a:t>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lock(L)</a:t>
            </a:r>
          </a:p>
          <a:p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temp2;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unlock(L)</a:t>
            </a:r>
          </a:p>
        </p:txBody>
      </p:sp>
      <p:sp>
        <p:nvSpPr>
          <p:cNvPr id="8" name="Right Arrow 7"/>
          <p:cNvSpPr/>
          <p:nvPr/>
        </p:nvSpPr>
        <p:spPr>
          <a:xfrm rot="19682426">
            <a:off x="256309" y="4414558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  <p:sp>
        <p:nvSpPr>
          <p:cNvPr id="9" name="Right Arrow 8"/>
          <p:cNvSpPr/>
          <p:nvPr/>
        </p:nvSpPr>
        <p:spPr>
          <a:xfrm rot="20044682">
            <a:off x="4740843" y="4393736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6934200" y="2286000"/>
            <a:ext cx="2057400" cy="820565"/>
          </a:xfrm>
          <a:prstGeom prst="wedgeRoundRectCallout">
            <a:avLst>
              <a:gd name="adj1" fmla="val -34498"/>
              <a:gd name="adj2" fmla="val 195939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Most of the time,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o sharing,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no lock 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  <a:sym typeface="Wingdings"/>
              </a:rPr>
              <a:t> fast!!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6022125" y="5657710"/>
            <a:ext cx="2057400" cy="760537"/>
          </a:xfrm>
          <a:prstGeom prst="wedgeRoundRectCallout">
            <a:avLst>
              <a:gd name="adj1" fmla="val -27977"/>
              <a:gd name="adj2" fmla="val -79255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Only synchronize rarely</a:t>
            </a:r>
          </a:p>
        </p:txBody>
      </p:sp>
    </p:spTree>
    <p:extLst>
      <p:ext uri="{BB962C8B-B14F-4D97-AF65-F5344CB8AC3E}">
        <p14:creationId xmlns:p14="http://schemas.microsoft.com/office/powerpoint/2010/main" val="154169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Synchronization vs. 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400"/>
            <a:ext cx="7896225" cy="4972050"/>
          </a:xfrm>
        </p:spPr>
        <p:txBody>
          <a:bodyPr/>
          <a:lstStyle/>
          <a:p>
            <a:r>
              <a:rPr lang="en-US" dirty="0"/>
              <a:t>Does </a:t>
            </a:r>
            <a:r>
              <a:rPr lang="en-US" dirty="0">
                <a:solidFill>
                  <a:srgbClr val="FF0000"/>
                </a:solidFill>
              </a:rPr>
              <a:t>synchronization</a:t>
            </a:r>
            <a:r>
              <a:rPr lang="en-US" dirty="0"/>
              <a:t> kill (underutilize) </a:t>
            </a:r>
            <a:r>
              <a:rPr lang="en-US" dirty="0">
                <a:solidFill>
                  <a:srgbClr val="FF0000"/>
                </a:solidFill>
              </a:rPr>
              <a:t>parallelism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Yes!</a:t>
            </a:r>
          </a:p>
          <a:p>
            <a:pPr lvl="1"/>
            <a:endParaRPr lang="en-US" dirty="0"/>
          </a:p>
          <a:p>
            <a:r>
              <a:rPr lang="en-US" dirty="0"/>
              <a:t>How to exploit parallelism without the need to synchronize?</a:t>
            </a:r>
          </a:p>
          <a:p>
            <a:pPr lvl="1"/>
            <a:r>
              <a:rPr lang="en-US" b="1" i="1" dirty="0"/>
              <a:t>Create subtasks that are “embarrassingly parallel”, …</a:t>
            </a:r>
          </a:p>
          <a:p>
            <a:pPr lvl="1"/>
            <a:r>
              <a:rPr lang="en-US" dirty="0"/>
              <a:t>… </a:t>
            </a:r>
            <a:r>
              <a:rPr lang="en-US" dirty="0">
                <a:solidFill>
                  <a:srgbClr val="FF0000"/>
                </a:solidFill>
              </a:rPr>
              <a:t>independent</a:t>
            </a:r>
            <a:r>
              <a:rPr lang="en-US" dirty="0"/>
              <a:t> to each other</a:t>
            </a:r>
          </a:p>
          <a:p>
            <a:pPr lvl="1"/>
            <a:r>
              <a:rPr lang="en-US" dirty="0"/>
              <a:t>… do </a:t>
            </a:r>
            <a:r>
              <a:rPr lang="en-US" dirty="0">
                <a:solidFill>
                  <a:srgbClr val="FF0000"/>
                </a:solidFill>
              </a:rPr>
              <a:t>not </a:t>
            </a:r>
            <a:r>
              <a:rPr lang="en-US" dirty="0" smtClean="0">
                <a:solidFill>
                  <a:srgbClr val="FF0000"/>
                </a:solidFill>
              </a:rPr>
              <a:t>synchronize (chat) </a:t>
            </a:r>
            <a:r>
              <a:rPr lang="en-US" dirty="0"/>
              <a:t>too often (unless necessary)</a:t>
            </a:r>
          </a:p>
        </p:txBody>
      </p:sp>
    </p:spTree>
    <p:extLst>
      <p:ext uri="{BB962C8B-B14F-4D97-AF65-F5344CB8AC3E}">
        <p14:creationId xmlns:p14="http://schemas.microsoft.com/office/powerpoint/2010/main" val="3745654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Extra:</a:t>
            </a:r>
            <a:br>
              <a:rPr lang="en-US" dirty="0"/>
            </a:br>
            <a:r>
              <a:rPr lang="en-US" dirty="0"/>
              <a:t>How the book portrays the concurrency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416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Classical problem classes of concurrent programs: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Data Races: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outcome depends on arbitrary scheduling decisions elsewhere in the system</a:t>
            </a:r>
          </a:p>
          <a:p>
            <a:pPr lvl="2"/>
            <a:r>
              <a:rPr lang="en-US" dirty="0"/>
              <a:t>Example: (previous slide)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Deadlock</a:t>
            </a:r>
            <a:r>
              <a:rPr lang="en-US" b="1" i="1" dirty="0"/>
              <a:t>:</a:t>
            </a:r>
            <a:r>
              <a:rPr lang="en-US" dirty="0"/>
              <a:t> improper resource allocation prevents forward progress</a:t>
            </a:r>
          </a:p>
          <a:p>
            <a:pPr lvl="2"/>
            <a:r>
              <a:rPr lang="en-US" dirty="0"/>
              <a:t>Example: traffic gridlock</a:t>
            </a:r>
          </a:p>
          <a:p>
            <a:pPr lvl="2"/>
            <a:r>
              <a:rPr lang="en-US" dirty="0"/>
              <a:t>(next lecture)</a:t>
            </a:r>
          </a:p>
          <a:p>
            <a:pPr lvl="1"/>
            <a:r>
              <a:rPr lang="en-US" b="1" i="1" dirty="0" err="1"/>
              <a:t>Livelock</a:t>
            </a:r>
            <a:r>
              <a:rPr lang="en-US" b="1" i="1" dirty="0"/>
              <a:t> / Starvation / Fairness</a:t>
            </a:r>
            <a:r>
              <a:rPr lang="en-US" dirty="0"/>
              <a:t>: external events and/or system scheduling decisions can prevent sub-task progress</a:t>
            </a:r>
          </a:p>
          <a:p>
            <a:pPr lvl="2"/>
            <a:r>
              <a:rPr lang="en-US" dirty="0"/>
              <a:t>Example: people always jump in front of you in line</a:t>
            </a:r>
          </a:p>
          <a:p>
            <a:pPr lvl="2"/>
            <a:endParaRPr lang="en-US" dirty="0"/>
          </a:p>
          <a:p>
            <a:r>
              <a:rPr lang="en-US" dirty="0"/>
              <a:t>Many aspects of concurrent programming are beyond the scope of this class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409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More </a:t>
            </a:r>
            <a:r>
              <a:rPr lang="en-US" dirty="0" err="1"/>
              <a:t>cnt</a:t>
            </a:r>
            <a:r>
              <a:rPr lang="en-US" dirty="0"/>
              <a:t>++ problem … from the book … </a:t>
            </a:r>
          </a:p>
        </p:txBody>
      </p:sp>
      <p:sp>
        <p:nvSpPr>
          <p:cNvPr id="937987" name="Text Box 3"/>
          <p:cNvSpPr txBox="1">
            <a:spLocks noChangeArrowheads="1"/>
          </p:cNvSpPr>
          <p:nvPr/>
        </p:nvSpPr>
        <p:spPr bwMode="auto">
          <a:xfrm>
            <a:off x="357018" y="3126274"/>
            <a:ext cx="3972512" cy="34163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i="1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(%</a:t>
            </a:r>
            <a:r>
              <a:rPr lang="en-US" sz="1800" dirty="0" err="1">
                <a:latin typeface="Courier New"/>
                <a:cs typeface="Courier New"/>
              </a:rPr>
              <a:t>rdi),%ecx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$0,%edx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cmpl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ecx,%edx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jge</a:t>
            </a:r>
            <a:r>
              <a:rPr lang="en-US" sz="1800" dirty="0">
                <a:latin typeface="Courier New"/>
                <a:cs typeface="Courier New"/>
              </a:rPr>
              <a:t> .L13</a:t>
            </a:r>
          </a:p>
          <a:p>
            <a:r>
              <a:rPr lang="en-US" sz="1800" dirty="0">
                <a:latin typeface="Courier New"/>
                <a:cs typeface="Courier New"/>
              </a:rPr>
              <a:t>.L11: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(CRITICAL SECTION)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cnt</a:t>
            </a:r>
            <a:r>
              <a:rPr lang="en-US" sz="1800" dirty="0" err="1">
                <a:latin typeface="Courier New"/>
                <a:cs typeface="Courier New"/>
              </a:rPr>
              <a:t>(%rip),%eax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eax,</a:t>
            </a: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cnt</a:t>
            </a:r>
            <a:r>
              <a:rPr lang="en-US" sz="1800" dirty="0" err="1">
                <a:latin typeface="Courier New"/>
                <a:cs typeface="Courier New"/>
              </a:rPr>
              <a:t>(%rip</a:t>
            </a:r>
            <a:r>
              <a:rPr lang="en-US" sz="1800" dirty="0"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cmpl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ecx,%edx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jl</a:t>
            </a:r>
            <a:r>
              <a:rPr lang="en-US" sz="1800" dirty="0">
                <a:latin typeface="Courier New"/>
                <a:cs typeface="Courier New"/>
              </a:rPr>
              <a:t> .L11</a:t>
            </a:r>
          </a:p>
          <a:p>
            <a:r>
              <a:rPr lang="en-US" sz="1800" dirty="0">
                <a:latin typeface="Courier New"/>
                <a:cs typeface="Courier New"/>
              </a:rPr>
              <a:t>.L13:</a:t>
            </a:r>
          </a:p>
        </p:txBody>
      </p:sp>
      <p:sp>
        <p:nvSpPr>
          <p:cNvPr id="937988" name="Text Box 4"/>
          <p:cNvSpPr txBox="1">
            <a:spLocks noChangeArrowheads="1"/>
          </p:cNvSpPr>
          <p:nvPr/>
        </p:nvSpPr>
        <p:spPr bwMode="auto">
          <a:xfrm>
            <a:off x="245332" y="2748955"/>
            <a:ext cx="3525837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Corresponding assembly code 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89992" y="1937338"/>
            <a:ext cx="4070139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for (i=0;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ITERS; i++)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++;</a:t>
            </a: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261768" y="1146295"/>
            <a:ext cx="493656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code for counter loop in thread 1 and 2</a:t>
            </a:r>
          </a:p>
          <a:p>
            <a:r>
              <a:rPr lang="en-US" sz="1800" dirty="0" err="1">
                <a:latin typeface="Calibri" pitchFamily="34" charset="0"/>
              </a:rPr>
              <a:t>cnt</a:t>
            </a:r>
            <a:r>
              <a:rPr lang="en-US" sz="1800" dirty="0">
                <a:latin typeface="Calibri" pitchFamily="34" charset="0"/>
              </a:rPr>
              <a:t> is global (shared)</a:t>
            </a:r>
          </a:p>
        </p:txBody>
      </p:sp>
      <p:sp>
        <p:nvSpPr>
          <p:cNvPr id="937992" name="Text Box 8"/>
          <p:cNvSpPr txBox="1">
            <a:spLocks noChangeArrowheads="1"/>
          </p:cNvSpPr>
          <p:nvPr/>
        </p:nvSpPr>
        <p:spPr bwMode="auto">
          <a:xfrm>
            <a:off x="4710530" y="3477558"/>
            <a:ext cx="11614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Head (H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3" name="Text Box 9"/>
          <p:cNvSpPr txBox="1">
            <a:spLocks noChangeArrowheads="1"/>
          </p:cNvSpPr>
          <p:nvPr/>
        </p:nvSpPr>
        <p:spPr bwMode="auto">
          <a:xfrm>
            <a:off x="4710530" y="5773155"/>
            <a:ext cx="9316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Tail (T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4" name="AutoShape 10"/>
          <p:cNvSpPr>
            <a:spLocks/>
          </p:cNvSpPr>
          <p:nvPr/>
        </p:nvSpPr>
        <p:spPr bwMode="auto">
          <a:xfrm flipH="1" flipV="1">
            <a:off x="4481930" y="5554068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5" name="Line 11"/>
          <p:cNvSpPr>
            <a:spLocks noChangeShapeType="1"/>
          </p:cNvSpPr>
          <p:nvPr/>
        </p:nvSpPr>
        <p:spPr bwMode="auto">
          <a:xfrm>
            <a:off x="350962" y="4334868"/>
            <a:ext cx="3978568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7" name="Text Box 13"/>
          <p:cNvSpPr txBox="1">
            <a:spLocks noChangeArrowheads="1"/>
          </p:cNvSpPr>
          <p:nvPr/>
        </p:nvSpPr>
        <p:spPr bwMode="auto">
          <a:xfrm>
            <a:off x="4710530" y="4411068"/>
            <a:ext cx="1851789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Load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(L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Update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</a:t>
            </a:r>
            <a:r>
              <a:rPr lang="en-US" sz="2000" dirty="0" err="1">
                <a:latin typeface="Calibri" pitchFamily="34" charset="0"/>
              </a:rPr>
              <a:t>U</a:t>
            </a:r>
            <a:r>
              <a:rPr lang="en-US" sz="2000" baseline="-25000" dirty="0" err="1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Store </a:t>
            </a:r>
            <a:r>
              <a:rPr lang="en-US" sz="2000" dirty="0" err="1">
                <a:latin typeface="Courier New"/>
                <a:cs typeface="Courier New"/>
              </a:rPr>
              <a:t>cnt</a:t>
            </a:r>
            <a:r>
              <a:rPr lang="en-US" sz="2000" dirty="0">
                <a:latin typeface="Calibri" pitchFamily="34" charset="0"/>
              </a:rPr>
              <a:t> (S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8" name="Line 14"/>
          <p:cNvSpPr>
            <a:spLocks noChangeShapeType="1"/>
          </p:cNvSpPr>
          <p:nvPr/>
        </p:nvSpPr>
        <p:spPr bwMode="auto">
          <a:xfrm>
            <a:off x="325856" y="5430026"/>
            <a:ext cx="4003674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AutoShape 10"/>
          <p:cNvSpPr>
            <a:spLocks/>
          </p:cNvSpPr>
          <p:nvPr/>
        </p:nvSpPr>
        <p:spPr bwMode="auto">
          <a:xfrm flipH="1" flipV="1">
            <a:off x="4481930" y="4442892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AutoShape 10"/>
          <p:cNvSpPr>
            <a:spLocks/>
          </p:cNvSpPr>
          <p:nvPr/>
        </p:nvSpPr>
        <p:spPr bwMode="auto">
          <a:xfrm flipH="1" flipV="1">
            <a:off x="4481930" y="3115668"/>
            <a:ext cx="152400" cy="1219200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5105400" y="1524000"/>
            <a:ext cx="3429000" cy="1312125"/>
          </a:xfrm>
          <a:prstGeom prst="wedgeEllipseCallout">
            <a:avLst>
              <a:gd name="adj1" fmla="val -40122"/>
              <a:gd name="adj2" fmla="val 98707"/>
            </a:avLst>
          </a:prstGeom>
          <a:solidFill>
            <a:schemeClr val="bg2">
              <a:lumMod val="60000"/>
              <a:lumOff val="40000"/>
            </a:schemeClr>
          </a:solidFill>
          <a:ln w="28575" cap="flat" cmpd="sng" algn="ctr">
            <a:solidFill>
              <a:srgbClr val="000000"/>
            </a:solidFill>
            <a:prstDash val="solid"/>
          </a:ln>
          <a:effectLst>
            <a:outerShdw blurRad="50800" dist="42924" dir="5400000" rotWithShape="0">
              <a:srgbClr val="000000">
                <a:alpha val="40000"/>
              </a:srgbClr>
            </a:outerShdw>
          </a:effectLst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Does </a:t>
            </a: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not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modify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shared variable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(e.g. 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int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 “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i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”)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18" name="Oval Callout 17"/>
          <p:cNvSpPr/>
          <p:nvPr/>
        </p:nvSpPr>
        <p:spPr>
          <a:xfrm>
            <a:off x="6562319" y="3477558"/>
            <a:ext cx="2581681" cy="1312125"/>
          </a:xfrm>
          <a:prstGeom prst="wedgeEllipseCallout">
            <a:avLst>
              <a:gd name="adj1" fmla="val -49635"/>
              <a:gd name="adj2" fmla="val 61897"/>
            </a:avLst>
          </a:prstGeom>
          <a:solidFill>
            <a:srgbClr val="FF0000"/>
          </a:solidFill>
          <a:ln w="28575" cap="flat" cmpd="sng" algn="ctr">
            <a:solidFill>
              <a:srgbClr val="000000"/>
            </a:solidFill>
            <a:prstDash val="solid"/>
          </a:ln>
          <a:effectLst>
            <a:outerShdw blurRad="50800" dist="42924" dir="5400000" rotWithShape="0">
              <a:srgbClr val="000000">
                <a:alpha val="40000"/>
              </a:srgbClr>
            </a:outerShdw>
          </a:effectLst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Critical section: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Modify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</a:t>
            </a:r>
            <a:r>
              <a:rPr kumimoji="0" lang="en-US" sz="1800" i="0" u="sng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shared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variable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917307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 dirty="0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 marL="0" indent="0">
              <a:lnSpc>
                <a:spcPct val="85000"/>
              </a:lnSpc>
              <a:buNone/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eax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eax</a:t>
            </a:r>
            <a:r>
              <a:rPr lang="en-US" dirty="0"/>
              <a:t> in thread </a:t>
            </a:r>
            <a:r>
              <a:rPr lang="en-US" dirty="0" err="1"/>
              <a:t>i’s</a:t>
            </a:r>
            <a:r>
              <a:rPr lang="en-US" dirty="0"/>
              <a:t> context</a:t>
            </a:r>
            <a:endParaRPr lang="en-US" sz="1800" dirty="0"/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1 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2 critical section</a:t>
            </a:r>
          </a:p>
        </p:txBody>
      </p:sp>
      <p:graphicFrame>
        <p:nvGraphicFramePr>
          <p:cNvPr id="64" name="Table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236333"/>
              </p:ext>
            </p:extLst>
          </p:nvPr>
        </p:nvGraphicFramePr>
        <p:xfrm>
          <a:off x="685800" y="2819400"/>
          <a:ext cx="4572000" cy="387095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T#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instr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EAX-1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EAX-2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CNT-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Mem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4020" y="4953000"/>
            <a:ext cx="1600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BOTH do</a:t>
            </a:r>
          </a:p>
          <a:p>
            <a:r>
              <a:rPr lang="en-US" dirty="0" err="1">
                <a:latin typeface="Calibri" pitchFamily="34" charset="0"/>
              </a:rPr>
              <a:t>cnt</a:t>
            </a:r>
            <a:r>
              <a:rPr lang="en-US" dirty="0">
                <a:latin typeface="Calibri" pitchFamily="34" charset="0"/>
              </a:rPr>
              <a:t>++</a:t>
            </a:r>
          </a:p>
        </p:txBody>
      </p:sp>
    </p:spTree>
    <p:extLst>
      <p:ext uri="{BB962C8B-B14F-4D97-AF65-F5344CB8AC3E}">
        <p14:creationId xmlns:p14="http://schemas.microsoft.com/office/powerpoint/2010/main" val="228981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61182" y="5481935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30721"/>
              </p:ext>
            </p:extLst>
          </p:nvPr>
        </p:nvGraphicFramePr>
        <p:xfrm>
          <a:off x="762000" y="2438400"/>
          <a:ext cx="4572000" cy="36575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T#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instr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CNT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01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“dangerous” way to pass argument in echo server</a:t>
            </a: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1447800" y="2515647"/>
            <a:ext cx="4753324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;  // in main’s stack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while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= accept(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, …);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(…,…,…,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133600" y="4737264"/>
            <a:ext cx="4124847" cy="107721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void *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echo_thread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(void *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) {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= *(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vargp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...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5283" y="2340688"/>
            <a:ext cx="1467637" cy="4302779"/>
          </a:xfrm>
          <a:prstGeom prst="rect">
            <a:avLst/>
          </a:prstGeom>
          <a:noFill/>
          <a:ln w="28575" cmpd="sng">
            <a:solidFill>
              <a:srgbClr val="000000"/>
            </a:solidFill>
          </a:ln>
          <a:effectLst/>
        </p:spPr>
        <p:txBody>
          <a:bodyPr wrap="square" t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6875677" y="2935397"/>
            <a:ext cx="1484131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/>
              <a:t>connfd</a:t>
            </a:r>
            <a:r>
              <a:rPr lang="en-US" sz="1600" dirty="0"/>
              <a:t>=4</a:t>
            </a:r>
            <a:endParaRPr lang="en-US" sz="1600" baseline="-25000" dirty="0"/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6362806" y="2544041"/>
            <a:ext cx="2008332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Main thread stack</a:t>
            </a: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6880768" y="4959960"/>
            <a:ext cx="1460609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vargp</a:t>
            </a:r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6953520" y="4252074"/>
            <a:ext cx="1314992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Peer</a:t>
            </a:r>
            <a:r>
              <a:rPr lang="en-US" sz="2000" baseline="-25000" dirty="0"/>
              <a:t>1</a:t>
            </a:r>
            <a:r>
              <a:rPr lang="en-US" sz="2000" dirty="0"/>
              <a:t> stack</a:t>
            </a:r>
          </a:p>
          <a:p>
            <a:pPr algn="ctr"/>
            <a:r>
              <a:rPr lang="en-US" sz="2000" dirty="0"/>
              <a:t>(John’s)</a:t>
            </a: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6882311" y="5256659"/>
            <a:ext cx="1460609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/>
              <a:t>Connfd</a:t>
            </a:r>
            <a:r>
              <a:rPr lang="en-US" sz="1600" dirty="0"/>
              <a:t> = ??</a:t>
            </a:r>
          </a:p>
        </p:txBody>
      </p:sp>
      <p:cxnSp>
        <p:nvCxnSpPr>
          <p:cNvPr id="18" name="Curved Connector 17"/>
          <p:cNvCxnSpPr/>
          <p:nvPr/>
        </p:nvCxnSpPr>
        <p:spPr bwMode="auto">
          <a:xfrm rot="10800000">
            <a:off x="8057924" y="3327509"/>
            <a:ext cx="27710" cy="1676400"/>
          </a:xfrm>
          <a:prstGeom prst="curvedConnector3">
            <a:avLst>
              <a:gd name="adj1" fmla="val -2968585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6543008" y="3284051"/>
            <a:ext cx="1155020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/>
              <a:t>Connfd</a:t>
            </a:r>
            <a:r>
              <a:rPr lang="en-US" sz="1600" dirty="0"/>
              <a:t>=5</a:t>
            </a:r>
            <a:endParaRPr lang="en-US" sz="1600" baseline="-25000" dirty="0"/>
          </a:p>
        </p:txBody>
      </p:sp>
    </p:spTree>
    <p:extLst>
      <p:ext uri="{BB962C8B-B14F-4D97-AF65-F5344CB8AC3E}">
        <p14:creationId xmlns:p14="http://schemas.microsoft.com/office/powerpoint/2010/main" val="1003789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endParaRPr lang="en-US" dirty="0"/>
          </a:p>
          <a:p>
            <a:pPr marL="344488" indent="-344488" algn="ctr">
              <a:buNone/>
            </a:pPr>
            <a:endParaRPr lang="en-US" dirty="0"/>
          </a:p>
          <a:p>
            <a:pPr marL="344488" indent="-344488" algn="ctr">
              <a:buNone/>
            </a:pPr>
            <a:endParaRPr lang="en-US" dirty="0"/>
          </a:p>
          <a:p>
            <a:r>
              <a:rPr lang="en-US" dirty="0"/>
              <a:t>T2 gets atomicity but T1 doesn’t</a:t>
            </a:r>
          </a:p>
          <a:p>
            <a:r>
              <a:rPr lang="en-US" dirty="0"/>
              <a:t>We can analyze the behavior using a </a:t>
            </a:r>
            <a:r>
              <a:rPr lang="en-US" i="1" dirty="0">
                <a:solidFill>
                  <a:srgbClr val="C00000"/>
                </a:solidFill>
              </a:rPr>
              <a:t>progress graph</a:t>
            </a:r>
          </a:p>
        </p:txBody>
      </p:sp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082858"/>
              </p:ext>
            </p:extLst>
          </p:nvPr>
        </p:nvGraphicFramePr>
        <p:xfrm>
          <a:off x="762000" y="1752600"/>
          <a:ext cx="4572000" cy="36575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T#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instr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26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46180" name="Line 4"/>
          <p:cNvSpPr>
            <a:spLocks noChangeAspect="1" noChangeShapeType="1"/>
          </p:cNvSpPr>
          <p:nvPr/>
        </p:nvSpPr>
        <p:spPr bwMode="auto">
          <a:xfrm flipV="1">
            <a:off x="811213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1" name="Line 5"/>
          <p:cNvSpPr>
            <a:spLocks noChangeAspect="1" noChangeShapeType="1"/>
          </p:cNvSpPr>
          <p:nvPr/>
        </p:nvSpPr>
        <p:spPr bwMode="auto">
          <a:xfrm flipH="1" flipV="1">
            <a:off x="811213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2" name="Text Box 6"/>
          <p:cNvSpPr txBox="1">
            <a:spLocks noChangeAspect="1" noChangeArrowheads="1"/>
          </p:cNvSpPr>
          <p:nvPr/>
        </p:nvSpPr>
        <p:spPr bwMode="auto">
          <a:xfrm>
            <a:off x="965200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3" name="Text Box 7"/>
          <p:cNvSpPr txBox="1">
            <a:spLocks noChangeAspect="1" noChangeArrowheads="1"/>
          </p:cNvSpPr>
          <p:nvPr/>
        </p:nvSpPr>
        <p:spPr bwMode="auto">
          <a:xfrm>
            <a:off x="1662113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4" name="Text Box 8"/>
          <p:cNvSpPr txBox="1">
            <a:spLocks noChangeAspect="1" noChangeArrowheads="1"/>
          </p:cNvSpPr>
          <p:nvPr/>
        </p:nvSpPr>
        <p:spPr bwMode="auto">
          <a:xfrm>
            <a:off x="2362200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5" name="Text Box 9"/>
          <p:cNvSpPr txBox="1">
            <a:spLocks noChangeAspect="1" noChangeArrowheads="1"/>
          </p:cNvSpPr>
          <p:nvPr/>
        </p:nvSpPr>
        <p:spPr bwMode="auto">
          <a:xfrm>
            <a:off x="3079750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6" name="Text Box 10"/>
          <p:cNvSpPr txBox="1">
            <a:spLocks noChangeAspect="1" noChangeArrowheads="1"/>
          </p:cNvSpPr>
          <p:nvPr/>
        </p:nvSpPr>
        <p:spPr bwMode="auto">
          <a:xfrm>
            <a:off x="3805238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7" name="Text Box 11"/>
          <p:cNvSpPr txBox="1">
            <a:spLocks noChangeAspect="1" noChangeArrowheads="1"/>
          </p:cNvSpPr>
          <p:nvPr/>
        </p:nvSpPr>
        <p:spPr bwMode="auto">
          <a:xfrm>
            <a:off x="430213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8" name="Text Box 12"/>
          <p:cNvSpPr txBox="1">
            <a:spLocks noChangeAspect="1" noChangeArrowheads="1"/>
          </p:cNvSpPr>
          <p:nvPr/>
        </p:nvSpPr>
        <p:spPr bwMode="auto">
          <a:xfrm>
            <a:off x="458788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9" name="Text Box 13"/>
          <p:cNvSpPr txBox="1">
            <a:spLocks noChangeAspect="1" noChangeArrowheads="1"/>
          </p:cNvSpPr>
          <p:nvPr/>
        </p:nvSpPr>
        <p:spPr bwMode="auto">
          <a:xfrm>
            <a:off x="430213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0" name="Text Box 14"/>
          <p:cNvSpPr txBox="1">
            <a:spLocks noChangeAspect="1" noChangeArrowheads="1"/>
          </p:cNvSpPr>
          <p:nvPr/>
        </p:nvSpPr>
        <p:spPr bwMode="auto">
          <a:xfrm>
            <a:off x="441325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1" name="Text Box 15"/>
          <p:cNvSpPr txBox="1">
            <a:spLocks noChangeAspect="1" noChangeArrowheads="1"/>
          </p:cNvSpPr>
          <p:nvPr/>
        </p:nvSpPr>
        <p:spPr bwMode="auto">
          <a:xfrm>
            <a:off x="452438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217" name="Text Box 41"/>
          <p:cNvSpPr txBox="1">
            <a:spLocks noChangeAspect="1" noChangeArrowheads="1"/>
          </p:cNvSpPr>
          <p:nvPr/>
        </p:nvSpPr>
        <p:spPr bwMode="auto">
          <a:xfrm>
            <a:off x="4600575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946218" name="Text Box 42"/>
          <p:cNvSpPr txBox="1">
            <a:spLocks noChangeAspect="1" noChangeArrowheads="1"/>
          </p:cNvSpPr>
          <p:nvPr/>
        </p:nvSpPr>
        <p:spPr bwMode="auto">
          <a:xfrm>
            <a:off x="255574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770156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56" name="Oval 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484805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4" name="Oval 6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199454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1" name="Oval 7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rgbClr val="C00000"/>
            </a:solidFill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91410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8" name="Oval 7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62875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5" name="Oval 8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2" name="Oval 9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8" name="Rectangle 97"/>
          <p:cNvSpPr/>
          <p:nvPr/>
        </p:nvSpPr>
        <p:spPr>
          <a:xfrm>
            <a:off x="1713047" y="2373968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087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540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critical section </a:t>
            </a:r>
            <a:r>
              <a:rPr lang="en-US" sz="1800" dirty="0">
                <a:latin typeface="Calibri" pitchFamily="34" charset="0"/>
              </a:rPr>
              <a:t>with respect to the shared variable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critical sections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to some shared variable) should not be interleaved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  <p:extLst>
      <p:ext uri="{BB962C8B-B14F-4D97-AF65-F5344CB8AC3E}">
        <p14:creationId xmlns:p14="http://schemas.microsoft.com/office/powerpoint/2010/main" val="1027198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950275" grpId="0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does not enter any unsafe region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 correct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is safe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  <p:extLst>
      <p:ext uri="{BB962C8B-B14F-4D97-AF65-F5344CB8AC3E}">
        <p14:creationId xmlns:p14="http://schemas.microsoft.com/office/powerpoint/2010/main" val="1327648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390525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2177949"/>
            <a:ext cx="1552741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Main thread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95800" y="2177949"/>
            <a:ext cx="0" cy="434340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72200" y="2177949"/>
            <a:ext cx="1534970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Peer thread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2819400"/>
            <a:ext cx="2047017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nt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connfd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3786" y="3449711"/>
            <a:ext cx="3740064" cy="76944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= accept(…</a:t>
            </a:r>
            <a:r>
              <a:rPr lang="en-US" sz="2200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pt_create</a:t>
            </a:r>
            <a:r>
              <a:rPr lang="en-US" sz="2200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mr-IN" sz="2200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r>
              <a:rPr lang="en-US" sz="2200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 smtClean="0">
                <a:solidFill>
                  <a:srgbClr val="FF0000"/>
                </a:solidFill>
                <a:latin typeface="Courier New"/>
                <a:cs typeface="Courier New"/>
              </a:rPr>
              <a:t>&amp;</a:t>
            </a:r>
            <a:r>
              <a:rPr lang="en-US" sz="2200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kumimoji="0" lang="en-US" sz="2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53000" y="4219152"/>
            <a:ext cx="2047017" cy="677108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void *</a:t>
            </a:r>
            <a:r>
              <a:rPr lang="en-US" sz="2200" kern="0" dirty="0" err="1" smtClean="0">
                <a:solidFill>
                  <a:srgbClr val="FF0000"/>
                </a:solidFill>
                <a:latin typeface="Courier New"/>
                <a:cs typeface="Courier New"/>
              </a:rPr>
              <a:t>vargp</a:t>
            </a:r>
            <a:endParaRPr lang="en-US" sz="2200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(stack setup)</a:t>
            </a:r>
            <a:endParaRPr lang="en-US" sz="1600" kern="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51398" y="4896260"/>
            <a:ext cx="3570759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nt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/>
                <a:cs typeface="Courier New"/>
              </a:rPr>
              <a:t>connfd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=</a:t>
            </a:r>
            <a:r>
              <a:rPr kumimoji="0" lang="en-US" sz="220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*</a:t>
            </a:r>
            <a:r>
              <a:rPr kumimoji="0" lang="en-US" sz="2200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/>
                <a:cs typeface="Courier New"/>
              </a:rPr>
              <a:t>vargp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5711" y="5562600"/>
            <a:ext cx="3232150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8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= accept(…)</a:t>
            </a:r>
            <a:endParaRPr kumimoji="0" lang="en-US" sz="2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5356162"/>
            <a:ext cx="947520" cy="987415"/>
          </a:xfrm>
          <a:prstGeom prst="rect">
            <a:avLst/>
          </a:prstGeom>
        </p:spPr>
      </p:pic>
      <p:cxnSp>
        <p:nvCxnSpPr>
          <p:cNvPr id="25" name="Straight Arrow Connector 24"/>
          <p:cNvCxnSpPr/>
          <p:nvPr/>
        </p:nvCxnSpPr>
        <p:spPr>
          <a:xfrm>
            <a:off x="4800600" y="4359363"/>
            <a:ext cx="0" cy="974637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15" idx="0"/>
            <a:endCxn id="13" idx="3"/>
          </p:cNvCxnSpPr>
          <p:nvPr/>
        </p:nvCxnSpPr>
        <p:spPr bwMode="auto">
          <a:xfrm rot="16200000" flipV="1">
            <a:off x="3876809" y="2119452"/>
            <a:ext cx="1184308" cy="3015092"/>
          </a:xfrm>
          <a:prstGeom prst="curvedConnector2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566830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390525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2177949"/>
            <a:ext cx="1552741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Main thread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95800" y="2177949"/>
            <a:ext cx="0" cy="434340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72200" y="2177949"/>
            <a:ext cx="1534970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Peer thread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2819400"/>
            <a:ext cx="2047017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nt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connfd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9362" y="3577545"/>
            <a:ext cx="3232150" cy="76944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= accept(…</a:t>
            </a:r>
            <a:r>
              <a:rPr lang="en-US" sz="2200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53000" y="4219152"/>
            <a:ext cx="4078673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void *</a:t>
            </a:r>
            <a:r>
              <a:rPr lang="en-US" sz="2200" kern="0" dirty="0" err="1">
                <a:solidFill>
                  <a:srgbClr val="FF0000"/>
                </a:solidFill>
                <a:latin typeface="Courier New"/>
                <a:cs typeface="Courier New"/>
              </a:rPr>
              <a:t>vargp</a:t>
            </a:r>
            <a:r>
              <a:rPr lang="en-US" sz="2200" kern="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&amp;</a:t>
            </a:r>
            <a:r>
              <a:rPr lang="en-US" sz="2200" kern="0" dirty="0" err="1" smtClean="0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 smtClean="0">
                <a:latin typeface="Courier New"/>
                <a:cs typeface="Courier New"/>
              </a:rPr>
              <a:t> )</a:t>
            </a:r>
            <a:endParaRPr lang="en-US" sz="2200" kern="0" dirty="0">
              <a:latin typeface="Courier New"/>
              <a:cs typeface="Courier New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71558" y="4840474"/>
            <a:ext cx="3570759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latin typeface="Courier New"/>
                <a:cs typeface="Courier New"/>
              </a:rPr>
              <a:t>i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nt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connfd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 =</a:t>
            </a:r>
            <a:r>
              <a:rPr kumimoji="0" lang="en-US" sz="220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 *</a:t>
            </a:r>
            <a:r>
              <a:rPr kumimoji="0" lang="en-US" sz="2200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vargp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5715000"/>
            <a:ext cx="3232150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8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= accept(…)</a:t>
            </a:r>
            <a:endParaRPr kumimoji="0" lang="en-US" sz="2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800601" y="4174450"/>
            <a:ext cx="704533" cy="2428910"/>
            <a:chOff x="4800601" y="4174450"/>
            <a:chExt cx="704533" cy="2428910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53000" y="6052469"/>
              <a:ext cx="552134" cy="550891"/>
            </a:xfrm>
            <a:prstGeom prst="rect">
              <a:avLst/>
            </a:prstGeom>
          </p:spPr>
        </p:pic>
        <p:cxnSp>
          <p:nvCxnSpPr>
            <p:cNvPr id="21" name="Straight Arrow Connector 20"/>
            <p:cNvCxnSpPr/>
            <p:nvPr/>
          </p:nvCxnSpPr>
          <p:spPr>
            <a:xfrm>
              <a:off x="4800601" y="5781649"/>
              <a:ext cx="2168" cy="701138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4800601" y="4174450"/>
              <a:ext cx="0" cy="6261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4802768" y="4724400"/>
              <a:ext cx="1" cy="105724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Oval Callout 30"/>
          <p:cNvSpPr/>
          <p:nvPr/>
        </p:nvSpPr>
        <p:spPr>
          <a:xfrm>
            <a:off x="6556176" y="3351723"/>
            <a:ext cx="1933741" cy="809137"/>
          </a:xfrm>
          <a:prstGeom prst="wedgeEllipseCallout">
            <a:avLst>
              <a:gd name="adj1" fmla="val -301714"/>
              <a:gd name="adj2" fmla="val 140021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“Read-write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Conflict”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32" name="Oval Callout 31"/>
          <p:cNvSpPr/>
          <p:nvPr/>
        </p:nvSpPr>
        <p:spPr>
          <a:xfrm>
            <a:off x="6590018" y="3365313"/>
            <a:ext cx="1933741" cy="809137"/>
          </a:xfrm>
          <a:prstGeom prst="wedgeEllipseCallout">
            <a:avLst>
              <a:gd name="adj1" fmla="val 8634"/>
              <a:gd name="adj2" fmla="val 238402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“Read-write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Conflict”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71558" y="5707215"/>
            <a:ext cx="3570759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nt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connfd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=</a:t>
            </a:r>
            <a:r>
              <a:rPr kumimoji="0" lang="en-US" sz="220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*</a:t>
            </a:r>
            <a:r>
              <a:rPr kumimoji="0" lang="en-US" sz="2200" i="0" u="none" strike="noStrike" kern="0" cap="none" spc="0" normalizeH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/>
                <a:cs typeface="Courier New"/>
              </a:rPr>
              <a:t>vargp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8200" y="5033846"/>
            <a:ext cx="3232150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8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= accept(…)</a:t>
            </a:r>
            <a:endParaRPr kumimoji="0" lang="en-US" sz="2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32351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31" grpId="0" animBg="1"/>
      <p:bldP spid="32" grpId="0" animBg="1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bugs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95325"/>
          </a:xfrm>
        </p:spPr>
        <p:txBody>
          <a:bodyPr/>
          <a:lstStyle/>
          <a:p>
            <a:r>
              <a:rPr lang="en-US" dirty="0"/>
              <a:t>In Firefox, MySQL, …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09600" y="2703017"/>
            <a:ext cx="3605382" cy="415498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Thread1: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p = </a:t>
            </a:r>
            <a:r>
              <a:rPr lang="en-US" dirty="0" err="1">
                <a:solidFill>
                  <a:srgbClr val="9D3E40"/>
                </a:solidFill>
                <a:latin typeface="Courier New" pitchFamily="49" charset="0"/>
              </a:rPr>
              <a:t>malloc</a:t>
            </a:r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();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// …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if (p != NULL) {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    x = *p;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}</a:t>
            </a: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00600" y="4618204"/>
            <a:ext cx="3605382" cy="193899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Thread2: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p = NULL;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5997459" y="2689427"/>
            <a:ext cx="1933741" cy="809137"/>
          </a:xfrm>
          <a:prstGeom prst="wedgeEllipseCallout">
            <a:avLst>
              <a:gd name="adj1" fmla="val -216611"/>
              <a:gd name="adj2" fmla="val 353364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“Read-write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Conflict”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6031301" y="2703017"/>
            <a:ext cx="1933741" cy="809137"/>
          </a:xfrm>
          <a:prstGeom prst="wedgeEllipseCallout">
            <a:avLst>
              <a:gd name="adj1" fmla="val -105608"/>
              <a:gd name="adj2" fmla="val 289250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“Read-write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Conflict”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819400" y="1872020"/>
            <a:ext cx="3048000" cy="8309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 smtClean="0">
                <a:solidFill>
                  <a:srgbClr val="9D3E40"/>
                </a:solidFill>
                <a:latin typeface="Courier New" pitchFamily="49" charset="0"/>
              </a:rPr>
              <a:t>// global </a:t>
            </a:r>
            <a:r>
              <a:rPr lang="en-US" dirty="0" err="1" smtClean="0">
                <a:solidFill>
                  <a:srgbClr val="9D3E40"/>
                </a:solidFill>
                <a:latin typeface="Courier New" pitchFamily="49" charset="0"/>
              </a:rPr>
              <a:t>var</a:t>
            </a:r>
            <a:r>
              <a:rPr lang="en-US" dirty="0" smtClean="0">
                <a:solidFill>
                  <a:srgbClr val="9D3E40"/>
                </a:solidFill>
                <a:latin typeface="Courier New" pitchFamily="49" charset="0"/>
              </a:rPr>
              <a:t>:</a:t>
            </a:r>
          </a:p>
          <a:p>
            <a:r>
              <a:rPr lang="en-US" dirty="0" err="1">
                <a:solidFill>
                  <a:srgbClr val="9D3E40"/>
                </a:solidFill>
                <a:latin typeface="Courier New" pitchFamily="49" charset="0"/>
              </a:rPr>
              <a:t>i</a:t>
            </a:r>
            <a:r>
              <a:rPr lang="en-US" dirty="0" err="1" smtClean="0">
                <a:solidFill>
                  <a:srgbClr val="9D3E40"/>
                </a:solidFill>
                <a:latin typeface="Courier New" pitchFamily="49" charset="0"/>
              </a:rPr>
              <a:t>nt</a:t>
            </a:r>
            <a:r>
              <a:rPr lang="en-US" dirty="0" smtClean="0">
                <a:solidFill>
                  <a:srgbClr val="9D3E40"/>
                </a:solidFill>
                <a:latin typeface="Courier New" pitchFamily="49" charset="0"/>
              </a:rPr>
              <a:t> *p;</a:t>
            </a: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534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4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828799"/>
            <a:ext cx="7896225" cy="4505325"/>
          </a:xfrm>
        </p:spPr>
        <p:txBody>
          <a:bodyPr/>
          <a:lstStyle/>
          <a:p>
            <a:r>
              <a:rPr lang="en-US" dirty="0"/>
              <a:t>The human mind tends to be sequential</a:t>
            </a:r>
          </a:p>
          <a:p>
            <a:endParaRPr lang="en-US" dirty="0"/>
          </a:p>
          <a:p>
            <a:r>
              <a:rPr lang="en-US" dirty="0"/>
              <a:t>The notion of time is often misleading</a:t>
            </a:r>
          </a:p>
          <a:p>
            <a:endParaRPr lang="en-US" dirty="0"/>
          </a:p>
          <a:p>
            <a:r>
              <a:rPr lang="en-US" dirty="0"/>
              <a:t>Thinking about </a:t>
            </a:r>
            <a:r>
              <a:rPr lang="en-US" i="1" dirty="0">
                <a:solidFill>
                  <a:srgbClr val="FF0000"/>
                </a:solidFill>
              </a:rPr>
              <a:t>all possible sequences of events </a:t>
            </a:r>
            <a:r>
              <a:rPr lang="en-US" dirty="0"/>
              <a:t>in a computer system is </a:t>
            </a:r>
            <a:r>
              <a:rPr lang="en-US" dirty="0" smtClean="0"/>
              <a:t>“impossible”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4193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think about concurrency?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/>
              <a:t>(1) Understanding </a:t>
            </a:r>
            <a:r>
              <a:rPr lang="en-US" dirty="0">
                <a:solidFill>
                  <a:srgbClr val="FF0000"/>
                </a:solidFill>
              </a:rPr>
              <a:t>shared variables</a:t>
            </a:r>
          </a:p>
          <a:p>
            <a:pPr lvl="1"/>
            <a:r>
              <a:rPr lang="en-US" dirty="0"/>
              <a:t>Instances of variables (specific memory lines)</a:t>
            </a:r>
          </a:p>
          <a:p>
            <a:pPr lvl="1"/>
            <a:r>
              <a:rPr lang="en-US" dirty="0"/>
              <a:t>Where the pointers point to</a:t>
            </a:r>
          </a:p>
          <a:p>
            <a:pPr lvl="1"/>
            <a:r>
              <a:rPr lang="en-US" dirty="0"/>
              <a:t>Goal: make sure there is </a:t>
            </a:r>
            <a:r>
              <a:rPr lang="en-US" b="1" dirty="0"/>
              <a:t>no unintended sharing!</a:t>
            </a:r>
          </a:p>
          <a:p>
            <a:endParaRPr lang="en-US" dirty="0"/>
          </a:p>
          <a:p>
            <a:r>
              <a:rPr lang="en-US" dirty="0"/>
              <a:t>(2) Understanding </a:t>
            </a:r>
            <a:r>
              <a:rPr lang="en-US" dirty="0">
                <a:solidFill>
                  <a:srgbClr val="FF0000"/>
                </a:solidFill>
              </a:rPr>
              <a:t>atomicity</a:t>
            </a:r>
          </a:p>
          <a:p>
            <a:pPr lvl="1"/>
            <a:r>
              <a:rPr lang="en-US" dirty="0"/>
              <a:t>(Later)</a:t>
            </a:r>
          </a:p>
        </p:txBody>
      </p:sp>
    </p:spTree>
    <p:extLst>
      <p:ext uri="{BB962C8B-B14F-4D97-AF65-F5344CB8AC3E}">
        <p14:creationId xmlns:p14="http://schemas.microsoft.com/office/powerpoint/2010/main" val="3386723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25664</TotalTime>
  <Words>3503</Words>
  <Application>Microsoft Macintosh PowerPoint</Application>
  <PresentationFormat>On-screen Show (4:3)</PresentationFormat>
  <Paragraphs>969</Paragraphs>
  <Slides>44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template2007</vt:lpstr>
      <vt:lpstr>Synchronization Threads, data races, locks  Sections 12.4, 12.5</vt:lpstr>
      <vt:lpstr>Threads (Cont’d)</vt:lpstr>
      <vt:lpstr>Threads and Process address space</vt:lpstr>
      <vt:lpstr>Last lecture</vt:lpstr>
      <vt:lpstr>Last lecture</vt:lpstr>
      <vt:lpstr>Last lecture</vt:lpstr>
      <vt:lpstr>Concurrency bugs</vt:lpstr>
      <vt:lpstr>Concurrent programming is hard!</vt:lpstr>
      <vt:lpstr>How to think about concurrency?</vt:lpstr>
      <vt:lpstr>(1) Understanding sharing </vt:lpstr>
      <vt:lpstr>Shared variables in threaded C programs</vt:lpstr>
      <vt:lpstr>Put simply …</vt:lpstr>
      <vt:lpstr>Mapping variable instances to memory</vt:lpstr>
      <vt:lpstr>Static variables in C</vt:lpstr>
      <vt:lpstr>Mapping variable instances to memory</vt:lpstr>
      <vt:lpstr>How to analyze?</vt:lpstr>
      <vt:lpstr>How to analyze?</vt:lpstr>
      <vt:lpstr>Which data is shared?</vt:lpstr>
      <vt:lpstr>(2) Understanding atomicity</vt:lpstr>
      <vt:lpstr>badcnt.c</vt:lpstr>
      <vt:lpstr>Synchronization problem</vt:lpstr>
      <vt:lpstr>cnt++/cnt-- example</vt:lpstr>
      <vt:lpstr>PowerPoint Presentation</vt:lpstr>
      <vt:lpstr>PowerPoint Presentation</vt:lpstr>
      <vt:lpstr>Formalizing the Problem</vt:lpstr>
      <vt:lpstr>More cnt++ problem … from the book … </vt:lpstr>
      <vt:lpstr>Enforcing mutual exclusion</vt:lpstr>
      <vt:lpstr>Intro to Locks</vt:lpstr>
      <vt:lpstr>Lock illustration</vt:lpstr>
      <vt:lpstr>Multiple locks</vt:lpstr>
      <vt:lpstr>Parallelizing a job (1)</vt:lpstr>
      <vt:lpstr>Parallelizing a job (2)</vt:lpstr>
      <vt:lpstr>Parallelizing a job (3)</vt:lpstr>
      <vt:lpstr>Synchronization vs. Parallelism</vt:lpstr>
      <vt:lpstr>Extra: How the book portrays the concurrency problem</vt:lpstr>
      <vt:lpstr>Concurrent programming is hard!</vt:lpstr>
      <vt:lpstr>More cnt++ problem … from the book … 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Critical sections and unsafe regions</vt:lpstr>
      <vt:lpstr>Critical sections and unsafe regions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HG</cp:lastModifiedBy>
  <cp:revision>1747</cp:revision>
  <cp:lastPrinted>2017-05-23T22:37:55Z</cp:lastPrinted>
  <dcterms:created xsi:type="dcterms:W3CDTF">2011-01-05T23:49:24Z</dcterms:created>
  <dcterms:modified xsi:type="dcterms:W3CDTF">2019-11-24T18:15:03Z</dcterms:modified>
</cp:coreProperties>
</file>