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2" r:id="rId1"/>
  </p:sldMasterIdLst>
  <p:notesMasterIdLst>
    <p:notesMasterId r:id="rId59"/>
  </p:notesMasterIdLst>
  <p:handoutMasterIdLst>
    <p:handoutMasterId r:id="rId60"/>
  </p:handoutMasterIdLst>
  <p:sldIdLst>
    <p:sldId id="362" r:id="rId2"/>
    <p:sldId id="397" r:id="rId3"/>
    <p:sldId id="399" r:id="rId4"/>
    <p:sldId id="403" r:id="rId5"/>
    <p:sldId id="404" r:id="rId6"/>
    <p:sldId id="367" r:id="rId7"/>
    <p:sldId id="368" r:id="rId8"/>
    <p:sldId id="432" r:id="rId9"/>
    <p:sldId id="369" r:id="rId10"/>
    <p:sldId id="446" r:id="rId11"/>
    <p:sldId id="422" r:id="rId12"/>
    <p:sldId id="421" r:id="rId13"/>
    <p:sldId id="371" r:id="rId14"/>
    <p:sldId id="423" r:id="rId15"/>
    <p:sldId id="419" r:id="rId16"/>
    <p:sldId id="420" r:id="rId17"/>
    <p:sldId id="424" r:id="rId18"/>
    <p:sldId id="426" r:id="rId19"/>
    <p:sldId id="372" r:id="rId20"/>
    <p:sldId id="373" r:id="rId21"/>
    <p:sldId id="374" r:id="rId22"/>
    <p:sldId id="427" r:id="rId23"/>
    <p:sldId id="375" r:id="rId24"/>
    <p:sldId id="435" r:id="rId25"/>
    <p:sldId id="377" r:id="rId26"/>
    <p:sldId id="445" r:id="rId27"/>
    <p:sldId id="378" r:id="rId28"/>
    <p:sldId id="379" r:id="rId29"/>
    <p:sldId id="380" r:id="rId30"/>
    <p:sldId id="428" r:id="rId31"/>
    <p:sldId id="386" r:id="rId32"/>
    <p:sldId id="387" r:id="rId33"/>
    <p:sldId id="448" r:id="rId34"/>
    <p:sldId id="388" r:id="rId35"/>
    <p:sldId id="389" r:id="rId36"/>
    <p:sldId id="390" r:id="rId37"/>
    <p:sldId id="391" r:id="rId38"/>
    <p:sldId id="392" r:id="rId39"/>
    <p:sldId id="393" r:id="rId40"/>
    <p:sldId id="394" r:id="rId41"/>
    <p:sldId id="429" r:id="rId42"/>
    <p:sldId id="433" r:id="rId43"/>
    <p:sldId id="418" r:id="rId44"/>
    <p:sldId id="442" r:id="rId45"/>
    <p:sldId id="439" r:id="rId46"/>
    <p:sldId id="440" r:id="rId47"/>
    <p:sldId id="441" r:id="rId48"/>
    <p:sldId id="444" r:id="rId49"/>
    <p:sldId id="430" r:id="rId50"/>
    <p:sldId id="437" r:id="rId51"/>
    <p:sldId id="436" r:id="rId52"/>
    <p:sldId id="438" r:id="rId53"/>
    <p:sldId id="401" r:id="rId54"/>
    <p:sldId id="405" r:id="rId55"/>
    <p:sldId id="406" r:id="rId56"/>
    <p:sldId id="407" r:id="rId57"/>
    <p:sldId id="447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5AB02B0-CF7B-3345-9A3A-6CA4A7EE3904}">
          <p14:sldIdLst>
            <p14:sldId id="362"/>
            <p14:sldId id="397"/>
            <p14:sldId id="399"/>
          </p14:sldIdLst>
        </p14:section>
        <p14:section name="Setups" id="{D42A7A6E-E4AB-A949-BCA0-29759686C964}">
          <p14:sldIdLst>
            <p14:sldId id="403"/>
            <p14:sldId id="404"/>
            <p14:sldId id="367"/>
          </p14:sldIdLst>
        </p14:section>
        <p14:section name="Implicit" id="{2E5F9015-51F9-9F47-A0A3-3940F5A9ED9C}">
          <p14:sldIdLst>
            <p14:sldId id="368"/>
            <p14:sldId id="432"/>
            <p14:sldId id="369"/>
            <p14:sldId id="446"/>
            <p14:sldId id="422"/>
          </p14:sldIdLst>
        </p14:section>
        <p14:section name="Policies" id="{F6306892-32AA-E64E-8B79-5D1A5E6B66DF}">
          <p14:sldIdLst>
            <p14:sldId id="421"/>
            <p14:sldId id="371"/>
            <p14:sldId id="423"/>
            <p14:sldId id="419"/>
            <p14:sldId id="420"/>
            <p14:sldId id="424"/>
          </p14:sldIdLst>
        </p14:section>
        <p14:section name="Continued" id="{4CD6F2FE-75F3-F749-B102-5E937C7588B2}">
          <p14:sldIdLst>
            <p14:sldId id="426"/>
            <p14:sldId id="372"/>
            <p14:sldId id="373"/>
            <p14:sldId id="374"/>
            <p14:sldId id="427"/>
            <p14:sldId id="375"/>
            <p14:sldId id="435"/>
            <p14:sldId id="377"/>
            <p14:sldId id="445"/>
            <p14:sldId id="378"/>
            <p14:sldId id="379"/>
            <p14:sldId id="380"/>
          </p14:sldIdLst>
        </p14:section>
        <p14:section name="Explicit Free List" id="{B8D28710-951B-CF45-BF92-A885B47FB90D}">
          <p14:sldIdLst>
            <p14:sldId id="428"/>
            <p14:sldId id="386"/>
            <p14:sldId id="387"/>
            <p14:sldId id="448"/>
            <p14:sldId id="388"/>
            <p14:sldId id="389"/>
            <p14:sldId id="390"/>
            <p14:sldId id="391"/>
            <p14:sldId id="392"/>
            <p14:sldId id="393"/>
            <p14:sldId id="394"/>
            <p14:sldId id="429"/>
            <p14:sldId id="433"/>
            <p14:sldId id="418"/>
          </p14:sldIdLst>
        </p14:section>
        <p14:section name="RECAP" id="{01ECF003-F79B-E940-92B4-390F36FDDE82}">
          <p14:sldIdLst>
            <p14:sldId id="442"/>
            <p14:sldId id="439"/>
            <p14:sldId id="440"/>
            <p14:sldId id="441"/>
            <p14:sldId id="444"/>
          </p14:sldIdLst>
        </p14:section>
        <p14:section name="MIsc" id="{FC722707-60B4-FC41-9B7D-281572156460}">
          <p14:sldIdLst>
            <p14:sldId id="430"/>
            <p14:sldId id="437"/>
            <p14:sldId id="436"/>
            <p14:sldId id="438"/>
            <p14:sldId id="401"/>
            <p14:sldId id="405"/>
            <p14:sldId id="406"/>
            <p14:sldId id="407"/>
            <p14:sldId id="447"/>
          </p14:sldIdLst>
        </p14:section>
        <p14:section name="Fragmentation" id="{282D0CAF-2E4D-2447-BA84-7B25ECCF74A3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scaleToFitPaper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66FFCC"/>
    <a:srgbClr val="800000"/>
    <a:srgbClr val="800040"/>
    <a:srgbClr val="800080"/>
    <a:srgbClr val="0000FF"/>
    <a:srgbClr val="FF00FF"/>
    <a:srgbClr val="00FFFF"/>
    <a:srgbClr val="00FF00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08" autoAdjust="0"/>
    <p:restoredTop sz="91780" autoAdjust="0"/>
  </p:normalViewPr>
  <p:slideViewPr>
    <p:cSldViewPr snapToGrid="0" snapToObjects="1">
      <p:cViewPr varScale="1">
        <p:scale>
          <a:sx n="105" d="100"/>
          <a:sy n="105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handoutMaster" Target="handoutMasters/handoutMaster1.xml"/><Relationship Id="rId61" Type="http://schemas.openxmlformats.org/officeDocument/2006/relationships/printerSettings" Target="printerSettings/printerSettings1.bin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056C4-132D-C044-83DA-36C771DBAF7F}" type="datetimeFigureOut">
              <a:rPr lang="en-US" smtClean="0"/>
              <a:t>11/18/19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73C46-BCD4-C841-8A7D-7E7696BA48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979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C84F0-E1B3-A84D-B080-A5EC3A2F89D8}" type="datetimeFigureOut">
              <a:rPr lang="en-US" smtClean="0"/>
              <a:t>11/18/19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85528-96B8-1144-A84C-245ACA11C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3094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  <a:latin typeface="Calibri"/>
              </a:rPr>
              <a:pPr>
                <a:defRPr/>
              </a:pPr>
              <a:t>18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//</a:t>
            </a:r>
          </a:p>
          <a:p>
            <a:r>
              <a:rPr lang="en-US" dirty="0"/>
              <a:t>P</a:t>
            </a:r>
            <a:r>
              <a:rPr lang="en-US" baseline="0" dirty="0"/>
              <a:t> – 4 bytes</a:t>
            </a:r>
          </a:p>
          <a:p>
            <a:r>
              <a:rPr lang="en-US" baseline="0" dirty="0"/>
              <a:t>P + (n-8) bytes</a:t>
            </a:r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  <a:latin typeface="Calibri"/>
              </a:rPr>
              <a:pPr>
                <a:defRPr/>
              </a:pPr>
              <a:t>30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09382" y="692588"/>
            <a:ext cx="4651842" cy="34151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2467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09382" y="692588"/>
            <a:ext cx="4651842" cy="34151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2467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369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09382" y="692588"/>
            <a:ext cx="4651842" cy="34151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2467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  <a:latin typeface="Calibri"/>
              </a:rPr>
              <a:pPr>
                <a:defRPr/>
              </a:pPr>
              <a:t>44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  <a:latin typeface="Calibri"/>
              </a:rPr>
              <a:pPr>
                <a:defRPr/>
              </a:pPr>
              <a:t>49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184672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07807" y="691046"/>
            <a:ext cx="4653418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20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20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0897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182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0849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8238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07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092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45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114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62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548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714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774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184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5551B27-49BC-4291-80C6-707CDCF1D651}" type="slidenum">
              <a:rPr lang="en-US" sz="1000" b="1" smtClean="0">
                <a:solidFill>
                  <a:srgbClr val="8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990000"/>
                </a:solidFill>
                <a:latin typeface="Arial Narrow" pitchFamily="34" charset="0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38973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3" r:id="rId1"/>
    <p:sldLayoutId id="2147484754" r:id="rId2"/>
    <p:sldLayoutId id="2147484755" r:id="rId3"/>
    <p:sldLayoutId id="2147484756" r:id="rId4"/>
    <p:sldLayoutId id="2147484757" r:id="rId5"/>
    <p:sldLayoutId id="2147484758" r:id="rId6"/>
    <p:sldLayoutId id="2147484759" r:id="rId7"/>
    <p:sldLayoutId id="2147484760" r:id="rId8"/>
    <p:sldLayoutId id="2147484761" r:id="rId9"/>
    <p:sldLayoutId id="2147484762" r:id="rId10"/>
    <p:sldLayoutId id="2147484763" r:id="rId11"/>
    <p:sldLayoutId id="2147484764" r:id="rId12"/>
    <p:sldLayoutId id="214748476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94440" y="1777731"/>
            <a:ext cx="7772400" cy="1564409"/>
          </a:xfrm>
        </p:spPr>
        <p:txBody>
          <a:bodyPr/>
          <a:lstStyle/>
          <a:p>
            <a:pPr marL="0" indent="0"/>
            <a:r>
              <a:rPr lang="en-US" dirty="0"/>
              <a:t>Dynamic Memory Allocation</a:t>
            </a:r>
            <a:br>
              <a:rPr lang="en-US" dirty="0"/>
            </a:br>
            <a:r>
              <a:rPr lang="en-US" dirty="0"/>
              <a:t>Free-Space Management</a:t>
            </a:r>
            <a:br>
              <a:rPr lang="en-US" dirty="0"/>
            </a:br>
            <a:r>
              <a:rPr lang="en-US" dirty="0"/>
              <a:t>e.g., malloc()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400" b="0" dirty="0">
                <a:solidFill>
                  <a:srgbClr val="FF0000"/>
                </a:solidFill>
              </a:rPr>
              <a:t>CSAPP Book</a:t>
            </a:r>
            <a:br>
              <a:rPr lang="en-US" sz="2400" b="0" dirty="0">
                <a:solidFill>
                  <a:srgbClr val="FF0000"/>
                </a:solidFill>
              </a:rPr>
            </a:br>
            <a:r>
              <a:rPr lang="en-US" sz="2400" b="0" dirty="0"/>
              <a:t>Chapter 9.9 </a:t>
            </a:r>
            <a:br>
              <a:rPr lang="en-US" sz="2400" b="0" dirty="0"/>
            </a:br>
            <a:endParaRPr lang="en-US" sz="24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4315200"/>
            <a:ext cx="7678738" cy="1524000"/>
          </a:xfrm>
        </p:spPr>
        <p:txBody>
          <a:bodyPr/>
          <a:lstStyle/>
          <a:p>
            <a:r>
              <a:rPr lang="en-US" sz="2400" b="1" dirty="0"/>
              <a:t>Instructor:</a:t>
            </a:r>
            <a:r>
              <a:rPr lang="en-US" sz="2400" dirty="0"/>
              <a:t> </a:t>
            </a:r>
          </a:p>
          <a:p>
            <a:r>
              <a:rPr lang="en-US" sz="2400" dirty="0"/>
              <a:t>Haryadi Gunawi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355747" y="4573699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52126" y="5518194"/>
            <a:ext cx="2525435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NOTE: The slides that are marked</a:t>
            </a:r>
            <a:r>
              <a:rPr kumimoji="0" lang="en-US" sz="12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with the above label are slides with real examples/numbers.   </a:t>
            </a:r>
            <a:r>
              <a:rPr lang="en-US" sz="1200" kern="0" baseline="0" dirty="0">
                <a:solidFill>
                  <a:srgbClr val="000000"/>
                </a:solidFill>
                <a:latin typeface="Gill Sans"/>
                <a:cs typeface="Gill Sans"/>
              </a:rPr>
              <a:t>Slides that don’t have the label only</a:t>
            </a:r>
            <a:r>
              <a:rPr lang="en-US" sz="1200" kern="0" dirty="0">
                <a:solidFill>
                  <a:srgbClr val="000000"/>
                </a:solidFill>
                <a:latin typeface="Gill Sans"/>
                <a:cs typeface="Gill Sans"/>
              </a:rPr>
              <a:t> focus on the high-level concepts (conceptual numbers for illustrations only).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164564" y="4676493"/>
            <a:ext cx="2979207" cy="1990524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A lot of code.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Please just follow the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illustration.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Digest the code later.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379254783"/>
      </p:ext>
    </p:extLst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-57743" y="2195899"/>
            <a:ext cx="93044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of </a:t>
            </a:r>
          </a:p>
          <a:p>
            <a:pPr algn="ctr"/>
            <a:r>
              <a:rPr lang="en-US" dirty="0"/>
              <a:t>heap</a:t>
            </a:r>
            <a:endParaRPr lang="en-US" sz="1800" dirty="0">
              <a:latin typeface="+mn-lt"/>
            </a:endParaRP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solidFill>
                <a:srgbClr val="66CCFF"/>
              </a:solidFill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8694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dirty="0">
                <a:latin typeface="+mn-lt"/>
              </a:rPr>
              <a:t>…</a:t>
            </a: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37745" y="5912365"/>
            <a:ext cx="368871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66CCFF"/>
                </a:solidFill>
                <a:latin typeface="Calibri" pitchFamily="34" charset="0"/>
              </a:rPr>
              <a:t>Allocated blocks: shaded</a:t>
            </a:r>
          </a:p>
          <a:p>
            <a:r>
              <a:rPr lang="en-US" sz="1400" dirty="0">
                <a:solidFill>
                  <a:srgbClr val="FF6600"/>
                </a:solidFill>
                <a:latin typeface="Calibri" pitchFamily="34" charset="0"/>
              </a:rPr>
              <a:t>Free blocks: </a:t>
            </a:r>
            <a:r>
              <a:rPr lang="en-US" sz="1400" dirty="0" err="1">
                <a:solidFill>
                  <a:srgbClr val="FF6600"/>
                </a:solidFill>
                <a:latin typeface="Calibri" pitchFamily="34" charset="0"/>
              </a:rPr>
              <a:t>unshaded</a:t>
            </a:r>
            <a:endParaRPr lang="en-US" sz="1400" dirty="0">
              <a:solidFill>
                <a:srgbClr val="FF6600"/>
              </a:solidFill>
              <a:latin typeface="Calibri" pitchFamily="34" charset="0"/>
            </a:endParaRPr>
          </a:p>
          <a:p>
            <a:r>
              <a:rPr lang="en-US" sz="1400" dirty="0">
                <a:latin typeface="Calibri" pitchFamily="34" charset="0"/>
              </a:rPr>
              <a:t>Headers: labeled with size in bytes/allocated bit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012588" y="4603417"/>
            <a:ext cx="2555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P=malloc(3 words)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453208" y="4779580"/>
            <a:ext cx="2549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Q=</a:t>
            </a:r>
            <a:r>
              <a:rPr lang="en-US" dirty="0" err="1">
                <a:latin typeface="Lucida Console"/>
                <a:cs typeface="Lucida Console"/>
              </a:rPr>
              <a:t>malloc</a:t>
            </a:r>
            <a:r>
              <a:rPr lang="en-US" dirty="0">
                <a:latin typeface="Lucida Console"/>
                <a:cs typeface="Lucida Console"/>
              </a:rPr>
              <a:t>(3 words)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2579644" y="2905389"/>
            <a:ext cx="94616" cy="1617149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cxnSpLocks/>
          </p:cNvCxnSpPr>
          <p:nvPr/>
        </p:nvCxnSpPr>
        <p:spPr>
          <a:xfrm flipV="1">
            <a:off x="5821867" y="2882816"/>
            <a:ext cx="1554607" cy="1896764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76200" y="3656286"/>
            <a:ext cx="2263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rial"/>
                <a:cs typeface="Arial"/>
              </a:rPr>
              <a:t>byteSize</a:t>
            </a:r>
            <a:r>
              <a:rPr lang="en-US" dirty="0">
                <a:latin typeface="Arial"/>
                <a:cs typeface="Arial"/>
              </a:rPr>
              <a:t>=8 / </a:t>
            </a:r>
            <a:r>
              <a:rPr lang="en-US" dirty="0" err="1">
                <a:latin typeface="Arial"/>
                <a:cs typeface="Arial"/>
              </a:rPr>
              <a:t>alloc</a:t>
            </a:r>
            <a:r>
              <a:rPr lang="en-US" dirty="0">
                <a:latin typeface="Arial"/>
                <a:cs typeface="Arial"/>
              </a:rPr>
              <a:t>=0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1089863" y="2698552"/>
            <a:ext cx="509257" cy="1007339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/>
          <p:cNvSpPr/>
          <p:nvPr/>
        </p:nvSpPr>
        <p:spPr>
          <a:xfrm>
            <a:off x="22860" y="5913505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</p:spTree>
    <p:extLst>
      <p:ext uri="{BB962C8B-B14F-4D97-AF65-F5344CB8AC3E}">
        <p14:creationId xmlns:p14="http://schemas.microsoft.com/office/powerpoint/2010/main" val="1790117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 “implicit” list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867166" y="4235016"/>
            <a:ext cx="1481694" cy="1369589"/>
          </a:xfrm>
          <a:prstGeom prst="ellipse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b="1" kern="0" dirty="0">
                <a:solidFill>
                  <a:srgbClr val="000000"/>
                </a:solidFill>
                <a:latin typeface="Arial"/>
                <a:cs typeface="Arial"/>
              </a:rPr>
              <a:t>w0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8 bytes</a:t>
            </a:r>
          </a:p>
        </p:txBody>
      </p:sp>
      <p:sp>
        <p:nvSpPr>
          <p:cNvPr id="57" name="Text Box 404"/>
          <p:cNvSpPr txBox="1">
            <a:spLocks noChangeAspect="1" noChangeArrowheads="1"/>
          </p:cNvSpPr>
          <p:nvPr/>
        </p:nvSpPr>
        <p:spPr bwMode="auto">
          <a:xfrm>
            <a:off x="192300" y="4186123"/>
            <a:ext cx="1261884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b="1" dirty="0">
                <a:solidFill>
                  <a:srgbClr val="FF6600"/>
                </a:solidFill>
              </a:rPr>
              <a:t>Free blocks</a:t>
            </a:r>
            <a:endParaRPr lang="en-US" sz="1800" b="1" dirty="0">
              <a:solidFill>
                <a:srgbClr val="FF6600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1363240" y="4672858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4063143" y="4235016"/>
            <a:ext cx="1618184" cy="1495752"/>
          </a:xfrm>
          <a:prstGeom prst="ellipse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b="1" kern="0" dirty="0">
                <a:solidFill>
                  <a:srgbClr val="000000"/>
                </a:solidFill>
                <a:latin typeface="Arial"/>
                <a:cs typeface="Arial"/>
              </a:rPr>
              <a:t>w6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32 bytes</a:t>
            </a: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3130106" y="4672858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14631" y="3400355"/>
            <a:ext cx="9046228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Word#: 0  </a:t>
            </a:r>
            <a:r>
              <a:rPr lang="en-US" b="1" kern="0" dirty="0">
                <a:solidFill>
                  <a:srgbClr val="000000"/>
                </a:solidFill>
                <a:latin typeface="Lucida Console"/>
                <a:cs typeface="Lucida Console"/>
              </a:rPr>
              <a:t>1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  2  3  4  5  6  </a:t>
            </a:r>
            <a:r>
              <a:rPr lang="en-US" b="1" kern="0" dirty="0">
                <a:solidFill>
                  <a:srgbClr val="000000"/>
                </a:solidFill>
                <a:latin typeface="Lucida Console"/>
                <a:cs typeface="Lucida Console"/>
              </a:rPr>
              <a:t>7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  8  9 10 11   13    15    16   17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/>
              <a:cs typeface="Lucida Console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552720" y="4184562"/>
            <a:ext cx="1193724" cy="1103407"/>
          </a:xfrm>
          <a:prstGeom prst="ellipse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…</a:t>
            </a:r>
            <a:endParaRPr kumimoji="0" lang="en-US" i="0" u="none" strike="noStrike" kern="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5408728" y="4695435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ounded Rectangular Callout 52"/>
          <p:cNvSpPr/>
          <p:nvPr/>
        </p:nvSpPr>
        <p:spPr>
          <a:xfrm>
            <a:off x="659611" y="5931733"/>
            <a:ext cx="7808782" cy="608137"/>
          </a:xfrm>
          <a:prstGeom prst="wedgeRoundRectCallout">
            <a:avLst>
              <a:gd name="adj1" fmla="val -20712"/>
              <a:gd name="adj2" fmla="val -70586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Does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malloc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() management suffer from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internal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or </a:t>
            </a:r>
            <a:r>
              <a:rPr kumimoji="0" lang="en-US" sz="18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external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fragmentation?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D1943F3-B96E-A549-926B-9E76282E4A72}"/>
              </a:ext>
            </a:extLst>
          </p:cNvPr>
          <p:cNvSpPr txBox="1"/>
          <p:nvPr/>
        </p:nvSpPr>
        <p:spPr>
          <a:xfrm>
            <a:off x="8695765" y="2545976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…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79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7" grpId="0"/>
      <p:bldP spid="60" grpId="0" animBg="1"/>
      <p:bldP spid="64" grpId="0" animBg="1"/>
      <p:bldP spid="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 lvl="1"/>
            <a:r>
              <a:rPr lang="en-US" b="1" dirty="0"/>
              <a:t>How to find a free block?</a:t>
            </a:r>
          </a:p>
          <a:p>
            <a:pPr lvl="1"/>
            <a:r>
              <a:rPr lang="en-US" b="1" dirty="0"/>
              <a:t>Which free block to return?</a:t>
            </a:r>
          </a:p>
          <a:p>
            <a:pPr lvl="1"/>
            <a:r>
              <a:rPr lang="en-US" dirty="0"/>
              <a:t>Policies:</a:t>
            </a:r>
          </a:p>
          <a:p>
            <a:pPr lvl="2"/>
            <a:r>
              <a:rPr lang="en-US" dirty="0"/>
              <a:t>Best fit</a:t>
            </a:r>
          </a:p>
          <a:p>
            <a:pPr lvl="2"/>
            <a:r>
              <a:rPr lang="en-US" dirty="0"/>
              <a:t>Worst fit</a:t>
            </a:r>
          </a:p>
          <a:p>
            <a:pPr lvl="2"/>
            <a:r>
              <a:rPr lang="en-US" dirty="0"/>
              <a:t>First fit</a:t>
            </a:r>
          </a:p>
          <a:p>
            <a:pPr lvl="2"/>
            <a:r>
              <a:rPr lang="en-US" dirty="0"/>
              <a:t>Next fit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016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Best fit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dirty="0">
                <a:solidFill>
                  <a:srgbClr val="FF0000"/>
                </a:solidFill>
              </a:rPr>
              <a:t>fully-</a:t>
            </a:r>
            <a:r>
              <a:rPr lang="en-GB" sz="1800" b="0" dirty="0">
                <a:solidFill>
                  <a:srgbClr val="FF0000"/>
                </a:solidFill>
              </a:rPr>
              <a:t>fit </a:t>
            </a:r>
            <a:r>
              <a:rPr lang="en-GB" sz="1800" b="0" dirty="0"/>
              <a:t> or  with </a:t>
            </a:r>
            <a:r>
              <a:rPr lang="en-GB" sz="1800" b="0" dirty="0">
                <a:solidFill>
                  <a:srgbClr val="FF0000"/>
                </a:solidFill>
              </a:rPr>
              <a:t>fewest bytes</a:t>
            </a:r>
            <a:r>
              <a:rPr lang="en-GB" sz="1800" b="0" dirty="0"/>
              <a:t> left over</a:t>
            </a:r>
            <a:endParaRPr lang="en-GB" sz="2200" b="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Example: </a:t>
            </a:r>
            <a:r>
              <a:rPr lang="en-GB" sz="2200" b="0" dirty="0" err="1"/>
              <a:t>malloc</a:t>
            </a:r>
            <a:r>
              <a:rPr lang="en-GB" sz="2200" b="0" dirty="0"/>
              <a:t> (15 bytes)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There are 3 free blocks</a:t>
            </a:r>
            <a:endParaRPr lang="en-GB" sz="1800" b="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Return which block?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/>
              <a:t>(for simplicity of illustration, the “size” below does not include header size)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457200" lvl="1" indent="0"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Cons: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(-) </a:t>
            </a:r>
            <a:r>
              <a:rPr lang="en-GB" sz="1800" b="1" dirty="0"/>
              <a:t>Slow</a:t>
            </a:r>
            <a:r>
              <a:rPr lang="en-GB" sz="1800" dirty="0"/>
              <a:t> (must iterate through all free blocks)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(-) Leftover blocks are </a:t>
            </a:r>
            <a:r>
              <a:rPr lang="en-GB" sz="1800" b="1" dirty="0"/>
              <a:t>small </a:t>
            </a:r>
            <a:r>
              <a:rPr lang="en-GB" sz="1800" dirty="0"/>
              <a:t>(a lot of small holes in long runs)</a:t>
            </a:r>
            <a:endParaRPr lang="en-GB" sz="1800" b="1" dirty="0"/>
          </a:p>
        </p:txBody>
      </p:sp>
      <p:sp>
        <p:nvSpPr>
          <p:cNvPr id="5" name="Oval 4"/>
          <p:cNvSpPr/>
          <p:nvPr/>
        </p:nvSpPr>
        <p:spPr>
          <a:xfrm>
            <a:off x="2044680" y="3821432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6" name="Text Box 404"/>
          <p:cNvSpPr txBox="1">
            <a:spLocks noChangeAspect="1" noChangeArrowheads="1"/>
          </p:cNvSpPr>
          <p:nvPr/>
        </p:nvSpPr>
        <p:spPr bwMode="auto">
          <a:xfrm>
            <a:off x="379808" y="3772539"/>
            <a:ext cx="124189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dirty="0"/>
              <a:t>Free blocks</a:t>
            </a:r>
            <a:endParaRPr lang="en-US" sz="18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540754" y="4259274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40657" y="3821432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30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07620" y="4259274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730234" y="377097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86242" y="4281851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7166058" y="3592462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5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5190703" y="4975299"/>
            <a:ext cx="3950709" cy="812444"/>
          </a:xfrm>
          <a:prstGeom prst="wedgeRoundRectCallout">
            <a:avLst>
              <a:gd name="adj1" fmla="val -50010"/>
              <a:gd name="adj2" fmla="val -96291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For simplicity, these sizes (E.g. 30 bytes) </a:t>
            </a:r>
            <a:r>
              <a:rPr lang="en-US" b="1" kern="0" dirty="0">
                <a:solidFill>
                  <a:srgbClr val="000000"/>
                </a:solidFill>
                <a:latin typeface="Gill Sans"/>
                <a:cs typeface="Gill Sans"/>
              </a:rPr>
              <a:t>exclude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the 4-byte header.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e.g. </a:t>
            </a:r>
            <a:r>
              <a:rPr lang="en-US" kern="0" dirty="0" err="1">
                <a:solidFill>
                  <a:srgbClr val="000000"/>
                </a:solidFill>
                <a:latin typeface="Gill Sans"/>
                <a:cs typeface="Gill Sans"/>
              </a:rPr>
              <a:t>sizeInSlide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= </a:t>
            </a:r>
            <a:r>
              <a:rPr lang="en-US" kern="0" dirty="0" err="1">
                <a:solidFill>
                  <a:srgbClr val="000000"/>
                </a:solidFill>
                <a:latin typeface="Gill Sans"/>
                <a:cs typeface="Gill Sans"/>
              </a:rPr>
              <a:t>header.size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– 4;</a:t>
            </a:r>
          </a:p>
        </p:txBody>
      </p:sp>
    </p:spTree>
    <p:extLst>
      <p:ext uri="{BB962C8B-B14F-4D97-AF65-F5344CB8AC3E}">
        <p14:creationId xmlns:p14="http://schemas.microsoft.com/office/powerpoint/2010/main" val="267500348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Worst fit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Worst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 </a:t>
            </a:r>
            <a:r>
              <a:rPr lang="en-GB" sz="1800" b="1" i="1" dirty="0">
                <a:solidFill>
                  <a:srgbClr val="C00000"/>
                </a:solidFill>
              </a:rPr>
              <a:t>largest</a:t>
            </a:r>
            <a:r>
              <a:rPr lang="en-GB" sz="1800" b="0" dirty="0"/>
              <a:t> free block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Example: </a:t>
            </a:r>
            <a:r>
              <a:rPr lang="en-GB" sz="2200" b="0" dirty="0" err="1"/>
              <a:t>malloc</a:t>
            </a:r>
            <a:r>
              <a:rPr lang="en-GB" sz="2200" b="0" dirty="0"/>
              <a:t> (15 bytes)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Return which block?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Cons: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(-) </a:t>
            </a:r>
            <a:r>
              <a:rPr lang="en-GB" sz="1800" b="1" dirty="0"/>
              <a:t>Slow</a:t>
            </a:r>
            <a:r>
              <a:rPr lang="en-GB" sz="1800" dirty="0"/>
              <a:t> (must iterate through all free blocks)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Pros: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(+) Keep leftover blocks large (for future allocations) </a:t>
            </a:r>
          </a:p>
        </p:txBody>
      </p:sp>
      <p:sp>
        <p:nvSpPr>
          <p:cNvPr id="5" name="Oval 4"/>
          <p:cNvSpPr/>
          <p:nvPr/>
        </p:nvSpPr>
        <p:spPr>
          <a:xfrm>
            <a:off x="2113896" y="326972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6" name="Text Box 404"/>
          <p:cNvSpPr txBox="1">
            <a:spLocks noChangeAspect="1" noChangeArrowheads="1"/>
          </p:cNvSpPr>
          <p:nvPr/>
        </p:nvSpPr>
        <p:spPr bwMode="auto">
          <a:xfrm>
            <a:off x="449024" y="3220835"/>
            <a:ext cx="124189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dirty="0"/>
              <a:t>Free blocks</a:t>
            </a:r>
            <a:endParaRPr lang="en-US" sz="18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09970" y="3707570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309873" y="326972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30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76836" y="3707570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799450" y="3219274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655458" y="3730147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580793" y="2650826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15</a:t>
            </a:r>
          </a:p>
        </p:txBody>
      </p:sp>
    </p:spTree>
    <p:extLst>
      <p:ext uri="{BB962C8B-B14F-4D97-AF65-F5344CB8AC3E}">
        <p14:creationId xmlns:p14="http://schemas.microsoft.com/office/powerpoint/2010/main" val="321581508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First fit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</a:t>
            </a:r>
            <a:r>
              <a:rPr lang="en-GB" sz="1800" b="0" dirty="0">
                <a:solidFill>
                  <a:srgbClr val="FF0000"/>
                </a:solidFill>
              </a:rPr>
              <a:t>choose </a:t>
            </a:r>
            <a:r>
              <a:rPr lang="en-GB" sz="1800" b="1" i="1" dirty="0">
                <a:solidFill>
                  <a:srgbClr val="FF0000"/>
                </a:solidFill>
              </a:rPr>
              <a:t>first</a:t>
            </a:r>
            <a:r>
              <a:rPr lang="en-GB" sz="1800" b="0" dirty="0">
                <a:solidFill>
                  <a:srgbClr val="FF0000"/>
                </a:solidFill>
              </a:rPr>
              <a:t> free block that fits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Example: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/>
              <a:t>Malloc</a:t>
            </a:r>
            <a:r>
              <a:rPr lang="en-GB" sz="1800" dirty="0"/>
              <a:t>(15 bytes)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Return which block?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0" indent="0"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b="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b="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Pros/cons: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(+) </a:t>
            </a:r>
            <a:r>
              <a:rPr lang="en-GB" sz="1800" b="1" dirty="0"/>
              <a:t>Faster</a:t>
            </a:r>
            <a:r>
              <a:rPr lang="en-GB" sz="1800" b="0" dirty="0"/>
              <a:t> than best/worst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(-) Still slow: can take linear time in total number of blocks (allocated and free)</a:t>
            </a:r>
          </a:p>
          <a:p>
            <a:pPr lvl="2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Most early parts of the heap have been allocated</a:t>
            </a:r>
            <a:endParaRPr lang="en-GB" sz="1800" b="0" dirty="0"/>
          </a:p>
        </p:txBody>
      </p:sp>
      <p:sp>
        <p:nvSpPr>
          <p:cNvPr id="5" name="Oval 4"/>
          <p:cNvSpPr/>
          <p:nvPr/>
        </p:nvSpPr>
        <p:spPr>
          <a:xfrm>
            <a:off x="2113896" y="326972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6" name="Text Box 404"/>
          <p:cNvSpPr txBox="1">
            <a:spLocks noChangeAspect="1" noChangeArrowheads="1"/>
          </p:cNvSpPr>
          <p:nvPr/>
        </p:nvSpPr>
        <p:spPr bwMode="auto">
          <a:xfrm>
            <a:off x="449024" y="3220835"/>
            <a:ext cx="124189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dirty="0"/>
              <a:t>Free blocks</a:t>
            </a:r>
            <a:endParaRPr lang="en-US" sz="18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09970" y="3707570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309873" y="326972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30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76836" y="3707570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799450" y="3219274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655458" y="3730147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580793" y="2626740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15</a:t>
            </a:r>
          </a:p>
        </p:txBody>
      </p:sp>
    </p:spTree>
    <p:extLst>
      <p:ext uri="{BB962C8B-B14F-4D97-AF65-F5344CB8AC3E}">
        <p14:creationId xmlns:p14="http://schemas.microsoft.com/office/powerpoint/2010/main" val="34392640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Next fit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271633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Example: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/>
              <a:t>Malloc</a:t>
            </a:r>
            <a:r>
              <a:rPr lang="en-GB" sz="1800" dirty="0"/>
              <a:t>(15 bytes), return which one?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/>
              <a:t>Malloc</a:t>
            </a:r>
            <a:r>
              <a:rPr lang="en-GB" sz="1800" dirty="0"/>
              <a:t>(10 bytes), return which one?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Pros: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(+) </a:t>
            </a:r>
            <a:r>
              <a:rPr lang="en-GB" sz="1800" b="1" dirty="0"/>
              <a:t>Faster </a:t>
            </a:r>
            <a:r>
              <a:rPr lang="en-GB" sz="1800" dirty="0"/>
              <a:t>than first fit: avoids re-scanning </a:t>
            </a:r>
            <a:r>
              <a:rPr lang="en-GB" sz="1800" dirty="0" smtClean="0"/>
              <a:t>“un-</a:t>
            </a:r>
            <a:r>
              <a:rPr lang="en-GB" sz="1800" dirty="0" err="1" smtClean="0"/>
              <a:t>fit”blocks</a:t>
            </a:r>
            <a:endParaRPr lang="en-GB" sz="1800" dirty="0"/>
          </a:p>
          <a:p>
            <a:pPr marL="457200" lvl="1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Oval 4"/>
          <p:cNvSpPr/>
          <p:nvPr/>
        </p:nvSpPr>
        <p:spPr>
          <a:xfrm>
            <a:off x="1944958" y="3915195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6" name="Text Box 404"/>
          <p:cNvSpPr txBox="1">
            <a:spLocks noChangeAspect="1" noChangeArrowheads="1"/>
          </p:cNvSpPr>
          <p:nvPr/>
        </p:nvSpPr>
        <p:spPr bwMode="auto">
          <a:xfrm>
            <a:off x="280086" y="3866302"/>
            <a:ext cx="124189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dirty="0"/>
              <a:t>Free blocks</a:t>
            </a:r>
            <a:endParaRPr lang="en-US" sz="18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441032" y="4353037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24251" y="3859330"/>
            <a:ext cx="1193724" cy="1103407"/>
          </a:xfrm>
          <a:prstGeom prst="ellips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9" name="Straight Arrow Connector 8"/>
          <p:cNvCxnSpPr>
            <a:endCxn id="8" idx="2"/>
          </p:cNvCxnSpPr>
          <p:nvPr/>
        </p:nvCxnSpPr>
        <p:spPr>
          <a:xfrm>
            <a:off x="3138682" y="4375614"/>
            <a:ext cx="685569" cy="3542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747489" y="3784992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11" name="Straight Arrow Connector 10"/>
          <p:cNvCxnSpPr>
            <a:stCxn id="8" idx="6"/>
          </p:cNvCxnSpPr>
          <p:nvPr/>
        </p:nvCxnSpPr>
        <p:spPr>
          <a:xfrm>
            <a:off x="5017975" y="4411034"/>
            <a:ext cx="729514" cy="4648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055579" y="3372969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5</a:t>
            </a:r>
          </a:p>
        </p:txBody>
      </p:sp>
      <p:sp>
        <p:nvSpPr>
          <p:cNvPr id="20" name="Oval 19"/>
          <p:cNvSpPr/>
          <p:nvPr/>
        </p:nvSpPr>
        <p:spPr>
          <a:xfrm>
            <a:off x="6222065" y="3272207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5091879" y="4888399"/>
            <a:ext cx="2230266" cy="608137"/>
          </a:xfrm>
          <a:prstGeom prst="wedgeRoundRectCallout">
            <a:avLst>
              <a:gd name="adj1" fmla="val -70902"/>
              <a:gd name="adj2" fmla="val -36326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Say, last search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ends here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4392640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policy should I use?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Depends …</a:t>
            </a:r>
          </a:p>
          <a:p>
            <a:endParaRPr lang="en-US" dirty="0"/>
          </a:p>
          <a:p>
            <a:r>
              <a:rPr lang="en-US" dirty="0"/>
              <a:t>No single best policy for all workloads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Must know your customer’s </a:t>
            </a:r>
            <a:r>
              <a:rPr lang="en-US" dirty="0" err="1"/>
              <a:t>malloc</a:t>
            </a:r>
            <a:r>
              <a:rPr lang="en-US" dirty="0"/>
              <a:t>()/free() patterns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 systems, best performance is based on experimental research / empirical evaluation (not theoretical)</a:t>
            </a:r>
          </a:p>
          <a:p>
            <a:endParaRPr lang="en-US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355726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 lvl="1"/>
            <a:r>
              <a:rPr lang="en-US" dirty="0"/>
              <a:t>Details of allocating/freeing</a:t>
            </a:r>
          </a:p>
          <a:p>
            <a:pPr lvl="1"/>
            <a:endParaRPr lang="en-US" dirty="0"/>
          </a:p>
          <a:p>
            <a:pPr lvl="1"/>
            <a:r>
              <a:rPr lang="en-US" sz="2800" dirty="0"/>
              <a:t>For SIMPLICITY of </a:t>
            </a:r>
            <a:r>
              <a:rPr lang="en-US" sz="2800" b="1" dirty="0"/>
              <a:t>illustration</a:t>
            </a:r>
            <a:r>
              <a:rPr lang="en-US" sz="2800" dirty="0"/>
              <a:t>, in the following slides, we will </a:t>
            </a:r>
            <a:r>
              <a:rPr lang="en-US" sz="2800" b="1" dirty="0"/>
              <a:t>*not* show the block header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286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Allocating</a:t>
            </a:r>
            <a:r>
              <a:rPr lang="en-GB" dirty="0"/>
              <a:t>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</a:t>
            </a:r>
            <a:r>
              <a:rPr lang="en-GB" dirty="0">
                <a:solidFill>
                  <a:srgbClr val="FF0000"/>
                </a:solidFill>
              </a:rPr>
              <a:t>smaller</a:t>
            </a:r>
            <a:r>
              <a:rPr lang="en-GB" dirty="0"/>
              <a:t> than free space, we might want to </a:t>
            </a:r>
            <a:r>
              <a:rPr lang="en-GB" dirty="0">
                <a:solidFill>
                  <a:srgbClr val="FF0000"/>
                </a:solidFill>
              </a:rPr>
              <a:t>split</a:t>
            </a:r>
            <a:r>
              <a:rPr lang="en-GB" dirty="0"/>
              <a:t>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209800" y="35039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514600" y="35039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819400" y="35039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124200" y="35039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429000" y="3503937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733800" y="3503937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4038600" y="3503937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343400" y="3503937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9530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2578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5626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8674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1722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477000" y="35039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781800" y="35039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6482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581400" y="3267099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800600" y="3267099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519430" y="3807149"/>
            <a:ext cx="272966" cy="438503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342867" y="4202012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362200" y="3267099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19"/>
          <p:cNvSpPr txBox="1">
            <a:spLocks noChangeArrowheads="1"/>
          </p:cNvSpPr>
          <p:nvPr/>
        </p:nvSpPr>
        <p:spPr bwMode="auto">
          <a:xfrm>
            <a:off x="473058" y="4133942"/>
            <a:ext cx="2028718" cy="328424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malloc</a:t>
            </a:r>
            <a:r>
              <a:rPr lang="en-GB" sz="1600" b="1" dirty="0">
                <a:latin typeface="Courier New" pitchFamily="49" charset="0"/>
              </a:rPr>
              <a:t>(4 words)</a:t>
            </a:r>
          </a:p>
        </p:txBody>
      </p:sp>
      <p:sp>
        <p:nvSpPr>
          <p:cNvPr id="49" name="Text Box 24"/>
          <p:cNvSpPr txBox="1">
            <a:spLocks noChangeArrowheads="1"/>
          </p:cNvSpPr>
          <p:nvPr/>
        </p:nvSpPr>
        <p:spPr bwMode="auto">
          <a:xfrm>
            <a:off x="5180779" y="4202012"/>
            <a:ext cx="121128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free</a:t>
            </a: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 block</a:t>
            </a:r>
          </a:p>
        </p:txBody>
      </p:sp>
      <p:sp>
        <p:nvSpPr>
          <p:cNvPr id="50" name="AutoShape 17"/>
          <p:cNvSpPr>
            <a:spLocks/>
          </p:cNvSpPr>
          <p:nvPr/>
        </p:nvSpPr>
        <p:spPr bwMode="auto">
          <a:xfrm rot="16200000">
            <a:off x="5446112" y="3299699"/>
            <a:ext cx="300441" cy="1591465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209800" y="4995050"/>
            <a:ext cx="4876800" cy="1761515"/>
            <a:chOff x="2209800" y="4995050"/>
            <a:chExt cx="4876800" cy="1761515"/>
          </a:xfrm>
        </p:grpSpPr>
        <p:grpSp>
          <p:nvGrpSpPr>
            <p:cNvPr id="2" name="Group 1"/>
            <p:cNvGrpSpPr/>
            <p:nvPr/>
          </p:nvGrpSpPr>
          <p:grpSpPr>
            <a:xfrm>
              <a:off x="2209800" y="4995050"/>
              <a:ext cx="4876800" cy="558049"/>
              <a:chOff x="2209800" y="4766450"/>
              <a:chExt cx="4876800" cy="558049"/>
            </a:xfrm>
          </p:grpSpPr>
          <p:sp>
            <p:nvSpPr>
              <p:cNvPr id="23574" name="Rectangle 22"/>
              <p:cNvSpPr>
                <a:spLocks noChangeArrowheads="1"/>
              </p:cNvSpPr>
              <p:nvPr/>
            </p:nvSpPr>
            <p:spPr bwMode="auto">
              <a:xfrm>
                <a:off x="3429000" y="5003288"/>
                <a:ext cx="3048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3575" name="Rectangle 23"/>
              <p:cNvSpPr>
                <a:spLocks noChangeArrowheads="1"/>
              </p:cNvSpPr>
              <p:nvPr/>
            </p:nvSpPr>
            <p:spPr bwMode="auto">
              <a:xfrm>
                <a:off x="3733800" y="5003288"/>
                <a:ext cx="3048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6" name="Rectangle 24"/>
              <p:cNvSpPr>
                <a:spLocks noChangeArrowheads="1"/>
              </p:cNvSpPr>
              <p:nvPr/>
            </p:nvSpPr>
            <p:spPr bwMode="auto">
              <a:xfrm>
                <a:off x="4038600" y="5003288"/>
                <a:ext cx="3048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7" name="Rectangle 25"/>
              <p:cNvSpPr>
                <a:spLocks noChangeArrowheads="1"/>
              </p:cNvSpPr>
              <p:nvPr/>
            </p:nvSpPr>
            <p:spPr bwMode="auto">
              <a:xfrm>
                <a:off x="4343400" y="5003288"/>
                <a:ext cx="3048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8" name="Rectangle 26"/>
              <p:cNvSpPr>
                <a:spLocks noChangeArrowheads="1"/>
              </p:cNvSpPr>
              <p:nvPr/>
            </p:nvSpPr>
            <p:spPr bwMode="auto">
              <a:xfrm>
                <a:off x="4953000" y="5003288"/>
                <a:ext cx="304800" cy="304800"/>
              </a:xfrm>
              <a:prstGeom prst="rect">
                <a:avLst/>
              </a:prstGeom>
              <a:solidFill>
                <a:srgbClr val="00FF0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9" name="Rectangle 27"/>
              <p:cNvSpPr>
                <a:spLocks noChangeArrowheads="1"/>
              </p:cNvSpPr>
              <p:nvPr/>
            </p:nvSpPr>
            <p:spPr bwMode="auto">
              <a:xfrm>
                <a:off x="5257800" y="5003288"/>
                <a:ext cx="304800" cy="304800"/>
              </a:xfrm>
              <a:prstGeom prst="rect">
                <a:avLst/>
              </a:prstGeom>
              <a:solidFill>
                <a:srgbClr val="00FF0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0" name="Rectangle 28"/>
              <p:cNvSpPr>
                <a:spLocks noChangeArrowheads="1"/>
              </p:cNvSpPr>
              <p:nvPr/>
            </p:nvSpPr>
            <p:spPr bwMode="auto">
              <a:xfrm>
                <a:off x="5562600" y="5003288"/>
                <a:ext cx="304800" cy="304800"/>
              </a:xfrm>
              <a:prstGeom prst="rect">
                <a:avLst/>
              </a:prstGeom>
              <a:solidFill>
                <a:srgbClr val="00FF0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1" name="Rectangle 29"/>
              <p:cNvSpPr>
                <a:spLocks noChangeArrowheads="1"/>
              </p:cNvSpPr>
              <p:nvPr/>
            </p:nvSpPr>
            <p:spPr bwMode="auto">
              <a:xfrm>
                <a:off x="5867400" y="5003288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2" name="Rectangle 30"/>
              <p:cNvSpPr>
                <a:spLocks noChangeArrowheads="1"/>
              </p:cNvSpPr>
              <p:nvPr/>
            </p:nvSpPr>
            <p:spPr bwMode="auto">
              <a:xfrm>
                <a:off x="6172200" y="5003288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" name="Rectangle 31"/>
              <p:cNvSpPr>
                <a:spLocks noChangeArrowheads="1"/>
              </p:cNvSpPr>
              <p:nvPr/>
            </p:nvSpPr>
            <p:spPr bwMode="auto">
              <a:xfrm>
                <a:off x="6477000" y="5003288"/>
                <a:ext cx="304800" cy="304800"/>
              </a:xfrm>
              <a:prstGeom prst="rect">
                <a:avLst/>
              </a:prstGeom>
              <a:solidFill>
                <a:srgbClr val="C0C0C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3584" name="Rectangle 32"/>
              <p:cNvSpPr>
                <a:spLocks noChangeArrowheads="1"/>
              </p:cNvSpPr>
              <p:nvPr/>
            </p:nvSpPr>
            <p:spPr bwMode="auto">
              <a:xfrm>
                <a:off x="6781800" y="5003288"/>
                <a:ext cx="304800" cy="304800"/>
              </a:xfrm>
              <a:prstGeom prst="rect">
                <a:avLst/>
              </a:prstGeom>
              <a:solidFill>
                <a:srgbClr val="C0C0C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5" name="Rectangle 33"/>
              <p:cNvSpPr>
                <a:spLocks noChangeArrowheads="1"/>
              </p:cNvSpPr>
              <p:nvPr/>
            </p:nvSpPr>
            <p:spPr bwMode="auto">
              <a:xfrm>
                <a:off x="4648200" y="5003288"/>
                <a:ext cx="304800" cy="304800"/>
              </a:xfrm>
              <a:prstGeom prst="rect">
                <a:avLst/>
              </a:prstGeom>
              <a:solidFill>
                <a:srgbClr val="00FF0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3586" name="Freeform 34"/>
              <p:cNvSpPr>
                <a:spLocks/>
              </p:cNvSpPr>
              <p:nvPr/>
            </p:nvSpPr>
            <p:spPr bwMode="auto">
              <a:xfrm>
                <a:off x="3581400" y="4766450"/>
                <a:ext cx="1219200" cy="228600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384" y="0"/>
                  </a:cxn>
                  <a:cxn ang="0">
                    <a:pos x="768" y="144"/>
                  </a:cxn>
                </a:cxnLst>
                <a:rect l="0" t="0" r="r" b="b"/>
                <a:pathLst>
                  <a:path w="768" h="144">
                    <a:moveTo>
                      <a:pt x="0" y="144"/>
                    </a:moveTo>
                    <a:cubicBezTo>
                      <a:pt x="128" y="72"/>
                      <a:pt x="256" y="0"/>
                      <a:pt x="384" y="0"/>
                    </a:cubicBezTo>
                    <a:cubicBezTo>
                      <a:pt x="512" y="0"/>
                      <a:pt x="640" y="72"/>
                      <a:pt x="768" y="144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0" name="Text Box 38"/>
              <p:cNvSpPr txBox="1">
                <a:spLocks noChangeArrowheads="1"/>
              </p:cNvSpPr>
              <p:nvPr/>
            </p:nvSpPr>
            <p:spPr bwMode="auto">
              <a:xfrm>
                <a:off x="5883876" y="4988700"/>
                <a:ext cx="285954" cy="33579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3591" name="Freeform 39"/>
              <p:cNvSpPr>
                <a:spLocks/>
              </p:cNvSpPr>
              <p:nvPr/>
            </p:nvSpPr>
            <p:spPr bwMode="auto">
              <a:xfrm>
                <a:off x="4724400" y="4766450"/>
                <a:ext cx="1295400" cy="228600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432" y="0"/>
                  </a:cxn>
                  <a:cxn ang="0">
                    <a:pos x="816" y="144"/>
                  </a:cxn>
                </a:cxnLst>
                <a:rect l="0" t="0" r="r" b="b"/>
                <a:pathLst>
                  <a:path w="816" h="144">
                    <a:moveTo>
                      <a:pt x="0" y="144"/>
                    </a:moveTo>
                    <a:cubicBezTo>
                      <a:pt x="148" y="72"/>
                      <a:pt x="296" y="0"/>
                      <a:pt x="432" y="0"/>
                    </a:cubicBezTo>
                    <a:cubicBezTo>
                      <a:pt x="568" y="0"/>
                      <a:pt x="692" y="72"/>
                      <a:pt x="816" y="144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2" name="Freeform 40"/>
              <p:cNvSpPr>
                <a:spLocks/>
              </p:cNvSpPr>
              <p:nvPr/>
            </p:nvSpPr>
            <p:spPr bwMode="auto">
              <a:xfrm>
                <a:off x="6019800" y="4842650"/>
                <a:ext cx="609600" cy="152400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192" y="0"/>
                  </a:cxn>
                  <a:cxn ang="0">
                    <a:pos x="384" y="96"/>
                  </a:cxn>
                </a:cxnLst>
                <a:rect l="0" t="0" r="r" b="b"/>
                <a:pathLst>
                  <a:path w="384" h="96">
                    <a:moveTo>
                      <a:pt x="0" y="96"/>
                    </a:moveTo>
                    <a:cubicBezTo>
                      <a:pt x="64" y="48"/>
                      <a:pt x="128" y="0"/>
                      <a:pt x="192" y="0"/>
                    </a:cubicBezTo>
                    <a:cubicBezTo>
                      <a:pt x="256" y="0"/>
                      <a:pt x="320" y="48"/>
                      <a:pt x="384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3" name="Rectangle 41"/>
              <p:cNvSpPr>
                <a:spLocks noChangeArrowheads="1"/>
              </p:cNvSpPr>
              <p:nvPr/>
            </p:nvSpPr>
            <p:spPr bwMode="auto">
              <a:xfrm>
                <a:off x="2209800" y="50032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3594" name="Rectangle 42"/>
              <p:cNvSpPr>
                <a:spLocks noChangeArrowheads="1"/>
              </p:cNvSpPr>
              <p:nvPr/>
            </p:nvSpPr>
            <p:spPr bwMode="auto">
              <a:xfrm>
                <a:off x="2514600" y="50032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5" name="Rectangle 43"/>
              <p:cNvSpPr>
                <a:spLocks noChangeArrowheads="1"/>
              </p:cNvSpPr>
              <p:nvPr/>
            </p:nvSpPr>
            <p:spPr bwMode="auto">
              <a:xfrm>
                <a:off x="2819400" y="50032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6" name="Rectangle 44"/>
              <p:cNvSpPr>
                <a:spLocks noChangeArrowheads="1"/>
              </p:cNvSpPr>
              <p:nvPr/>
            </p:nvSpPr>
            <p:spPr bwMode="auto">
              <a:xfrm>
                <a:off x="3124200" y="50032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7" name="Freeform 45"/>
              <p:cNvSpPr>
                <a:spLocks/>
              </p:cNvSpPr>
              <p:nvPr/>
            </p:nvSpPr>
            <p:spPr bwMode="auto">
              <a:xfrm>
                <a:off x="2362200" y="4766450"/>
                <a:ext cx="1219200" cy="228600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384" y="0"/>
                  </a:cxn>
                  <a:cxn ang="0">
                    <a:pos x="768" y="144"/>
                  </a:cxn>
                </a:cxnLst>
                <a:rect l="0" t="0" r="r" b="b"/>
                <a:pathLst>
                  <a:path w="768" h="144">
                    <a:moveTo>
                      <a:pt x="0" y="144"/>
                    </a:moveTo>
                    <a:cubicBezTo>
                      <a:pt x="128" y="72"/>
                      <a:pt x="256" y="0"/>
                      <a:pt x="384" y="0"/>
                    </a:cubicBezTo>
                    <a:cubicBezTo>
                      <a:pt x="512" y="0"/>
                      <a:pt x="640" y="72"/>
                      <a:pt x="768" y="144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" name="Text Box 24"/>
            <p:cNvSpPr txBox="1">
              <a:spLocks noChangeArrowheads="1"/>
            </p:cNvSpPr>
            <p:nvPr/>
          </p:nvSpPr>
          <p:spPr bwMode="auto">
            <a:xfrm>
              <a:off x="5878140" y="5920338"/>
              <a:ext cx="733191" cy="8192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Calibri" pitchFamily="34" charset="0"/>
                </a:rPr>
                <a:t>A new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free 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Calibri" pitchFamily="34" charset="0"/>
                </a:rPr>
                <a:t>block</a:t>
              </a:r>
            </a:p>
          </p:txBody>
        </p:sp>
        <p:sp>
          <p:nvSpPr>
            <p:cNvPr id="52" name="AutoShape 17"/>
            <p:cNvSpPr>
              <a:spLocks/>
            </p:cNvSpPr>
            <p:nvPr/>
          </p:nvSpPr>
          <p:spPr bwMode="auto">
            <a:xfrm rot="16200000">
              <a:off x="6038953" y="5525931"/>
              <a:ext cx="300441" cy="575653"/>
            </a:xfrm>
            <a:prstGeom prst="leftBrace">
              <a:avLst>
                <a:gd name="adj1" fmla="val 33333"/>
                <a:gd name="adj2" fmla="val 5090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24"/>
            <p:cNvSpPr txBox="1">
              <a:spLocks noChangeArrowheads="1"/>
            </p:cNvSpPr>
            <p:nvPr/>
          </p:nvSpPr>
          <p:spPr bwMode="auto">
            <a:xfrm>
              <a:off x="4519430" y="5937340"/>
              <a:ext cx="1012214" cy="8192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 new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 </a:t>
              </a: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allocated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 block</a:t>
              </a:r>
            </a:p>
          </p:txBody>
        </p:sp>
        <p:sp>
          <p:nvSpPr>
            <p:cNvPr id="54" name="AutoShape 17"/>
            <p:cNvSpPr>
              <a:spLocks/>
            </p:cNvSpPr>
            <p:nvPr/>
          </p:nvSpPr>
          <p:spPr bwMode="auto">
            <a:xfrm rot="16200000">
              <a:off x="5088170" y="5274515"/>
              <a:ext cx="300441" cy="1112487"/>
            </a:xfrm>
            <a:prstGeom prst="leftBrace">
              <a:avLst>
                <a:gd name="adj1" fmla="val 33333"/>
                <a:gd name="adj2" fmla="val 5090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888061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7" grpId="0" animBg="1"/>
      <p:bldP spid="235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919234" y="5655060"/>
            <a:ext cx="1905000" cy="519954"/>
          </a:xfrm>
          <a:prstGeom prst="rect">
            <a:avLst/>
          </a:pr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Code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919234" y="3803995"/>
            <a:ext cx="1905000" cy="1869301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Heap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919234" y="977792"/>
            <a:ext cx="1905000" cy="99060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Stack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394605" y="5836460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Gill Sans"/>
                <a:cs typeface="Gill Sans"/>
              </a:rPr>
              <a:t>0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0" y="608988"/>
            <a:ext cx="9192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Gill Sans"/>
                <a:cs typeface="Gill Sans"/>
              </a:rPr>
              <a:t>2^n</a:t>
            </a:r>
          </a:p>
        </p:txBody>
      </p:sp>
      <p:sp>
        <p:nvSpPr>
          <p:cNvPr id="23" name="Text Box 30"/>
          <p:cNvSpPr txBox="1">
            <a:spLocks noChangeArrowheads="1"/>
          </p:cNvSpPr>
          <p:nvPr/>
        </p:nvSpPr>
        <p:spPr bwMode="auto">
          <a:xfrm>
            <a:off x="1089055" y="439711"/>
            <a:ext cx="17351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000000"/>
                </a:solidFill>
                <a:latin typeface="Gill Sans"/>
                <a:cs typeface="Gill Sans"/>
              </a:rPr>
              <a:t>Logical View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919234" y="1963536"/>
            <a:ext cx="1905000" cy="1840459"/>
          </a:xfrm>
          <a:prstGeom prst="rect">
            <a:avLst/>
          </a:prstGeom>
          <a:pattFill prst="pct10">
            <a:fgClr>
              <a:schemeClr val="bg1"/>
            </a:fgClr>
            <a:bgClr>
              <a:prstClr val="white"/>
            </a:bgClr>
          </a:patt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(unused)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70605" y="-91556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824234" y="5486738"/>
            <a:ext cx="1303604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2824234" y="5139075"/>
            <a:ext cx="1303604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2824234" y="4742229"/>
            <a:ext cx="1303604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Folded Corner 30"/>
          <p:cNvSpPr/>
          <p:nvPr/>
        </p:nvSpPr>
        <p:spPr>
          <a:xfrm>
            <a:off x="3839662" y="10604"/>
            <a:ext cx="5218764" cy="3336916"/>
          </a:xfrm>
          <a:prstGeom prst="foldedCorner">
            <a:avLst>
              <a:gd name="adj" fmla="val 8782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{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malloc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(4)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q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malloc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4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malloc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4</a:t>
            </a:r>
            <a:r>
              <a:rPr lang="en-US" sz="1600" dirty="0" smtClean="0">
                <a:solidFill>
                  <a:srgbClr val="000000"/>
                </a:solidFill>
                <a:latin typeface="Menlo-Regular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”p points to %08x 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p);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”q points to %08x 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q);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”r points to %08x 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r);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// Run in CSIL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linux.cs.uchicago.edu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127838" y="5325582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P = 0160f0</a:t>
            </a:r>
            <a:r>
              <a:rPr lang="en-US" b="1" u="sng" dirty="0">
                <a:latin typeface="Lucida Console"/>
                <a:cs typeface="Lucida Console"/>
              </a:rPr>
              <a:t>10</a:t>
            </a:r>
            <a:r>
              <a:rPr lang="en-US" b="1" dirty="0">
                <a:latin typeface="Lucida Console"/>
                <a:cs typeface="Lucida Console"/>
              </a:rPr>
              <a:t> 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>
          <a:xfrm>
            <a:off x="4127838" y="4555568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R = 0160f0</a:t>
            </a:r>
            <a:r>
              <a:rPr lang="en-US" b="1" u="sng" dirty="0">
                <a:latin typeface="Lucida Console"/>
                <a:cs typeface="Lucida Console"/>
              </a:rPr>
              <a:t>50</a:t>
            </a:r>
            <a:r>
              <a:rPr lang="en-US" dirty="0">
                <a:latin typeface="Lucida Console"/>
                <a:cs typeface="Lucida Console"/>
              </a:rPr>
              <a:t> 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127838" y="4938741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Q = 0160f0</a:t>
            </a:r>
            <a:r>
              <a:rPr lang="en-US" b="1" u="sng" dirty="0">
                <a:latin typeface="Lucida Console"/>
                <a:cs typeface="Lucida Console"/>
              </a:rPr>
              <a:t>30</a:t>
            </a:r>
            <a:r>
              <a:rPr lang="en-US" b="1" dirty="0">
                <a:latin typeface="Lucida Console"/>
                <a:cs typeface="Lucida Console"/>
              </a:rPr>
              <a:t> </a:t>
            </a:r>
            <a:endParaRPr lang="en-US" b="1" dirty="0"/>
          </a:p>
        </p:txBody>
      </p:sp>
      <p:sp>
        <p:nvSpPr>
          <p:cNvPr id="39" name="Rectangle 38"/>
          <p:cNvSpPr/>
          <p:nvPr/>
        </p:nvSpPr>
        <p:spPr>
          <a:xfrm>
            <a:off x="3670995" y="5714737"/>
            <a:ext cx="2549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(all hex numbers)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349709" y="3412878"/>
            <a:ext cx="2708718" cy="3445122"/>
          </a:xfrm>
          <a:prstGeom prst="rect">
            <a:avLst/>
          </a:prstGeom>
          <a:solidFill>
            <a:srgbClr val="DC9E1F"/>
          </a:solidFill>
          <a:ln w="12700" cmpd="sng">
            <a:solidFill>
              <a:srgbClr val="000000"/>
            </a:solidFill>
          </a:ln>
          <a:effectLst/>
        </p:spPr>
        <p:txBody>
          <a:bodyPr wrap="square" t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Q1: How does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malloc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() decide what address to return?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Q2: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Why is 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there a 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gap?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noProof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0x50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-- </a:t>
            </a:r>
            <a:r>
              <a:rPr kumimoji="0" lang="en-US" sz="18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0x30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= 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0x20 bytes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  <a:sym typeface="Wingdings"/>
              </a:rPr>
              <a:t>= </a:t>
            </a:r>
            <a:r>
              <a:rPr kumimoji="0" lang="en-US" sz="1800" b="1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  <a:sym typeface="Wingdings"/>
              </a:rPr>
              <a:t>32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  <a:sym typeface="Wingdings"/>
              </a:rPr>
              <a:t> bytes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  <a:sym typeface="Wingdings"/>
              </a:rPr>
              <a:t>(but I asked for 4 bytes)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  <a:sym typeface="Wingdings"/>
              </a:rPr>
              <a:t>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548256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Freeing</a:t>
            </a:r>
            <a:r>
              <a:rPr lang="en-GB" dirty="0"/>
              <a:t>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solidFill>
                  <a:srgbClr val="FF0000"/>
                </a:solidFill>
              </a:rPr>
              <a:t>Simplest/naïve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</a:t>
            </a:r>
            <a:r>
              <a:rPr lang="en-GB" dirty="0">
                <a:solidFill>
                  <a:srgbClr val="FF0000"/>
                </a:solidFill>
              </a:rPr>
              <a:t>clear the “allocated” flag bit </a:t>
            </a:r>
            <a:r>
              <a:rPr lang="en-GB" dirty="0"/>
              <a:t>from 1</a:t>
            </a:r>
            <a:r>
              <a:rPr lang="en-GB" dirty="0">
                <a:sym typeface="Wingdings"/>
              </a:rPr>
              <a:t>0</a:t>
            </a: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</a:t>
            </a:r>
            <a:r>
              <a:rPr lang="en-GB" u="sng" dirty="0"/>
              <a:t>false</a:t>
            </a:r>
            <a:r>
              <a:rPr lang="en-GB" dirty="0"/>
              <a:t> fragmentation” 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b="1" dirty="0" err="1"/>
              <a:t>Malloc</a:t>
            </a:r>
            <a:r>
              <a:rPr lang="en-GB" b="1" dirty="0"/>
              <a:t>(5)? </a:t>
            </a:r>
            <a:r>
              <a:rPr lang="en-GB" b="1" dirty="0">
                <a:sym typeface="Wingdings"/>
              </a:rPr>
              <a:t> error!</a:t>
            </a:r>
            <a:r>
              <a:rPr lang="en-GB" b="1" dirty="0"/>
              <a:t> </a:t>
            </a:r>
            <a:r>
              <a:rPr lang="en-GB" dirty="0"/>
              <a:t>Oops!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i="1" dirty="0">
                <a:solidFill>
                  <a:srgbClr val="C00000"/>
                </a:solidFill>
              </a:rPr>
              <a:t>There is enough free space, but the allocator won’t be able to find it</a:t>
            </a:r>
          </a:p>
          <a:p>
            <a:pPr lvl="2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(or must check the next block </a:t>
            </a:r>
            <a:r>
              <a:rPr lang="en-GB" dirty="0">
                <a:sym typeface="Wingdings"/>
              </a:rPr>
              <a:t> more complex)</a:t>
            </a: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5188" y="2684398"/>
            <a:ext cx="4876800" cy="566287"/>
            <a:chOff x="2133600" y="3167513"/>
            <a:chExt cx="4876800" cy="566287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5776913" y="33980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825500" y="3835276"/>
            <a:ext cx="1045777" cy="325988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4573588" y="3439674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</a:t>
            </a:r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V="1">
            <a:off x="4724400" y="3361887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133600" y="4158113"/>
            <a:ext cx="4876800" cy="566287"/>
            <a:chOff x="2133600" y="4158113"/>
            <a:chExt cx="4876800" cy="566287"/>
          </a:xfrm>
        </p:grpSpPr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13171" y="4827783"/>
            <a:ext cx="1683409" cy="1117167"/>
            <a:chOff x="4889231" y="4326924"/>
            <a:chExt cx="1683409" cy="1117167"/>
          </a:xfrm>
        </p:grpSpPr>
        <p:sp>
          <p:nvSpPr>
            <p:cNvPr id="53" name="Rectangle 6"/>
            <p:cNvSpPr>
              <a:spLocks noChangeArrowheads="1"/>
            </p:cNvSpPr>
            <p:nvPr/>
          </p:nvSpPr>
          <p:spPr bwMode="auto">
            <a:xfrm>
              <a:off x="4896240" y="4707924"/>
              <a:ext cx="1676400" cy="736167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(3 words)</a:t>
              </a:r>
            </a:p>
          </p:txBody>
        </p:sp>
        <p:sp>
          <p:nvSpPr>
            <p:cNvPr id="57" name="Rectangle 3"/>
            <p:cNvSpPr>
              <a:spLocks noChangeArrowheads="1"/>
            </p:cNvSpPr>
            <p:nvPr/>
          </p:nvSpPr>
          <p:spPr bwMode="auto">
            <a:xfrm>
              <a:off x="4889231" y="4328017"/>
              <a:ext cx="1081978" cy="3810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 = 4w</a:t>
              </a:r>
            </a:p>
          </p:txBody>
        </p:sp>
        <p:sp>
          <p:nvSpPr>
            <p:cNvPr id="58" name="Rectangle 8"/>
            <p:cNvSpPr>
              <a:spLocks noChangeArrowheads="1"/>
            </p:cNvSpPr>
            <p:nvPr/>
          </p:nvSpPr>
          <p:spPr bwMode="auto">
            <a:xfrm>
              <a:off x="5971208" y="4326924"/>
              <a:ext cx="601432" cy="3810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  <a:r>
                <a:rPr lang="en-GB" sz="1600" b="1" dirty="0">
                  <a:latin typeface="Calibri" pitchFamily="34" charset="0"/>
                  <a:sym typeface="Wingdings"/>
                </a:rPr>
                <a:t>0</a:t>
              </a:r>
              <a:endParaRPr lang="en-GB" sz="1600" b="1" dirty="0">
                <a:latin typeface="Calibri" pitchFamily="34" charset="0"/>
              </a:endParaRPr>
            </a:p>
          </p:txBody>
        </p:sp>
      </p:grpSp>
      <p:cxnSp>
        <p:nvCxnSpPr>
          <p:cNvPr id="55" name="Curved Connector 54"/>
          <p:cNvCxnSpPr/>
          <p:nvPr/>
        </p:nvCxnSpPr>
        <p:spPr>
          <a:xfrm>
            <a:off x="4733192" y="4652764"/>
            <a:ext cx="2483491" cy="437546"/>
          </a:xfrm>
          <a:prstGeom prst="curvedConnector3">
            <a:avLst>
              <a:gd name="adj1" fmla="val -661"/>
            </a:avLst>
          </a:prstGeom>
          <a:ln w="57150" cmpd="sng">
            <a:solidFill>
              <a:srgbClr val="00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9181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5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and </a:t>
            </a:r>
            <a:r>
              <a:rPr lang="en-GB" dirty="0">
                <a:solidFill>
                  <a:srgbClr val="FF0000"/>
                </a:solidFill>
              </a:rPr>
              <a:t>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617150"/>
            <a:ext cx="8307387" cy="990216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</a:t>
            </a:r>
            <a:r>
              <a:rPr lang="en-GB" dirty="0">
                <a:solidFill>
                  <a:srgbClr val="FF0000"/>
                </a:solidFill>
              </a:rPr>
              <a:t>next/previous </a:t>
            </a:r>
            <a:r>
              <a:rPr lang="en-GB" dirty="0"/>
              <a:t>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880339" y="4224001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973877" y="4224001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484612" y="347023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789412" y="347023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094212" y="347023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399012" y="347023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008612" y="3470239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313412" y="3470239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618212" y="3470239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59230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2278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532612" y="347023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837412" y="347023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703812" y="3470239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637012" y="323340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5933439" y="3463889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780012" y="323340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075412" y="33096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953239" y="4499390"/>
            <a:ext cx="1045777" cy="325988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701327" y="3895789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852139" y="3818002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2654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5702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8750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1798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417812" y="323340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564349" y="4086478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261339" y="4516620"/>
            <a:ext cx="5181600" cy="844031"/>
            <a:chOff x="2261339" y="4516620"/>
            <a:chExt cx="5181600" cy="844031"/>
          </a:xfrm>
        </p:grpSpPr>
        <p:sp>
          <p:nvSpPr>
            <p:cNvPr id="73" name="Rectangle 22"/>
            <p:cNvSpPr>
              <a:spLocks noChangeArrowheads="1"/>
            </p:cNvSpPr>
            <p:nvPr/>
          </p:nvSpPr>
          <p:spPr bwMode="auto">
            <a:xfrm>
              <a:off x="22613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/>
          </p:nvSpPr>
          <p:spPr bwMode="auto">
            <a:xfrm>
              <a:off x="25661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24"/>
            <p:cNvSpPr>
              <a:spLocks noChangeArrowheads="1"/>
            </p:cNvSpPr>
            <p:nvPr/>
          </p:nvSpPr>
          <p:spPr bwMode="auto">
            <a:xfrm>
              <a:off x="28709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25"/>
            <p:cNvSpPr>
              <a:spLocks noChangeArrowheads="1"/>
            </p:cNvSpPr>
            <p:nvPr/>
          </p:nvSpPr>
          <p:spPr bwMode="auto">
            <a:xfrm>
              <a:off x="31757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26"/>
            <p:cNvSpPr>
              <a:spLocks noChangeArrowheads="1"/>
            </p:cNvSpPr>
            <p:nvPr/>
          </p:nvSpPr>
          <p:spPr bwMode="auto">
            <a:xfrm>
              <a:off x="3480539" y="5031202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78" name="Rectangle 27"/>
            <p:cNvSpPr>
              <a:spLocks noChangeArrowheads="1"/>
            </p:cNvSpPr>
            <p:nvPr/>
          </p:nvSpPr>
          <p:spPr bwMode="auto">
            <a:xfrm>
              <a:off x="3785339" y="5031202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Rectangle 28"/>
            <p:cNvSpPr>
              <a:spLocks noChangeArrowheads="1"/>
            </p:cNvSpPr>
            <p:nvPr/>
          </p:nvSpPr>
          <p:spPr bwMode="auto">
            <a:xfrm>
              <a:off x="4090139" y="5031202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29"/>
            <p:cNvSpPr>
              <a:spLocks noChangeArrowheads="1"/>
            </p:cNvSpPr>
            <p:nvPr/>
          </p:nvSpPr>
          <p:spPr bwMode="auto">
            <a:xfrm>
              <a:off x="4394939" y="5031202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30"/>
            <p:cNvSpPr>
              <a:spLocks noChangeArrowheads="1"/>
            </p:cNvSpPr>
            <p:nvPr/>
          </p:nvSpPr>
          <p:spPr bwMode="auto">
            <a:xfrm>
              <a:off x="6528539" y="5031202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82" name="Rectangle 31"/>
            <p:cNvSpPr>
              <a:spLocks noChangeArrowheads="1"/>
            </p:cNvSpPr>
            <p:nvPr/>
          </p:nvSpPr>
          <p:spPr bwMode="auto">
            <a:xfrm>
              <a:off x="6833339" y="5031202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Freeform 32"/>
            <p:cNvSpPr>
              <a:spLocks/>
            </p:cNvSpPr>
            <p:nvPr/>
          </p:nvSpPr>
          <p:spPr bwMode="auto">
            <a:xfrm>
              <a:off x="3632939" y="4794364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Freeform 33"/>
            <p:cNvSpPr>
              <a:spLocks/>
            </p:cNvSpPr>
            <p:nvPr/>
          </p:nvSpPr>
          <p:spPr bwMode="auto">
            <a:xfrm>
              <a:off x="2413739" y="4794364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40"/>
            <p:cNvSpPr>
              <a:spLocks noChangeArrowheads="1"/>
            </p:cNvSpPr>
            <p:nvPr/>
          </p:nvSpPr>
          <p:spPr bwMode="auto">
            <a:xfrm>
              <a:off x="50045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41"/>
            <p:cNvSpPr>
              <a:spLocks noChangeArrowheads="1"/>
            </p:cNvSpPr>
            <p:nvPr/>
          </p:nvSpPr>
          <p:spPr bwMode="auto">
            <a:xfrm>
              <a:off x="53093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42"/>
            <p:cNvSpPr>
              <a:spLocks noChangeArrowheads="1"/>
            </p:cNvSpPr>
            <p:nvPr/>
          </p:nvSpPr>
          <p:spPr bwMode="auto">
            <a:xfrm>
              <a:off x="56141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43"/>
            <p:cNvSpPr>
              <a:spLocks noChangeArrowheads="1"/>
            </p:cNvSpPr>
            <p:nvPr/>
          </p:nvSpPr>
          <p:spPr bwMode="auto">
            <a:xfrm>
              <a:off x="59189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44"/>
            <p:cNvSpPr>
              <a:spLocks noChangeArrowheads="1"/>
            </p:cNvSpPr>
            <p:nvPr/>
          </p:nvSpPr>
          <p:spPr bwMode="auto">
            <a:xfrm>
              <a:off x="62237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45"/>
            <p:cNvSpPr>
              <a:spLocks noChangeArrowheads="1"/>
            </p:cNvSpPr>
            <p:nvPr/>
          </p:nvSpPr>
          <p:spPr bwMode="auto">
            <a:xfrm>
              <a:off x="46997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96" name="Text Box 46"/>
            <p:cNvSpPr txBox="1">
              <a:spLocks noChangeArrowheads="1"/>
            </p:cNvSpPr>
            <p:nvPr/>
          </p:nvSpPr>
          <p:spPr bwMode="auto">
            <a:xfrm>
              <a:off x="5929366" y="5024852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97" name="Freeform 47"/>
            <p:cNvSpPr>
              <a:spLocks/>
            </p:cNvSpPr>
            <p:nvPr/>
          </p:nvSpPr>
          <p:spPr bwMode="auto">
            <a:xfrm>
              <a:off x="4775939" y="4794364"/>
              <a:ext cx="19050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1" name="Straight Arrow Connector 100"/>
            <p:cNvCxnSpPr>
              <a:endCxn id="96" idx="0"/>
            </p:cNvCxnSpPr>
            <p:nvPr/>
          </p:nvCxnSpPr>
          <p:spPr bwMode="auto">
            <a:xfrm rot="10800000" flipV="1">
              <a:off x="6072343" y="4516620"/>
              <a:ext cx="1370596" cy="508231"/>
            </a:xfrm>
            <a:prstGeom prst="straightConnector1">
              <a:avLst/>
            </a:prstGeom>
            <a:noFill/>
            <a:ln w="28575">
              <a:solidFill>
                <a:srgbClr val="C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86542643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458410"/>
            <a:ext cx="8307387" cy="794703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>
                <a:solidFill>
                  <a:srgbClr val="FF0000"/>
                </a:solidFill>
              </a:rPr>
              <a:t>previous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block?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0665" y="3167513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6629400" y="3195538"/>
            <a:ext cx="1045777" cy="325988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6021388" y="2984377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6172200" y="2743200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2362200" y="4323381"/>
            <a:ext cx="572304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Must iterate from beginning??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O(N), not O(1)/constant-time ??</a:t>
            </a:r>
          </a:p>
          <a:p>
            <a:endParaRPr lang="en-US" sz="2000" i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No, we use </a:t>
            </a:r>
            <a:r>
              <a:rPr lang="en-US" sz="2000" i="1" u="sng" dirty="0">
                <a:solidFill>
                  <a:srgbClr val="C00000"/>
                </a:solidFill>
                <a:latin typeface="Calibri" pitchFamily="34" charset="0"/>
              </a:rPr>
              <a:t>“back” pointer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 to previous block</a:t>
            </a:r>
          </a:p>
          <a:p>
            <a:endParaRPr lang="en-US" sz="2000" i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The problem so far: single, one-directional linked list.</a:t>
            </a:r>
          </a:p>
          <a:p>
            <a:endParaRPr lang="en-US" sz="2000" i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Must use: bi-directional linked list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383878" y="3155576"/>
            <a:ext cx="182323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How to merge with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this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free</a:t>
            </a: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 block?</a:t>
            </a:r>
          </a:p>
        </p:txBody>
      </p:sp>
      <p:sp>
        <p:nvSpPr>
          <p:cNvPr id="31" name="AutoShape 17"/>
          <p:cNvSpPr>
            <a:spLocks/>
          </p:cNvSpPr>
          <p:nvPr/>
        </p:nvSpPr>
        <p:spPr bwMode="auto">
          <a:xfrm rot="16200000">
            <a:off x="5200645" y="2498729"/>
            <a:ext cx="300441" cy="110053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8828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Bidirectional</a:t>
            </a:r>
            <a:r>
              <a:rPr lang="en-GB" dirty="0"/>
              <a:t>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309591"/>
            <a:ext cx="8307387" cy="121691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/>
              <a:t>Boundary tags</a:t>
            </a:r>
            <a:r>
              <a:rPr lang="en-GB" dirty="0"/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u="sng" dirty="0">
                <a:solidFill>
                  <a:srgbClr val="FF0000"/>
                </a:solidFill>
              </a:rPr>
              <a:t>Add block </a:t>
            </a:r>
            <a:r>
              <a:rPr lang="en-GB" sz="1800" b="1" u="sng" dirty="0">
                <a:solidFill>
                  <a:srgbClr val="FF0000"/>
                </a:solidFill>
              </a:rPr>
              <a:t>footer</a:t>
            </a:r>
            <a:r>
              <a:rPr lang="en-GB" sz="1800" dirty="0">
                <a:solidFill>
                  <a:srgbClr val="FF0000"/>
                </a:solidFill>
              </a:rPr>
              <a:t>: </a:t>
            </a:r>
            <a:r>
              <a:rPr lang="en-GB" sz="1800" dirty="0"/>
              <a:t>replicate block header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 rot="16200000">
            <a:off x="2210595" y="4799338"/>
            <a:ext cx="1370013" cy="304801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0362" y="4401122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 rot="16200000">
            <a:off x="2488739" y="4519606"/>
            <a:ext cx="1676400" cy="557877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t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 rot="16200000">
            <a:off x="2743200" y="3961932"/>
            <a:ext cx="304800" cy="3048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603792" y="6217294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V="1">
            <a:off x="3810000" y="5636746"/>
            <a:ext cx="0" cy="48559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FF00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FF00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2485015" y="6256561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 flipV="1">
            <a:off x="2788523" y="5636746"/>
            <a:ext cx="97552" cy="57896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 rot="16200000">
            <a:off x="3099131" y="4773479"/>
            <a:ext cx="1370013" cy="356521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 rot="16200000">
            <a:off x="3631739" y="3936073"/>
            <a:ext cx="304800" cy="356522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-1" y="5400499"/>
            <a:ext cx="2003797" cy="1457502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(in “words”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Not bytes)</a:t>
            </a:r>
          </a:p>
        </p:txBody>
      </p:sp>
    </p:spTree>
    <p:extLst>
      <p:ext uri="{BB962C8B-B14F-4D97-AF65-F5344CB8AC3E}">
        <p14:creationId xmlns:p14="http://schemas.microsoft.com/office/powerpoint/2010/main" val="74524105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/>
      <p:bldP spid="26636" grpId="0" animBg="1"/>
      <p:bldP spid="40" grpId="0" animBg="1"/>
      <p:bldP spid="4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Constant Time </a:t>
            </a:r>
            <a:r>
              <a:rPr lang="en-GB" dirty="0"/>
              <a:t>Coalescing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599"/>
            <a:ext cx="1143000" cy="7842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085892"/>
            <a:ext cx="1143000" cy="809708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703413"/>
            <a:ext cx="1143000" cy="828399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294357" y="2749550"/>
            <a:ext cx="1399106" cy="1181273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</a:rPr>
              <a:t>f</a:t>
            </a:r>
            <a:r>
              <a:rPr lang="en-GB" sz="1800" b="1" dirty="0">
                <a:latin typeface="Calibri" pitchFamily="34" charset="0"/>
              </a:rPr>
              <a:t>reed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 dirty="0">
              <a:latin typeface="Calibri" pitchFamily="34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</a:rPr>
              <a:t>f</a:t>
            </a:r>
            <a:r>
              <a:rPr lang="en-GB" sz="1800" b="1" dirty="0">
                <a:latin typeface="Calibri" pitchFamily="34" charset="0"/>
              </a:rPr>
              <a:t>ree(p)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962400" y="1409764"/>
            <a:ext cx="1143000" cy="3098453"/>
            <a:chOff x="3962400" y="1409764"/>
            <a:chExt cx="1143000" cy="3098453"/>
          </a:xfrm>
        </p:grpSpPr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3962400" y="2895599"/>
              <a:ext cx="1143000" cy="784219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4" name="Rectangle 6"/>
            <p:cNvSpPr>
              <a:spLocks noChangeArrowheads="1"/>
            </p:cNvSpPr>
            <p:nvPr/>
          </p:nvSpPr>
          <p:spPr bwMode="auto">
            <a:xfrm>
              <a:off x="3962400" y="2085892"/>
              <a:ext cx="1143000" cy="809708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27655" name="Rectangle 7"/>
            <p:cNvSpPr>
              <a:spLocks noChangeArrowheads="1"/>
            </p:cNvSpPr>
            <p:nvPr/>
          </p:nvSpPr>
          <p:spPr bwMode="auto">
            <a:xfrm>
              <a:off x="3962400" y="3679818"/>
              <a:ext cx="1143000" cy="82839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F</a:t>
              </a:r>
              <a:r>
                <a:rPr lang="en-GB" sz="1600" b="1" dirty="0">
                  <a:latin typeface="Calibri" pitchFamily="34" charset="0"/>
                </a:rPr>
                <a:t>ree</a:t>
              </a:r>
            </a:p>
          </p:txBody>
        </p:sp>
        <p:sp>
          <p:nvSpPr>
            <p:cNvPr id="27665" name="Text Box 17"/>
            <p:cNvSpPr txBox="1">
              <a:spLocks noChangeArrowheads="1"/>
            </p:cNvSpPr>
            <p:nvPr/>
          </p:nvSpPr>
          <p:spPr bwMode="auto">
            <a:xfrm>
              <a:off x="4055929" y="1409764"/>
              <a:ext cx="794105" cy="3659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i="1" dirty="0">
                  <a:solidFill>
                    <a:srgbClr val="C00000"/>
                  </a:solidFill>
                  <a:latin typeface="Calibri" pitchFamily="34" charset="0"/>
                </a:rPr>
                <a:t>Case 2</a:t>
              </a:r>
            </a:p>
          </p:txBody>
        </p:sp>
      </p:grp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579929" y="1409764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10400" y="1409764"/>
            <a:ext cx="1143000" cy="3098453"/>
            <a:chOff x="7010400" y="1409764"/>
            <a:chExt cx="1143000" cy="3098453"/>
          </a:xfrm>
        </p:grpSpPr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7010400" y="2895599"/>
              <a:ext cx="1143000" cy="784219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Rectangle 12"/>
            <p:cNvSpPr>
              <a:spLocks noChangeArrowheads="1"/>
            </p:cNvSpPr>
            <p:nvPr/>
          </p:nvSpPr>
          <p:spPr bwMode="auto">
            <a:xfrm>
              <a:off x="7010400" y="2085892"/>
              <a:ext cx="1143000" cy="80970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F</a:t>
              </a:r>
              <a:r>
                <a:rPr lang="en-GB" sz="1600" b="1" dirty="0">
                  <a:latin typeface="Calibri" pitchFamily="34" charset="0"/>
                </a:rPr>
                <a:t>ree</a:t>
              </a: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7010400" y="3679818"/>
              <a:ext cx="1143000" cy="82839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F</a:t>
              </a:r>
              <a:r>
                <a:rPr lang="en-GB" sz="1600" b="1" dirty="0">
                  <a:latin typeface="Calibri" pitchFamily="34" charset="0"/>
                </a:rPr>
                <a:t>ree</a:t>
              </a:r>
            </a:p>
          </p:txBody>
        </p:sp>
        <p:sp>
          <p:nvSpPr>
            <p:cNvPr id="27667" name="Text Box 19"/>
            <p:cNvSpPr txBox="1">
              <a:spLocks noChangeArrowheads="1"/>
            </p:cNvSpPr>
            <p:nvPr/>
          </p:nvSpPr>
          <p:spPr bwMode="auto">
            <a:xfrm>
              <a:off x="7103929" y="1409764"/>
              <a:ext cx="794105" cy="3659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i="1" dirty="0">
                  <a:solidFill>
                    <a:srgbClr val="C00000"/>
                  </a:solidFill>
                  <a:latin typeface="Calibri" pitchFamily="34" charset="0"/>
                </a:rPr>
                <a:t>Case 4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841430" y="1409764"/>
            <a:ext cx="1739970" cy="3098453"/>
            <a:chOff x="1841430" y="1409764"/>
            <a:chExt cx="1739970" cy="3098453"/>
          </a:xfrm>
        </p:grpSpPr>
        <p:sp>
          <p:nvSpPr>
            <p:cNvPr id="27650" name="Rectangle 2"/>
            <p:cNvSpPr>
              <a:spLocks noChangeArrowheads="1"/>
            </p:cNvSpPr>
            <p:nvPr/>
          </p:nvSpPr>
          <p:spPr bwMode="auto">
            <a:xfrm>
              <a:off x="2438400" y="2895599"/>
              <a:ext cx="1143000" cy="784219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1" name="Rectangle 3"/>
            <p:cNvSpPr>
              <a:spLocks noChangeArrowheads="1"/>
            </p:cNvSpPr>
            <p:nvPr/>
          </p:nvSpPr>
          <p:spPr bwMode="auto">
            <a:xfrm>
              <a:off x="2438400" y="2085892"/>
              <a:ext cx="1143000" cy="809708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27652" name="Rectangle 4"/>
            <p:cNvSpPr>
              <a:spLocks noChangeArrowheads="1"/>
            </p:cNvSpPr>
            <p:nvPr/>
          </p:nvSpPr>
          <p:spPr bwMode="auto">
            <a:xfrm>
              <a:off x="2438400" y="3679818"/>
              <a:ext cx="1143000" cy="828399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27664" name="Text Box 16"/>
            <p:cNvSpPr txBox="1">
              <a:spLocks noChangeArrowheads="1"/>
            </p:cNvSpPr>
            <p:nvPr/>
          </p:nvSpPr>
          <p:spPr bwMode="auto">
            <a:xfrm>
              <a:off x="2531929" y="1409764"/>
              <a:ext cx="794105" cy="3659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i="1" dirty="0">
                  <a:solidFill>
                    <a:srgbClr val="C00000"/>
                  </a:solidFill>
                  <a:latin typeface="Calibri" pitchFamily="34" charset="0"/>
                </a:rPr>
                <a:t>Case 1</a:t>
              </a:r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1841430" y="2749550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2146620" y="2950232"/>
              <a:ext cx="293368" cy="0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711363" y="5505062"/>
            <a:ext cx="5121752" cy="80021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000000"/>
                </a:solidFill>
                <a:latin typeface="Gill Sans"/>
                <a:cs typeface="Gill Sans"/>
              </a:rPr>
              <a:t>(FYI,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above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is a </a:t>
            </a:r>
            <a:r>
              <a:rPr kumimoji="0" lang="en-US" sz="1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reversed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vertical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view of the </a:t>
            </a:r>
            <a:r>
              <a:rPr kumimoji="0" lang="en-US" sz="1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heap)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baseline="0" dirty="0" smtClean="0">
                <a:solidFill>
                  <a:srgbClr val="000000"/>
                </a:solidFill>
                <a:latin typeface="Gill Sans"/>
                <a:cs typeface="Gill Sans"/>
              </a:rPr>
              <a:t>Bottom</a:t>
            </a:r>
            <a:r>
              <a:rPr lang="en-US" sz="1400" kern="0" dirty="0" smtClean="0">
                <a:solidFill>
                  <a:srgbClr val="000000"/>
                </a:solidFill>
                <a:latin typeface="Gill Sans"/>
                <a:cs typeface="Gill Sans"/>
              </a:rPr>
              <a:t> block means right neighbor.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smtClean="0">
                <a:solidFill>
                  <a:srgbClr val="000000"/>
                </a:solidFill>
                <a:latin typeface="Gill Sans"/>
                <a:cs typeface="Gill Sans"/>
              </a:rPr>
              <a:t>Top block </a:t>
            </a: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means left neighbor.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4850034" y="2785410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</a:t>
            </a:r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 flipV="1">
            <a:off x="5155224" y="2986092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6683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Coalescing or not </a:t>
            </a:r>
            <a:r>
              <a:rPr lang="en-GB" dirty="0"/>
              <a:t>(Case 1</a:t>
            </a:r>
            <a:r>
              <a:rPr lang="en-GB" dirty="0" smtClean="0"/>
              <a:t>)? </a:t>
            </a:r>
            <a:r>
              <a:rPr lang="en-GB" dirty="0"/>
              <a:t>– is it Case 1?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712468" y="1919330"/>
            <a:ext cx="101647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FF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FF00"/>
                </a:solidFill>
                <a:latin typeface="Gill Sans"/>
                <a:cs typeface="Gill Sans"/>
              </a:rPr>
              <a:t>block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937276" y="2419609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4" name="Text Box 20"/>
          <p:cNvSpPr txBox="1">
            <a:spLocks noChangeArrowheads="1"/>
          </p:cNvSpPr>
          <p:nvPr/>
        </p:nvSpPr>
        <p:spPr bwMode="auto">
          <a:xfrm>
            <a:off x="268771" y="2983056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</a:rPr>
              <a:t>p</a:t>
            </a:r>
            <a:r>
              <a:rPr lang="en-GB" sz="1600" b="1" dirty="0">
                <a:latin typeface="Courier New" pitchFamily="49" charset="0"/>
              </a:rPr>
              <a:t>)</a:t>
            </a:r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auto">
          <a:xfrm flipV="1">
            <a:off x="1435574" y="3183738"/>
            <a:ext cx="293368" cy="0"/>
          </a:xfrm>
          <a:prstGeom prst="line">
            <a:avLst/>
          </a:prstGeom>
          <a:noFill/>
          <a:ln w="57150" cmpd="sng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712468" y="3921573"/>
            <a:ext cx="101647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FF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FF00"/>
                </a:solidFill>
                <a:latin typeface="Gill Sans"/>
                <a:cs typeface="Gill Sans"/>
              </a:rPr>
              <a:t>block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2937276" y="3703450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2180744" y="1168670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4" name="AutoShape 8"/>
          <p:cNvSpPr>
            <a:spLocks/>
          </p:cNvSpPr>
          <p:nvPr/>
        </p:nvSpPr>
        <p:spPr bwMode="auto">
          <a:xfrm rot="16200000">
            <a:off x="2452842" y="780569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Callout 65"/>
          <p:cNvSpPr/>
          <p:nvPr/>
        </p:nvSpPr>
        <p:spPr>
          <a:xfrm>
            <a:off x="3842277" y="1329436"/>
            <a:ext cx="2066859" cy="1158730"/>
          </a:xfrm>
          <a:prstGeom prst="wedgeEllipseCallout">
            <a:avLst>
              <a:gd name="adj1" fmla="val -70439"/>
              <a:gd name="adj2" fmla="val 59013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Lucida Console"/>
                <a:cs typeface="Lucida Console"/>
              </a:rPr>
              <a:t>Wordline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Lucida Console"/>
                <a:cs typeface="Lucida Console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noProof="0" dirty="0">
                <a:solidFill>
                  <a:srgbClr val="000000"/>
                </a:solidFill>
                <a:latin typeface="Lucida Console"/>
                <a:cs typeface="Lucida Console"/>
              </a:rPr>
              <a:t>p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/>
                <a:cs typeface="Lucida Console"/>
              </a:rPr>
              <a:t>-2words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p-8bytes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/>
              <a:cs typeface="Lucida Console"/>
            </a:endParaRPr>
          </a:p>
        </p:txBody>
      </p:sp>
      <p:sp>
        <p:nvSpPr>
          <p:cNvPr id="67" name="Oval Callout 66"/>
          <p:cNvSpPr/>
          <p:nvPr/>
        </p:nvSpPr>
        <p:spPr>
          <a:xfrm>
            <a:off x="2956190" y="5548829"/>
            <a:ext cx="4409851" cy="1164891"/>
          </a:xfrm>
          <a:prstGeom prst="wedgeEllipseCallout">
            <a:avLst>
              <a:gd name="adj1" fmla="val -38229"/>
              <a:gd name="adj2" fmla="val -189532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W</a:t>
            </a:r>
            <a:r>
              <a:rPr lang="en-US" kern="0" noProof="0" dirty="0" err="1">
                <a:solidFill>
                  <a:srgbClr val="000000"/>
                </a:solidFill>
                <a:latin typeface="Lucida Console"/>
                <a:cs typeface="Lucida Console"/>
              </a:rPr>
              <a:t>ordline</a:t>
            </a:r>
            <a:r>
              <a:rPr lang="en-US" kern="0" noProof="0" dirty="0">
                <a:solidFill>
                  <a:srgbClr val="000000"/>
                </a:solidFill>
                <a:latin typeface="Lucida Console"/>
                <a:cs typeface="Lucida Console"/>
              </a:rPr>
              <a:t> </a:t>
            </a:r>
            <a:r>
              <a:rPr lang="en-US" kern="0" noProof="0" dirty="0" err="1">
                <a:solidFill>
                  <a:srgbClr val="000000"/>
                </a:solidFill>
                <a:latin typeface="Lucida Console"/>
                <a:cs typeface="Lucida Console"/>
              </a:rPr>
              <a:t>Pos</a:t>
            </a:r>
            <a:r>
              <a:rPr lang="en-US" kern="0" noProof="0" dirty="0">
                <a:solidFill>
                  <a:srgbClr val="000000"/>
                </a:solidFill>
                <a:latin typeface="Lucida Console"/>
                <a:cs typeface="Lucida Console"/>
              </a:rPr>
              <a:t>:</a:t>
            </a:r>
          </a:p>
          <a:p>
            <a:pPr lvl="0" algn="ctr"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p</a:t>
            </a:r>
            <a:r>
              <a:rPr lang="en-US" kern="0" noProof="0" dirty="0">
                <a:solidFill>
                  <a:srgbClr val="000000"/>
                </a:solidFill>
                <a:latin typeface="Lucida Console"/>
                <a:cs typeface="Lucida Console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- 1 word +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/>
                <a:ea typeface="+mn-ea"/>
                <a:cs typeface="Lucida Console"/>
              </a:rPr>
              <a:t>n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/>
                <a:ea typeface="+mn-ea"/>
                <a:cs typeface="Lucida Console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bytes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/>
              <a:ea typeface="+mn-ea"/>
              <a:cs typeface="Lucida Console"/>
            </a:endParaRPr>
          </a:p>
          <a:p>
            <a:pPr lvl="0" algn="ctr"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p – 4 bytes + n bytes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/>
              <a:ea typeface="+mn-ea"/>
              <a:cs typeface="Lucida Console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22860" y="5913505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  <p:sp>
        <p:nvSpPr>
          <p:cNvPr id="70" name="Folded Corner 69"/>
          <p:cNvSpPr/>
          <p:nvPr/>
        </p:nvSpPr>
        <p:spPr>
          <a:xfrm>
            <a:off x="5510929" y="2112344"/>
            <a:ext cx="3726086" cy="1591106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inside free(p) implementation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get the 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wordline</a:t>
            </a:r>
            <a:endParaRPr lang="en-US" sz="1400" kern="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prevFoot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 (void*) p – 8;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nextHead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= (void*) p –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4 + 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(real C code)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</p:txBody>
      </p:sp>
      <p:sp>
        <p:nvSpPr>
          <p:cNvPr id="71" name="Folded Corner 70"/>
          <p:cNvSpPr/>
          <p:nvPr/>
        </p:nvSpPr>
        <p:spPr>
          <a:xfrm>
            <a:off x="5510929" y="3852648"/>
            <a:ext cx="3633071" cy="795552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get the allocation bit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isPrevAlloc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 *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prevFoot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&amp; 1UL;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isNextAlloc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= *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nextHead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&amp; 1UL;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6481202" y="1343314"/>
            <a:ext cx="2509557" cy="752090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This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is called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baseline="0" dirty="0">
                <a:solidFill>
                  <a:srgbClr val="FFFFFF"/>
                </a:solidFill>
                <a:latin typeface="Gill Sans"/>
                <a:cs typeface="Gill Sans"/>
              </a:rPr>
              <a:t>Pointer</a:t>
            </a:r>
            <a:r>
              <a:rPr lang="en-US" b="1" kern="0" dirty="0">
                <a:solidFill>
                  <a:srgbClr val="FFFFFF"/>
                </a:solidFill>
                <a:latin typeface="Gill Sans"/>
                <a:cs typeface="Gill Sans"/>
              </a:rPr>
              <a:t> arithmetic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74" name="Folded Corner 73"/>
          <p:cNvSpPr/>
          <p:nvPr/>
        </p:nvSpPr>
        <p:spPr>
          <a:xfrm>
            <a:off x="5510929" y="4800600"/>
            <a:ext cx="3633071" cy="795552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if (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isPrevAlloc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== true &amp;&amp; 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isNextAlloc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== true)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  it is case1 !!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</p:txBody>
      </p:sp>
    </p:spTree>
    <p:extLst>
      <p:ext uri="{BB962C8B-B14F-4D97-AF65-F5344CB8AC3E}">
        <p14:creationId xmlns:p14="http://schemas.microsoft.com/office/powerpoint/2010/main" val="6287233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2" grpId="0" animBg="1"/>
      <p:bldP spid="66" grpId="0" animBg="1"/>
      <p:bldP spid="67" grpId="0" animBg="1"/>
      <p:bldP spid="70" grpId="0" animBg="1"/>
      <p:bldP spid="71" grpId="0" animBg="1"/>
      <p:bldP spid="73" grpId="0" animBg="1"/>
      <p:bldP spid="7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680063" y="1883218"/>
            <a:ext cx="4214545" cy="2743200"/>
            <a:chOff x="1881455" y="1905000"/>
            <a:chExt cx="4214545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 flipV="1">
              <a:off x="1881455" y="2945074"/>
              <a:ext cx="2363696" cy="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12468" y="1919330"/>
            <a:ext cx="101647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block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911698" y="2735728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4" name="Text Box 20"/>
          <p:cNvSpPr txBox="1">
            <a:spLocks noChangeArrowheads="1"/>
          </p:cNvSpPr>
          <p:nvPr/>
        </p:nvSpPr>
        <p:spPr bwMode="auto">
          <a:xfrm>
            <a:off x="268771" y="2983056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</a:rPr>
              <a:t>p</a:t>
            </a:r>
            <a:r>
              <a:rPr lang="en-GB" sz="1600" b="1" dirty="0">
                <a:latin typeface="Courier New" pitchFamily="49" charset="0"/>
              </a:rPr>
              <a:t>)</a:t>
            </a:r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auto">
          <a:xfrm flipV="1">
            <a:off x="1435574" y="3183738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712468" y="3921573"/>
            <a:ext cx="101647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block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8328549" y="2764868"/>
            <a:ext cx="690191" cy="35448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585536" y="4768274"/>
            <a:ext cx="1309072" cy="9233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Becomes an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unallocated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block</a:t>
            </a:r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2180744" y="1168670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4" name="AutoShape 8"/>
          <p:cNvSpPr>
            <a:spLocks/>
          </p:cNvSpPr>
          <p:nvPr/>
        </p:nvSpPr>
        <p:spPr bwMode="auto">
          <a:xfrm rot="16200000">
            <a:off x="2452842" y="780569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22860" y="5913505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  <p:sp>
        <p:nvSpPr>
          <p:cNvPr id="69" name="Folded Corner 68"/>
          <p:cNvSpPr/>
          <p:nvPr/>
        </p:nvSpPr>
        <p:spPr>
          <a:xfrm>
            <a:off x="3492122" y="4117460"/>
            <a:ext cx="3726086" cy="1005757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get the 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wordline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of P’s head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myHead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 (void*) p – </a:t>
            </a:r>
            <a:r>
              <a:rPr lang="en-US" sz="1400" b="1" kern="0" dirty="0">
                <a:solidFill>
                  <a:srgbClr val="FF0000"/>
                </a:solidFill>
                <a:latin typeface="Monaco"/>
                <a:cs typeface="Monaco"/>
              </a:rPr>
              <a:t>???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myFoot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= (void*) p + </a:t>
            </a:r>
            <a:r>
              <a:rPr lang="en-US" sz="1400" kern="0" dirty="0">
                <a:solidFill>
                  <a:srgbClr val="FF0000"/>
                </a:solidFill>
                <a:latin typeface="Monaco"/>
                <a:cs typeface="Monaco"/>
              </a:rPr>
              <a:t>??</a:t>
            </a:r>
            <a:r>
              <a:rPr lang="en-US" sz="1400" b="1" kern="0" dirty="0">
                <a:solidFill>
                  <a:srgbClr val="FF0000"/>
                </a:solidFill>
                <a:latin typeface="Monaco"/>
                <a:cs typeface="Monaco"/>
              </a:rPr>
              <a:t>?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;</a:t>
            </a:r>
          </a:p>
        </p:txBody>
      </p:sp>
      <p:sp>
        <p:nvSpPr>
          <p:cNvPr id="70" name="Folded Corner 69"/>
          <p:cNvSpPr/>
          <p:nvPr/>
        </p:nvSpPr>
        <p:spPr>
          <a:xfrm>
            <a:off x="3537355" y="5336660"/>
            <a:ext cx="3726086" cy="1306010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clear the allocated bit</a:t>
            </a:r>
          </a:p>
          <a:p>
            <a:pPr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*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myHead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&amp;= ~ 1UL;</a:t>
            </a:r>
          </a:p>
          <a:p>
            <a:pPr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*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myFoot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&amp;= ~ 1UL;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~1 UL 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  <a:sym typeface="Wingdings"/>
              </a:rPr>
              <a:t> 111……111</a:t>
            </a:r>
            <a:r>
              <a:rPr lang="en-US" sz="1400" b="1" kern="0" dirty="0">
                <a:solidFill>
                  <a:srgbClr val="000000"/>
                </a:solidFill>
                <a:latin typeface="Monaco"/>
                <a:cs typeface="Monaco"/>
                <a:sym typeface="Wingdings"/>
              </a:rPr>
              <a:t>0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405343" y="1896729"/>
            <a:ext cx="1274720" cy="1477328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Gill Sans"/>
                <a:cs typeface="Gill Sans"/>
              </a:rPr>
              <a:t>Must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Gill Sans"/>
                <a:cs typeface="Gill Sans"/>
              </a:rPr>
              <a:t>Modify: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 smtClean="0">
              <a:solidFill>
                <a:srgbClr val="FF0000"/>
              </a:solidFill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FF0000"/>
                </a:solidFill>
                <a:latin typeface="Gill Sans"/>
                <a:cs typeface="Gill Sans"/>
              </a:rPr>
              <a:t>Your Head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512173" y="3386479"/>
            <a:ext cx="116232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FF0000"/>
                </a:solidFill>
                <a:latin typeface="Gill Sans"/>
                <a:cs typeface="Gill Sans"/>
              </a:rPr>
              <a:t>Your Foot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65" name="Line 46"/>
          <p:cNvSpPr>
            <a:spLocks noChangeShapeType="1"/>
          </p:cNvSpPr>
          <p:nvPr/>
        </p:nvSpPr>
        <p:spPr bwMode="auto">
          <a:xfrm flipV="1">
            <a:off x="4680063" y="3630241"/>
            <a:ext cx="2363697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2821586" y="3401323"/>
            <a:ext cx="690191" cy="35448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8427956" y="3395918"/>
            <a:ext cx="690191" cy="35448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66728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343400" y="1901919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20"/>
          <p:cNvSpPr txBox="1">
            <a:spLocks noChangeArrowheads="1"/>
          </p:cNvSpPr>
          <p:nvPr/>
        </p:nvSpPr>
        <p:spPr bwMode="auto">
          <a:xfrm>
            <a:off x="268771" y="2920437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(p)</a:t>
            </a:r>
          </a:p>
        </p:txBody>
      </p:sp>
      <p:sp>
        <p:nvSpPr>
          <p:cNvPr id="42" name="Line 21"/>
          <p:cNvSpPr>
            <a:spLocks noChangeShapeType="1"/>
          </p:cNvSpPr>
          <p:nvPr/>
        </p:nvSpPr>
        <p:spPr bwMode="auto">
          <a:xfrm flipV="1">
            <a:off x="1435574" y="3121119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334000" y="2743200"/>
            <a:ext cx="2016523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6582" y="1919330"/>
            <a:ext cx="1082360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0240" y="3867834"/>
            <a:ext cx="1082360" cy="9233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Non-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allocated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025350" y="2441288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2937276" y="3693042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5319734" y="4249396"/>
            <a:ext cx="2249454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364004" y="2277369"/>
            <a:ext cx="1287544" cy="120032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Gill Sans"/>
                <a:cs typeface="Gill Sans"/>
              </a:rPr>
              <a:t>Modify: 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 smtClean="0">
              <a:solidFill>
                <a:srgbClr val="FF0000"/>
              </a:solidFill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FF0000"/>
                </a:solidFill>
                <a:latin typeface="Gill Sans"/>
                <a:cs typeface="Gill Sans"/>
              </a:rPr>
              <a:t>Your Head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479419" y="4191000"/>
            <a:ext cx="1377313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FF0000"/>
                </a:solidFill>
                <a:latin typeface="Gill Sans"/>
                <a:cs typeface="Gill Sans"/>
              </a:rPr>
              <a:t>Right’s Foot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30415262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7" grpId="0" animBg="1"/>
      <p:bldP spid="48" grpId="0" animBg="1"/>
      <p:bldP spid="49" grpId="0" animBg="1"/>
      <p:bldP spid="50" grpId="0"/>
      <p:bldP spid="5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" name="Oval 41"/>
          <p:cNvSpPr/>
          <p:nvPr/>
        </p:nvSpPr>
        <p:spPr>
          <a:xfrm>
            <a:off x="4550193" y="1790769"/>
            <a:ext cx="1026673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46445" y="1919330"/>
            <a:ext cx="1582497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Non-al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0672" y="3867834"/>
            <a:ext cx="1071928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Allocated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5" name="Text Box 20"/>
          <p:cNvSpPr txBox="1">
            <a:spLocks noChangeArrowheads="1"/>
          </p:cNvSpPr>
          <p:nvPr/>
        </p:nvSpPr>
        <p:spPr bwMode="auto">
          <a:xfrm>
            <a:off x="268771" y="2923518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(p)</a:t>
            </a:r>
          </a:p>
        </p:txBody>
      </p:sp>
      <p:sp>
        <p:nvSpPr>
          <p:cNvPr id="46" name="Line 21"/>
          <p:cNvSpPr>
            <a:spLocks noChangeShapeType="1"/>
          </p:cNvSpPr>
          <p:nvPr/>
        </p:nvSpPr>
        <p:spPr bwMode="auto">
          <a:xfrm flipV="1">
            <a:off x="1435574" y="3124200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901527" y="2441288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="" xmlns:a16="http://schemas.microsoft.com/office/drawing/2014/main" id="{F534AA3E-2D47-8543-A022-532082117EA1}"/>
              </a:ext>
            </a:extLst>
          </p:cNvPr>
          <p:cNvSpPr/>
          <p:nvPr/>
        </p:nvSpPr>
        <p:spPr>
          <a:xfrm>
            <a:off x="4574027" y="3276600"/>
            <a:ext cx="1026673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="" xmlns:a16="http://schemas.microsoft.com/office/drawing/2014/main" id="{B41210D4-7B20-D841-90F9-73CFFC3986FC}"/>
              </a:ext>
            </a:extLst>
          </p:cNvPr>
          <p:cNvSpPr/>
          <p:nvPr/>
        </p:nvSpPr>
        <p:spPr>
          <a:xfrm>
            <a:off x="2938460" y="3703806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166227" y="1286470"/>
            <a:ext cx="1313192" cy="9233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Gill Sans"/>
                <a:cs typeface="Gill Sans"/>
              </a:rPr>
              <a:t>Modify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FF0000"/>
                </a:solidFill>
                <a:latin typeface="Gill Sans"/>
                <a:cs typeface="Gill Sans"/>
              </a:rPr>
              <a:t>Left’s Head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237861" y="3392269"/>
            <a:ext cx="122342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FF0000"/>
                </a:solidFill>
                <a:latin typeface="Gill Sans"/>
                <a:cs typeface="Gill Sans"/>
              </a:rPr>
              <a:t>Your Foot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4758999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7" grpId="0" animBg="1"/>
      <p:bldP spid="48" grpId="0" animBg="1"/>
      <p:bldP spid="49" grpId="0" animBg="1"/>
      <p:bldP spid="50" grpId="0"/>
      <p:bldP spid="5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Oval 33"/>
          <p:cNvSpPr/>
          <p:nvPr/>
        </p:nvSpPr>
        <p:spPr>
          <a:xfrm>
            <a:off x="4419600" y="1790769"/>
            <a:ext cx="1295400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6445" y="1919330"/>
            <a:ext cx="1582497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Non-al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8506" y="3867834"/>
            <a:ext cx="151409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Non-allocated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68771" y="2923518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(p)</a:t>
            </a:r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 flipV="1">
            <a:off x="1435574" y="3124200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901527" y="2441288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2901527" y="3649711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3F35D412-3BC8-5A4F-A7B5-C8C7C0DBD9C9}"/>
              </a:ext>
            </a:extLst>
          </p:cNvPr>
          <p:cNvSpPr/>
          <p:nvPr/>
        </p:nvSpPr>
        <p:spPr>
          <a:xfrm>
            <a:off x="4419600" y="4254580"/>
            <a:ext cx="1295400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822194" y="1329104"/>
            <a:ext cx="1710725" cy="9233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Gill Sans"/>
                <a:cs typeface="Gill Sans"/>
              </a:rPr>
              <a:t>Modify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FF0000"/>
              </a:solidFill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FF0000"/>
                </a:solidFill>
                <a:latin typeface="Gill Sans"/>
                <a:cs typeface="Gill Sans"/>
              </a:rPr>
              <a:t>Left’s Head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55606" y="4254580"/>
            <a:ext cx="1377313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FF0000"/>
                </a:solidFill>
                <a:latin typeface="Gill Sans"/>
                <a:cs typeface="Gill Sans"/>
              </a:rPr>
              <a:t>Right’s Foot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9367252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1" grpId="0" animBg="1"/>
      <p:bldP spid="42" grpId="0" animBg="1"/>
      <p:bldP spid="43" grpId="0" animBg="1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919234" y="5655060"/>
            <a:ext cx="1905000" cy="519954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Code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919234" y="3803995"/>
            <a:ext cx="1905000" cy="186930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Heap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919234" y="977792"/>
            <a:ext cx="1905000" cy="9906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Stack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394605" y="5836460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Gill Sans"/>
                <a:cs typeface="Gill Sans"/>
              </a:rPr>
              <a:t>0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0" y="608988"/>
            <a:ext cx="9192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Gill Sans"/>
                <a:cs typeface="Gill Sans"/>
              </a:rPr>
              <a:t>2^n</a:t>
            </a:r>
          </a:p>
        </p:txBody>
      </p:sp>
      <p:sp>
        <p:nvSpPr>
          <p:cNvPr id="23" name="Text Box 30"/>
          <p:cNvSpPr txBox="1">
            <a:spLocks noChangeArrowheads="1"/>
          </p:cNvSpPr>
          <p:nvPr/>
        </p:nvSpPr>
        <p:spPr bwMode="auto">
          <a:xfrm>
            <a:off x="4563247" y="2320459"/>
            <a:ext cx="33059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000000"/>
                </a:solidFill>
                <a:latin typeface="Gill Sans"/>
                <a:cs typeface="Gill Sans"/>
              </a:rPr>
              <a:t>(</a:t>
            </a:r>
            <a:r>
              <a:rPr lang="en-US" sz="1600" b="1" u="sng" dirty="0">
                <a:solidFill>
                  <a:srgbClr val="000000"/>
                </a:solidFill>
                <a:latin typeface="Gill Sans"/>
                <a:cs typeface="Gill Sans"/>
              </a:rPr>
              <a:t>Horizontal</a:t>
            </a:r>
            <a:r>
              <a:rPr lang="en-US" sz="1600" b="1" dirty="0">
                <a:solidFill>
                  <a:srgbClr val="000000"/>
                </a:solidFill>
                <a:latin typeface="Gill Sans"/>
                <a:cs typeface="Gill Sans"/>
              </a:rPr>
              <a:t> view of the heap)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919234" y="1963536"/>
            <a:ext cx="1905000" cy="1840459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(unused)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70605" y="-91556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968809" y="3470149"/>
            <a:ext cx="0" cy="667691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8641961" y="3470149"/>
            <a:ext cx="0" cy="763936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44" idx="2"/>
          </p:cNvCxnSpPr>
          <p:nvPr/>
        </p:nvCxnSpPr>
        <p:spPr>
          <a:xfrm flipH="1" flipV="1">
            <a:off x="6192837" y="3370219"/>
            <a:ext cx="77618" cy="1233198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881944" y="4137840"/>
            <a:ext cx="1853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P = 0160f010 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341257" y="4234085"/>
            <a:ext cx="1853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R = 0160f050 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453208" y="4779580"/>
            <a:ext cx="1853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Q = 0160f030 </a:t>
            </a:r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3602037" y="3065419"/>
            <a:ext cx="5181600" cy="304800"/>
            <a:chOff x="3006724" y="1614488"/>
            <a:chExt cx="5181600" cy="3048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54" name="Straight Arrow Connector 53"/>
          <p:cNvCxnSpPr/>
          <p:nvPr/>
        </p:nvCxnSpPr>
        <p:spPr>
          <a:xfrm flipV="1">
            <a:off x="3254287" y="3512364"/>
            <a:ext cx="265761" cy="1644659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2955271" y="5186549"/>
            <a:ext cx="1992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Start of heap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2955271" y="5555881"/>
            <a:ext cx="299017" cy="99179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372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>
                <a:solidFill>
                  <a:srgbClr val="7F7F7F"/>
                </a:solidFill>
              </a:rPr>
              <a:t>Implicit free lists</a:t>
            </a:r>
          </a:p>
          <a:p>
            <a:r>
              <a:rPr lang="en-US" dirty="0"/>
              <a:t>Explicit free lists</a:t>
            </a:r>
          </a:p>
          <a:p>
            <a:pPr lvl="1"/>
            <a:r>
              <a:rPr lang="en-US" dirty="0"/>
              <a:t>(built </a:t>
            </a:r>
            <a:r>
              <a:rPr lang="en-US" b="1" dirty="0"/>
              <a:t>on top</a:t>
            </a:r>
            <a:r>
              <a:rPr lang="en-US" dirty="0"/>
              <a:t> of </a:t>
            </a:r>
            <a:r>
              <a:rPr lang="en-US" b="1" dirty="0"/>
              <a:t>implicit</a:t>
            </a:r>
            <a:r>
              <a:rPr lang="en-US" dirty="0"/>
              <a:t> free lists, i.e., you still need implicit lists, but “explicit” will make find-free-holes much faster)</a:t>
            </a:r>
          </a:p>
        </p:txBody>
      </p:sp>
    </p:spTree>
    <p:extLst>
      <p:ext uri="{BB962C8B-B14F-4D97-AF65-F5344CB8AC3E}">
        <p14:creationId xmlns:p14="http://schemas.microsoft.com/office/powerpoint/2010/main" val="2416874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4242294"/>
            <a:ext cx="8594725" cy="16217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26546"/>
            <a:ext cx="7592093" cy="762000"/>
          </a:xfrm>
        </p:spPr>
        <p:txBody>
          <a:bodyPr/>
          <a:lstStyle/>
          <a:p>
            <a:r>
              <a:rPr lang="en-US" dirty="0"/>
              <a:t>Disadvantages of implicit free list?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5947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/>
              <a:t>Implicit free list </a:t>
            </a:r>
            <a:r>
              <a:rPr lang="en-US" b="0" dirty="0"/>
              <a:t>using length—links </a:t>
            </a:r>
            <a:r>
              <a:rPr lang="en-US" dirty="0"/>
              <a:t>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free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b="0" dirty="0"/>
              <a:t>among the </a:t>
            </a:r>
            <a:r>
              <a:rPr lang="en-GB" dirty="0"/>
              <a:t>free blocks </a:t>
            </a:r>
            <a:r>
              <a:rPr lang="en-GB" b="0" dirty="0"/>
              <a:t>using pointers</a:t>
            </a:r>
          </a:p>
          <a:p>
            <a:pPr lvl="1"/>
            <a:r>
              <a:rPr lang="en-GB" dirty="0"/>
              <a:t>No need to hop to allocated blocks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030819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4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3448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6496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9544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2592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640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8688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736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7832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0880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3928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6976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60024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3072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6120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4784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2127782" y="2628900"/>
            <a:ext cx="1283817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411600" y="26289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630800" y="26289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94678" y="1890178"/>
            <a:ext cx="1378903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>
                <a:solidFill>
                  <a:srgbClr val="FF0000"/>
                </a:solidFill>
                <a:latin typeface="Gill Sans"/>
                <a:cs typeface="Gill Sans"/>
              </a:rPr>
              <a:t>Malloc</a:t>
            </a:r>
            <a:r>
              <a:rPr lang="en-US" sz="2000" b="1" kern="0" dirty="0">
                <a:solidFill>
                  <a:srgbClr val="FF0000"/>
                </a:solidFill>
                <a:latin typeface="Gill Sans"/>
                <a:cs typeface="Gill Sans"/>
              </a:rPr>
              <a:t>(5)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16631" y="1935307"/>
            <a:ext cx="993030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Not fit,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Arial"/>
                <a:cs typeface="Arial"/>
              </a:rPr>
              <a:t>Go next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56175" y="1964864"/>
            <a:ext cx="1287770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srgbClr val="FF0000"/>
                </a:solidFill>
                <a:latin typeface="Arial"/>
                <a:cs typeface="Arial"/>
              </a:rPr>
              <a:t>Allocated,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Go Next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783200" y="2074844"/>
            <a:ext cx="505216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Arial"/>
                <a:cs typeface="Arial"/>
              </a:rPr>
              <a:t>Fit!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637258" y="4933235"/>
            <a:ext cx="5164710" cy="1239920"/>
            <a:chOff x="1637258" y="4933235"/>
            <a:chExt cx="5164710" cy="1239920"/>
          </a:xfrm>
        </p:grpSpPr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88614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22098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5146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194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1242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4290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7338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40386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6482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9530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52578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55626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58674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61722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64770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43434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2057400" y="5538155"/>
              <a:ext cx="2599744" cy="482600"/>
            </a:xfrm>
            <a:custGeom>
              <a:avLst/>
              <a:gdLst/>
              <a:ahLst/>
              <a:cxnLst>
                <a:cxn ang="0">
                  <a:pos x="0" y="304"/>
                </a:cxn>
                <a:cxn ang="0">
                  <a:pos x="912" y="16"/>
                </a:cxn>
                <a:cxn ang="0">
                  <a:pos x="1536" y="208"/>
                </a:cxn>
              </a:cxnLst>
              <a:rect l="0" t="0" r="r" b="b"/>
              <a:pathLst>
                <a:path w="1536" h="304">
                  <a:moveTo>
                    <a:pt x="0" y="304"/>
                  </a:moveTo>
                  <a:cubicBezTo>
                    <a:pt x="328" y="167"/>
                    <a:pt x="656" y="31"/>
                    <a:pt x="912" y="16"/>
                  </a:cubicBezTo>
                  <a:cubicBezTo>
                    <a:pt x="1167" y="0"/>
                    <a:pt x="1351" y="104"/>
                    <a:pt x="1536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37258" y="4933235"/>
              <a:ext cx="1774845" cy="646331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Arial"/>
                </a:rPr>
                <a:t>Not fit,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dirty="0">
                  <a:solidFill>
                    <a:srgbClr val="FF0000"/>
                  </a:solidFill>
                  <a:latin typeface="Arial"/>
                  <a:cs typeface="Arial"/>
                </a:rPr>
                <a:t>Go to </a:t>
              </a:r>
              <a:r>
                <a:rPr lang="en-US" b="1" kern="0" dirty="0">
                  <a:solidFill>
                    <a:srgbClr val="FF0000"/>
                  </a:solidFill>
                  <a:latin typeface="Arial"/>
                  <a:cs typeface="Arial"/>
                </a:rPr>
                <a:t>next free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371569" y="5168823"/>
              <a:ext cx="505216" cy="369332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dirty="0">
                  <a:solidFill>
                    <a:srgbClr val="FF0000"/>
                  </a:solidFill>
                  <a:latin typeface="Arial"/>
                  <a:cs typeface="Arial"/>
                </a:rPr>
                <a:t>Fit!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</p:grpSp>
      <p:sp>
        <p:nvSpPr>
          <p:cNvPr id="54" name="Rounded Rectangular Callout 53">
            <a:extLst>
              <a:ext uri="{FF2B5EF4-FFF2-40B4-BE49-F238E27FC236}">
                <a16:creationId xmlns="" xmlns:a16="http://schemas.microsoft.com/office/drawing/2014/main" id="{97FDCC2B-F562-7F4E-9D27-AB2A608E1838}"/>
              </a:ext>
            </a:extLst>
          </p:cNvPr>
          <p:cNvSpPr/>
          <p:nvPr/>
        </p:nvSpPr>
        <p:spPr>
          <a:xfrm>
            <a:off x="7588745" y="923365"/>
            <a:ext cx="1181320" cy="2009603"/>
          </a:xfrm>
          <a:prstGeom prst="wedgeRoundRectCallout">
            <a:avLst>
              <a:gd name="adj1" fmla="val -290544"/>
              <a:gd name="adj2" fmla="val 4042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Why traverse the allocated blocks to find a free block??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Waste of time!!</a:t>
            </a:r>
          </a:p>
        </p:txBody>
      </p:sp>
    </p:spTree>
    <p:extLst>
      <p:ext uri="{BB962C8B-B14F-4D97-AF65-F5344CB8AC3E}">
        <p14:creationId xmlns:p14="http://schemas.microsoft.com/office/powerpoint/2010/main" val="645781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Block format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13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</a:t>
            </a:r>
            <a:r>
              <a:rPr lang="en-GB" dirty="0" smtClean="0"/>
              <a:t>blocks (</a:t>
            </a:r>
            <a:r>
              <a:rPr lang="mr-IN" dirty="0" smtClean="0"/>
              <a:t>…</a:t>
            </a:r>
            <a:r>
              <a:rPr lang="en-GB" dirty="0" smtClean="0"/>
              <a:t> </a:t>
            </a:r>
            <a:r>
              <a:rPr lang="en-GB" dirty="0"/>
              <a:t>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</a:t>
            </a:r>
            <a:r>
              <a:rPr lang="en-GB" dirty="0" smtClean="0"/>
              <a:t>blocks)</a:t>
            </a: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 of </a:t>
            </a:r>
            <a:r>
              <a:rPr lang="en-GB" dirty="0" err="1"/>
              <a:t>malloc</a:t>
            </a:r>
            <a:r>
              <a:rPr lang="en-GB" dirty="0"/>
              <a:t>() is to manage free space, so it’s about the free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760412" y="1740932"/>
            <a:ext cx="1370013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760412" y="2121932"/>
            <a:ext cx="1676400" cy="15240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132012" y="1740932"/>
            <a:ext cx="304800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758824" y="3645932"/>
            <a:ext cx="1373187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132012" y="3645932"/>
            <a:ext cx="304800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31812" y="1295400"/>
            <a:ext cx="3239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block (same as before)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14082" y="1295400"/>
            <a:ext cx="1684855" cy="2743200"/>
            <a:chOff x="4510284" y="1295400"/>
            <a:chExt cx="1684855" cy="2743200"/>
          </a:xfrm>
        </p:grpSpPr>
        <p:sp>
          <p:nvSpPr>
            <p:cNvPr id="59" name="Rectangle 3"/>
            <p:cNvSpPr>
              <a:spLocks noChangeArrowheads="1"/>
            </p:cNvSpPr>
            <p:nvPr/>
          </p:nvSpPr>
          <p:spPr bwMode="auto">
            <a:xfrm>
              <a:off x="4511872" y="1752600"/>
              <a:ext cx="1370013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60" name="Rectangle 6"/>
            <p:cNvSpPr>
              <a:spLocks noChangeArrowheads="1"/>
            </p:cNvSpPr>
            <p:nvPr/>
          </p:nvSpPr>
          <p:spPr bwMode="auto">
            <a:xfrm>
              <a:off x="4511872" y="2118869"/>
              <a:ext cx="1676400" cy="15387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61" name="Rectangle 8"/>
            <p:cNvSpPr>
              <a:spLocks noChangeArrowheads="1"/>
            </p:cNvSpPr>
            <p:nvPr/>
          </p:nvSpPr>
          <p:spPr bwMode="auto">
            <a:xfrm>
              <a:off x="5883472" y="1752600"/>
              <a:ext cx="304800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2" name="Rectangle 9"/>
            <p:cNvSpPr>
              <a:spLocks noChangeArrowheads="1"/>
            </p:cNvSpPr>
            <p:nvPr/>
          </p:nvSpPr>
          <p:spPr bwMode="auto">
            <a:xfrm>
              <a:off x="4510284" y="3657600"/>
              <a:ext cx="1373187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63" name="Rectangle 10"/>
            <p:cNvSpPr>
              <a:spLocks noChangeArrowheads="1"/>
            </p:cNvSpPr>
            <p:nvPr/>
          </p:nvSpPr>
          <p:spPr bwMode="auto">
            <a:xfrm>
              <a:off x="5883472" y="3657600"/>
              <a:ext cx="304800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045272" y="1295400"/>
              <a:ext cx="11498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Free block</a:t>
              </a:r>
            </a:p>
          </p:txBody>
        </p:sp>
      </p:grpSp>
      <p:sp>
        <p:nvSpPr>
          <p:cNvPr id="19" name="Oval Callout 18"/>
          <p:cNvSpPr/>
          <p:nvPr/>
        </p:nvSpPr>
        <p:spPr>
          <a:xfrm>
            <a:off x="6139454" y="618157"/>
            <a:ext cx="3004546" cy="1366805"/>
          </a:xfrm>
          <a:prstGeom prst="wedgeEllipseCallout">
            <a:avLst>
              <a:gd name="adj1" fmla="val -61344"/>
              <a:gd name="adj2" fmla="val 86072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Payload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is </a:t>
            </a:r>
            <a:r>
              <a:rPr kumimoji="0" lang="en-US" sz="18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unused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anyway.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baseline="0" dirty="0">
                <a:solidFill>
                  <a:srgbClr val="000000"/>
                </a:solidFill>
                <a:latin typeface="Gill Sans"/>
                <a:cs typeface="Gill Sans"/>
              </a:rPr>
              <a:t>Let’s 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add it with more info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6119393" y="2514600"/>
            <a:ext cx="2876290" cy="2380517"/>
          </a:xfrm>
          <a:prstGeom prst="wedgeEllipseCallout">
            <a:avLst>
              <a:gd name="adj1" fmla="val -61348"/>
              <a:gd name="adj2" fmla="val -39522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kern="0" dirty="0">
                <a:solidFill>
                  <a:srgbClr val="000000"/>
                </a:solidFill>
                <a:latin typeface="Gill Sans"/>
                <a:cs typeface="Gill Sans"/>
              </a:rPr>
              <a:t>Important note</a:t>
            </a:r>
            <a:r>
              <a:rPr lang="en-US" u="sng" kern="0" dirty="0" smtClean="0">
                <a:solidFill>
                  <a:srgbClr val="000000"/>
                </a:solidFill>
                <a:latin typeface="Gill Sans"/>
                <a:cs typeface="Gill Sans"/>
              </a:rPr>
              <a:t>:</a:t>
            </a:r>
            <a:endParaRPr kumimoji="0" lang="en-US" sz="18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lvl="0" algn="ctr">
              <a:defRPr/>
            </a:pPr>
            <a:r>
              <a:rPr lang="en-US" kern="0" dirty="0" smtClean="0">
                <a:solidFill>
                  <a:srgbClr val="000000"/>
                </a:solidFill>
                <a:latin typeface="Gill Sans"/>
                <a:cs typeface="Gill Sans"/>
              </a:rPr>
              <a:t>These are </a:t>
            </a:r>
            <a:r>
              <a:rPr lang="en-US" b="1" kern="0" dirty="0" smtClean="0">
                <a:solidFill>
                  <a:srgbClr val="000000"/>
                </a:solidFill>
                <a:latin typeface="Gill Sans"/>
                <a:cs typeface="Gill Sans"/>
              </a:rPr>
              <a:t>pointers</a:t>
            </a:r>
            <a:r>
              <a:rPr lang="en-US" kern="0" dirty="0" smtClean="0">
                <a:solidFill>
                  <a:srgbClr val="000000"/>
                </a:solidFill>
                <a:latin typeface="Gill Sans"/>
                <a:cs typeface="Gill Sans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to </a:t>
            </a:r>
            <a:r>
              <a:rPr lang="en-US" kern="0" dirty="0" err="1" smtClean="0">
                <a:solidFill>
                  <a:srgbClr val="000000"/>
                </a:solidFill>
                <a:latin typeface="Gill Sans"/>
                <a:cs typeface="Gill Sans"/>
              </a:rPr>
              <a:t>prev</a:t>
            </a:r>
            <a:r>
              <a:rPr lang="en-US" kern="0" dirty="0" smtClean="0">
                <a:solidFill>
                  <a:srgbClr val="000000"/>
                </a:solidFill>
                <a:latin typeface="Gill Sans"/>
                <a:cs typeface="Gill Sans"/>
              </a:rPr>
              <a:t>/next 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free </a:t>
            </a:r>
            <a:r>
              <a:rPr lang="en-US" kern="0" dirty="0" smtClean="0">
                <a:solidFill>
                  <a:srgbClr val="000000"/>
                </a:solidFill>
                <a:latin typeface="Gill Sans"/>
                <a:cs typeface="Gill Sans"/>
              </a:rPr>
              <a:t>blocks</a:t>
            </a: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lvl="0" algn="ctr"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(</a:t>
            </a:r>
            <a:r>
              <a:rPr lang="en-US" b="1" kern="0" dirty="0">
                <a:solidFill>
                  <a:srgbClr val="000000"/>
                </a:solidFill>
                <a:latin typeface="Gill Sans"/>
                <a:cs typeface="Gill Sans"/>
              </a:rPr>
              <a:t>explicit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kern="0" dirty="0" smtClean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rgbClr val="000000"/>
                </a:solidFill>
                <a:latin typeface="Gill Sans"/>
                <a:cs typeface="Gill Sans"/>
              </a:rPr>
              <a:t>They are not sizes 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(implicit)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0" dirty="0">
              <a:solidFill>
                <a:srgbClr val="000000"/>
              </a:solidFill>
              <a:latin typeface="Gill Sans"/>
              <a:cs typeface="Gill Sans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2860" y="5913505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="" xmlns:a16="http://schemas.microsoft.com/office/drawing/2014/main" id="{858B3D1F-BDC4-B04A-8A8F-252DF8E84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5670" y="2126235"/>
            <a:ext cx="1676400" cy="381000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 free </a:t>
            </a:r>
            <a:r>
              <a:rPr lang="en-GB" sz="1600" b="1" dirty="0" err="1">
                <a:latin typeface="Calibri" pitchFamily="34" charset="0"/>
              </a:rPr>
              <a:t>addr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="" xmlns:a16="http://schemas.microsoft.com/office/drawing/2014/main" id="{2B8E381C-35E8-9944-BBEB-EA4DCB299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5670" y="2507235"/>
            <a:ext cx="1676400" cy="381000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r>
              <a:rPr lang="en-GB" sz="1600" b="1" dirty="0">
                <a:latin typeface="Calibri" pitchFamily="34" charset="0"/>
              </a:rPr>
              <a:t> free </a:t>
            </a:r>
            <a:r>
              <a:rPr lang="en-GB" sz="1600" b="1" dirty="0" err="1">
                <a:latin typeface="Calibri" pitchFamily="34" charset="0"/>
              </a:rPr>
              <a:t>addr</a:t>
            </a:r>
            <a:endParaRPr lang="en-GB" sz="1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61793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Double linked list of free blocks (logical view)</a:t>
            </a:r>
          </a:p>
          <a:p>
            <a:pPr lvl="1"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With explicit pointers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813579" y="2550427"/>
            <a:ext cx="6729426" cy="2537885"/>
            <a:chOff x="1186389" y="3848875"/>
            <a:chExt cx="6729426" cy="2537885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6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6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2150658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3794247" y="5043487"/>
              <a:ext cx="3640542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 flipH="1">
              <a:off x="1338789" y="5121274"/>
              <a:ext cx="30480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039362" y="3848875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4362335" y="6046025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4" name="Text Box 40"/>
            <p:cNvSpPr txBox="1">
              <a:spLocks noChangeArrowheads="1"/>
            </p:cNvSpPr>
            <p:nvPr/>
          </p:nvSpPr>
          <p:spPr bwMode="auto">
            <a:xfrm>
              <a:off x="7647514" y="4960937"/>
              <a:ext cx="184150" cy="3365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" name="Freeform 34">
            <a:extLst>
              <a:ext uri="{FF2B5EF4-FFF2-40B4-BE49-F238E27FC236}">
                <a16:creationId xmlns="" xmlns:a16="http://schemas.microsoft.com/office/drawing/2014/main" id="{C5828B64-3136-7A4E-9671-E628E111712D}"/>
              </a:ext>
            </a:extLst>
          </p:cNvPr>
          <p:cNvSpPr>
            <a:spLocks/>
          </p:cNvSpPr>
          <p:nvPr/>
        </p:nvSpPr>
        <p:spPr bwMode="auto">
          <a:xfrm>
            <a:off x="3636090" y="3026312"/>
            <a:ext cx="2727198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1968" y="16"/>
              </a:cxn>
              <a:cxn ang="0">
                <a:pos x="3264" y="256"/>
              </a:cxn>
            </a:cxnLst>
            <a:rect l="0" t="0" r="r" b="b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35">
            <a:extLst>
              <a:ext uri="{FF2B5EF4-FFF2-40B4-BE49-F238E27FC236}">
                <a16:creationId xmlns="" xmlns:a16="http://schemas.microsoft.com/office/drawing/2014/main" id="{12172D4D-A72E-BF4C-9ABF-9371E24F9BA5}"/>
              </a:ext>
            </a:extLst>
          </p:cNvPr>
          <p:cNvSpPr>
            <a:spLocks/>
          </p:cNvSpPr>
          <p:nvPr/>
        </p:nvSpPr>
        <p:spPr bwMode="auto">
          <a:xfrm flipH="1">
            <a:off x="6739716" y="2975427"/>
            <a:ext cx="2042789" cy="635000"/>
          </a:xfrm>
          <a:custGeom>
            <a:avLst/>
            <a:gdLst/>
            <a:ahLst/>
            <a:cxnLst>
              <a:cxn ang="0">
                <a:pos x="2112" y="400"/>
              </a:cxn>
              <a:cxn ang="0">
                <a:pos x="1680" y="16"/>
              </a:cxn>
              <a:cxn ang="0">
                <a:pos x="0" y="304"/>
              </a:cxn>
            </a:cxnLst>
            <a:rect l="0" t="0" r="r" b="b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37">
            <a:extLst>
              <a:ext uri="{FF2B5EF4-FFF2-40B4-BE49-F238E27FC236}">
                <a16:creationId xmlns="" xmlns:a16="http://schemas.microsoft.com/office/drawing/2014/main" id="{B079F8B6-F1C5-5C41-AF0A-5A3F944C0532}"/>
              </a:ext>
            </a:extLst>
          </p:cNvPr>
          <p:cNvSpPr>
            <a:spLocks/>
          </p:cNvSpPr>
          <p:nvPr/>
        </p:nvSpPr>
        <p:spPr bwMode="auto">
          <a:xfrm flipH="1">
            <a:off x="6471325" y="3847210"/>
            <a:ext cx="2416643" cy="481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88"/>
              </a:cxn>
              <a:cxn ang="0">
                <a:pos x="1536" y="96"/>
              </a:cxn>
            </a:cxnLst>
            <a:rect l="0" t="0" r="r" b="b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2114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</a:t>
            </a:r>
            <a:r>
              <a:rPr lang="en-GB" dirty="0">
                <a:solidFill>
                  <a:srgbClr val="FF0000"/>
                </a:solidFill>
              </a:rPr>
              <a:t>: free blocks can be linked in any order</a:t>
            </a:r>
          </a:p>
          <a:p>
            <a:pPr lvl="1"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</a:t>
            </a:r>
            <a:r>
              <a:rPr lang="en-GB" b="1" dirty="0"/>
              <a:t>Explicit</a:t>
            </a:r>
            <a:r>
              <a:rPr lang="en-GB" dirty="0"/>
              <a:t> pointers </a:t>
            </a:r>
            <a:r>
              <a:rPr lang="en-GB" b="1" dirty="0"/>
              <a:t>allow </a:t>
            </a:r>
            <a:r>
              <a:rPr lang="en-GB" dirty="0"/>
              <a:t>different orderings of free blocks)</a:t>
            </a:r>
          </a:p>
          <a:p>
            <a:pPr lvl="1"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powerful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199"/>
            <a:ext cx="838200" cy="796725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 words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Free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(A)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796724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 words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Free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(B)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727276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 words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Free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(C)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6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6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4" name="Text Box 40"/>
            <p:cNvSpPr txBox="1">
              <a:spLocks noChangeArrowheads="1"/>
            </p:cNvSpPr>
            <p:nvPr/>
          </p:nvSpPr>
          <p:spPr bwMode="auto">
            <a:xfrm>
              <a:off x="7647514" y="4960937"/>
              <a:ext cx="184150" cy="3365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885366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 animBg="1"/>
      <p:bldP spid="6146" grpId="0" animBg="1"/>
      <p:bldP spid="6147" grpId="0" animBg="1"/>
      <p:bldP spid="6150" grpId="0" animBg="1"/>
      <p:bldP spid="6151" grpId="0" animBg="1"/>
      <p:bldP spid="6152" grpId="0" animBg="1"/>
      <p:bldP spid="6153" grpId="0" animBg="1"/>
      <p:bldP spid="6154" grpId="0" animBg="1"/>
      <p:bldP spid="615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Allocation (and splitting)</a:t>
            </a:r>
            <a:endParaRPr lang="en-GB" dirty="0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322362" y="2072586"/>
            <a:ext cx="135165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A free block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9782" y="3649663"/>
            <a:ext cx="7994998" cy="2828925"/>
            <a:chOff x="99782" y="3649663"/>
            <a:chExt cx="7994998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728905" y="4799013"/>
              <a:ext cx="838200" cy="360772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99782" y="5159785"/>
              <a:ext cx="1893119" cy="3484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ourier New" pitchFamily="49" charset="0"/>
                  <a:ea typeface="msgothic" charset="0"/>
                  <a:cs typeface="msgothic" charset="0"/>
                </a:rPr>
                <a:t>P = </a:t>
              </a:r>
              <a:r>
                <a:rPr lang="en-GB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b="1" dirty="0">
                  <a:latin typeface="Courier New" pitchFamily="49" charset="0"/>
                  <a:ea typeface="msgothic" charset="0"/>
                  <a:cs typeface="msgothic" charset="0"/>
                </a:rPr>
                <a:t>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599466" y="4418106"/>
              <a:ext cx="1016474" cy="369332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/>
                  <a:cs typeface="Gill Sans"/>
                </a:rPr>
                <a:t>allocated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227557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Freeing?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577464"/>
            <a:ext cx="8307387" cy="4867786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Free-block 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One possible policy: </a:t>
            </a:r>
            <a:r>
              <a:rPr lang="en-GB" b="1" dirty="0">
                <a:solidFill>
                  <a:srgbClr val="FF0000"/>
                </a:solidFill>
              </a:rPr>
              <a:t>LIFO (last-in-first-out) 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a newly freed block at the beginning of the free list</a:t>
            </a:r>
          </a:p>
        </p:txBody>
      </p:sp>
    </p:spTree>
    <p:extLst>
      <p:ext uri="{BB962C8B-B14F-4D97-AF65-F5344CB8AC3E}">
        <p14:creationId xmlns:p14="http://schemas.microsoft.com/office/powerpoint/2010/main" val="104623539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6162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4558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37941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6924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6162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7686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28448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7686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17780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19304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0066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3038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350125" y="5227638"/>
            <a:ext cx="1065213" cy="762000"/>
            <a:chOff x="7350125" y="5227638"/>
            <a:chExt cx="1065213" cy="762000"/>
          </a:xfrm>
        </p:grpSpPr>
        <p:grpSp>
          <p:nvGrpSpPr>
            <p:cNvPr id="3" name="Group 42"/>
            <p:cNvGrpSpPr>
              <a:grpSpLocks/>
            </p:cNvGrpSpPr>
            <p:nvPr/>
          </p:nvGrpSpPr>
          <p:grpSpPr bwMode="auto">
            <a:xfrm>
              <a:off x="7350125" y="5227638"/>
              <a:ext cx="1065213" cy="455612"/>
              <a:chOff x="4560" y="3395"/>
              <a:chExt cx="671" cy="287"/>
            </a:xfrm>
          </p:grpSpPr>
          <p:sp>
            <p:nvSpPr>
              <p:cNvPr id="9259" name="Rectangle 43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0" name="Rectangle 44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1" name="Rectangle 45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2" name="Rectangle 46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3" name="Oval 47"/>
            <p:cNvSpPr>
              <a:spLocks noChangeArrowheads="1"/>
            </p:cNvSpPr>
            <p:nvPr/>
          </p:nvSpPr>
          <p:spPr bwMode="auto">
            <a:xfrm>
              <a:off x="7426325" y="5380038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4" name="Line 48"/>
            <p:cNvSpPr>
              <a:spLocks noChangeShapeType="1"/>
            </p:cNvSpPr>
            <p:nvPr/>
          </p:nvSpPr>
          <p:spPr bwMode="auto">
            <a:xfrm>
              <a:off x="7502525" y="5456238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Oval 49"/>
            <p:cNvSpPr>
              <a:spLocks noChangeArrowheads="1"/>
            </p:cNvSpPr>
            <p:nvPr/>
          </p:nvSpPr>
          <p:spPr bwMode="auto">
            <a:xfrm>
              <a:off x="7731125" y="538003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1514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4641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6400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2530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4620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4243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778125" y="5303838"/>
            <a:ext cx="3657600" cy="304800"/>
            <a:chOff x="2778125" y="5303838"/>
            <a:chExt cx="3657600" cy="304800"/>
          </a:xfrm>
        </p:grpSpPr>
        <p:sp>
          <p:nvSpPr>
            <p:cNvPr id="9245" name="Rectangle 29"/>
            <p:cNvSpPr>
              <a:spLocks noChangeArrowheads="1"/>
            </p:cNvSpPr>
            <p:nvPr/>
          </p:nvSpPr>
          <p:spPr bwMode="auto">
            <a:xfrm>
              <a:off x="3997325" y="5303838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Rectangle 30"/>
            <p:cNvSpPr>
              <a:spLocks noChangeArrowheads="1"/>
            </p:cNvSpPr>
            <p:nvPr/>
          </p:nvSpPr>
          <p:spPr bwMode="auto">
            <a:xfrm>
              <a:off x="4302125" y="5303838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Rectangle 31"/>
            <p:cNvSpPr>
              <a:spLocks noChangeArrowheads="1"/>
            </p:cNvSpPr>
            <p:nvPr/>
          </p:nvSpPr>
          <p:spPr bwMode="auto">
            <a:xfrm>
              <a:off x="4606925" y="5303838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Rectangle 32"/>
            <p:cNvSpPr>
              <a:spLocks noChangeArrowheads="1"/>
            </p:cNvSpPr>
            <p:nvPr/>
          </p:nvSpPr>
          <p:spPr bwMode="auto">
            <a:xfrm>
              <a:off x="4911725" y="5303838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Rectangle 33"/>
            <p:cNvSpPr>
              <a:spLocks noChangeArrowheads="1"/>
            </p:cNvSpPr>
            <p:nvPr/>
          </p:nvSpPr>
          <p:spPr bwMode="auto">
            <a:xfrm>
              <a:off x="58261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Rectangle 34"/>
            <p:cNvSpPr>
              <a:spLocks noChangeArrowheads="1"/>
            </p:cNvSpPr>
            <p:nvPr/>
          </p:nvSpPr>
          <p:spPr bwMode="auto">
            <a:xfrm>
              <a:off x="61309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1" name="Rectangle 35"/>
            <p:cNvSpPr>
              <a:spLocks noChangeArrowheads="1"/>
            </p:cNvSpPr>
            <p:nvPr/>
          </p:nvSpPr>
          <p:spPr bwMode="auto">
            <a:xfrm>
              <a:off x="27781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2" name="Rectangle 36"/>
            <p:cNvSpPr>
              <a:spLocks noChangeArrowheads="1"/>
            </p:cNvSpPr>
            <p:nvPr/>
          </p:nvSpPr>
          <p:spPr bwMode="auto">
            <a:xfrm>
              <a:off x="30829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3" name="Rectangle 37"/>
            <p:cNvSpPr>
              <a:spLocks noChangeArrowheads="1"/>
            </p:cNvSpPr>
            <p:nvPr/>
          </p:nvSpPr>
          <p:spPr bwMode="auto">
            <a:xfrm>
              <a:off x="33877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Rectangle 38"/>
            <p:cNvSpPr>
              <a:spLocks noChangeArrowheads="1"/>
            </p:cNvSpPr>
            <p:nvPr/>
          </p:nvSpPr>
          <p:spPr bwMode="auto">
            <a:xfrm>
              <a:off x="36925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5" name="Oval 39"/>
            <p:cNvSpPr>
              <a:spLocks noChangeArrowheads="1"/>
            </p:cNvSpPr>
            <p:nvPr/>
          </p:nvSpPr>
          <p:spPr bwMode="auto">
            <a:xfrm>
              <a:off x="4073525" y="5380038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6" name="Rectangle 40"/>
            <p:cNvSpPr>
              <a:spLocks noChangeArrowheads="1"/>
            </p:cNvSpPr>
            <p:nvPr/>
          </p:nvSpPr>
          <p:spPr bwMode="auto">
            <a:xfrm>
              <a:off x="55213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Rectangle 50"/>
            <p:cNvSpPr>
              <a:spLocks noChangeArrowheads="1"/>
            </p:cNvSpPr>
            <p:nvPr/>
          </p:nvSpPr>
          <p:spPr bwMode="auto">
            <a:xfrm>
              <a:off x="52165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Oval 57"/>
            <p:cNvSpPr>
              <a:spLocks noChangeArrowheads="1"/>
            </p:cNvSpPr>
            <p:nvPr/>
          </p:nvSpPr>
          <p:spPr bwMode="auto">
            <a:xfrm>
              <a:off x="4378325" y="5380038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0149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90513" y="2531633"/>
            <a:ext cx="1026673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66" name="Rounded Rectangular Callout 65">
            <a:extLst>
              <a:ext uri="{FF2B5EF4-FFF2-40B4-BE49-F238E27FC236}">
                <a16:creationId xmlns="" xmlns:a16="http://schemas.microsoft.com/office/drawing/2014/main" id="{7B3FB62B-8152-FA46-A4FB-2CE1EE9BBBF2}"/>
              </a:ext>
            </a:extLst>
          </p:cNvPr>
          <p:cNvSpPr/>
          <p:nvPr/>
        </p:nvSpPr>
        <p:spPr>
          <a:xfrm>
            <a:off x="1330325" y="1517402"/>
            <a:ext cx="1181320" cy="608137"/>
          </a:xfrm>
          <a:prstGeom prst="wedgeRoundRectCallout">
            <a:avLst>
              <a:gd name="adj1" fmla="val -71989"/>
              <a:gd name="adj2" fmla="val 116082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Points to the head of the free list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="" xmlns:a16="http://schemas.microsoft.com/office/drawing/2014/main" id="{B375AB07-EA0D-634A-B5F5-572D9B5E2CB7}"/>
              </a:ext>
            </a:extLst>
          </p:cNvPr>
          <p:cNvCxnSpPr>
            <a:cxnSpLocks/>
          </p:cNvCxnSpPr>
          <p:nvPr/>
        </p:nvCxnSpPr>
        <p:spPr>
          <a:xfrm>
            <a:off x="-42551" y="3736627"/>
            <a:ext cx="9186551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ounded Rectangular Callout 64"/>
          <p:cNvSpPr/>
          <p:nvPr/>
        </p:nvSpPr>
        <p:spPr>
          <a:xfrm>
            <a:off x="4302124" y="6249863"/>
            <a:ext cx="4295775" cy="608137"/>
          </a:xfrm>
          <a:prstGeom prst="wedgeRoundRectCallout">
            <a:avLst>
              <a:gd name="adj1" fmla="val -15611"/>
              <a:gd name="adj2" fmla="val -93808"/>
              <a:gd name="adj3" fmla="val 16667"/>
            </a:avLst>
          </a:prstGeom>
          <a:solidFill>
            <a:srgbClr val="FF0000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  <a:latin typeface="Gill Sans"/>
                <a:cs typeface="Gill Sans"/>
              </a:rPr>
              <a:t>FYI, the back pointer here is just for illustration.  It </a:t>
            </a:r>
            <a:r>
              <a:rPr lang="en-US" sz="1200" dirty="0" err="1" smtClean="0">
                <a:solidFill>
                  <a:schemeClr val="bg1"/>
                </a:solidFill>
                <a:latin typeface="Gill Sans"/>
                <a:cs typeface="Gill Sans"/>
              </a:rPr>
              <a:t>looks“wrong</a:t>
            </a:r>
            <a:r>
              <a:rPr lang="en-US" sz="1200" dirty="0" smtClean="0">
                <a:solidFill>
                  <a:schemeClr val="bg1"/>
                </a:solidFill>
                <a:latin typeface="Gill Sans"/>
                <a:cs typeface="Gill Sans"/>
              </a:rPr>
              <a:t>” because back pointer actually should always point to the first word of a block, not the last word.</a:t>
            </a:r>
            <a:endParaRPr lang="en-US" sz="1200" dirty="0">
              <a:solidFill>
                <a:schemeClr val="bg1"/>
              </a:solidFill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6684680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7" grpId="0" animBg="1"/>
      <p:bldP spid="9267" grpId="0" animBg="1"/>
      <p:bldP spid="9268" grpId="0" animBg="1"/>
      <p:bldP spid="9270" grpId="0"/>
      <p:bldP spid="9274" grpId="0" animBg="1"/>
      <p:bldP spid="6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209800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1981201"/>
            <a:ext cx="5862637" cy="457199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692525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successor block, coalesce both memory blocks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524000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2895600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676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7526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048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5892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362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19034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2860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209800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3622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371600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524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600200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048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676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233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276350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5688613" y="5145088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5383813" y="4994275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37" name="Rectangle 73"/>
          <p:cNvSpPr>
            <a:spLocks noChangeArrowheads="1"/>
          </p:cNvSpPr>
          <p:nvPr/>
        </p:nvSpPr>
        <p:spPr bwMode="auto">
          <a:xfrm>
            <a:off x="1192813" y="552767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>
            <a:off x="7517413" y="568007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7365013" y="5451475"/>
            <a:ext cx="1065213" cy="455613"/>
            <a:chOff x="7365013" y="5451475"/>
            <a:chExt cx="1065213" cy="455613"/>
          </a:xfrm>
        </p:grpSpPr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451475"/>
              <a:ext cx="1065213" cy="455613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6038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603875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793013" y="5527675"/>
            <a:ext cx="3657600" cy="304800"/>
            <a:chOff x="2793013" y="5527675"/>
            <a:chExt cx="3657600" cy="304800"/>
          </a:xfrm>
        </p:grpSpPr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6038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603875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48" name="Freeform 84"/>
          <p:cNvSpPr>
            <a:spLocks/>
          </p:cNvSpPr>
          <p:nvPr/>
        </p:nvSpPr>
        <p:spPr bwMode="auto">
          <a:xfrm>
            <a:off x="4151913" y="5326063"/>
            <a:ext cx="3213100" cy="354012"/>
          </a:xfrm>
          <a:custGeom>
            <a:avLst/>
            <a:gdLst/>
            <a:ahLst/>
            <a:cxnLst>
              <a:cxn ang="0">
                <a:pos x="0" y="223"/>
              </a:cxn>
              <a:cxn ang="0">
                <a:pos x="288" y="31"/>
              </a:cxn>
              <a:cxn ang="0">
                <a:pos x="1349" y="36"/>
              </a:cxn>
              <a:cxn ang="0">
                <a:pos x="2024" y="223"/>
              </a:cxn>
            </a:cxnLst>
            <a:rect l="0" t="0" r="r" b="b"/>
            <a:pathLst>
              <a:path w="2024" h="223">
                <a:moveTo>
                  <a:pt x="0" y="223"/>
                </a:moveTo>
                <a:cubicBezTo>
                  <a:pt x="48" y="191"/>
                  <a:pt x="63" y="62"/>
                  <a:pt x="288" y="31"/>
                </a:cubicBezTo>
                <a:cubicBezTo>
                  <a:pt x="513" y="0"/>
                  <a:pt x="1060" y="4"/>
                  <a:pt x="1349" y="36"/>
                </a:cubicBezTo>
                <a:cubicBezTo>
                  <a:pt x="1638" y="68"/>
                  <a:pt x="1884" y="184"/>
                  <a:pt x="2024" y="223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9" name="Freeform 85"/>
          <p:cNvSpPr>
            <a:spLocks/>
          </p:cNvSpPr>
          <p:nvPr/>
        </p:nvSpPr>
        <p:spPr bwMode="auto">
          <a:xfrm>
            <a:off x="6450613" y="5656263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231413" y="6137275"/>
            <a:ext cx="1065213" cy="455613"/>
            <a:chOff x="5231413" y="6137275"/>
            <a:chExt cx="1065213" cy="455613"/>
          </a:xfrm>
        </p:grpSpPr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137275"/>
              <a:ext cx="1065213" cy="455613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28808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2896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231413" y="4765675"/>
            <a:ext cx="1065213" cy="455613"/>
            <a:chOff x="5231413" y="4765675"/>
            <a:chExt cx="1065213" cy="455613"/>
          </a:xfrm>
        </p:grpSpPr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765675"/>
              <a:ext cx="1065213" cy="455613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49180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491648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430813" y="5476875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448635" y="45832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11358" name="Freeform 94"/>
          <p:cNvSpPr>
            <a:spLocks/>
          </p:cNvSpPr>
          <p:nvPr/>
        </p:nvSpPr>
        <p:spPr bwMode="auto">
          <a:xfrm>
            <a:off x="1481738" y="5235575"/>
            <a:ext cx="2662238" cy="436563"/>
          </a:xfrm>
          <a:custGeom>
            <a:avLst/>
            <a:gdLst/>
            <a:ahLst/>
            <a:cxnLst>
              <a:cxn ang="0">
                <a:pos x="0" y="275"/>
              </a:cxn>
              <a:cxn ang="0">
                <a:pos x="515" y="43"/>
              </a:cxn>
              <a:cxn ang="0">
                <a:pos x="1389" y="22"/>
              </a:cxn>
              <a:cxn ang="0">
                <a:pos x="1677" y="174"/>
              </a:cxn>
            </a:cxnLst>
            <a:rect l="0" t="0" r="r" b="b"/>
            <a:pathLst>
              <a:path w="1677" h="275">
                <a:moveTo>
                  <a:pt x="0" y="275"/>
                </a:moveTo>
                <a:cubicBezTo>
                  <a:pt x="86" y="236"/>
                  <a:pt x="284" y="85"/>
                  <a:pt x="515" y="43"/>
                </a:cubicBezTo>
                <a:cubicBezTo>
                  <a:pt x="746" y="1"/>
                  <a:pt x="1195" y="0"/>
                  <a:pt x="1389" y="22"/>
                </a:cubicBezTo>
                <a:cubicBezTo>
                  <a:pt x="1583" y="44"/>
                  <a:pt x="1617" y="142"/>
                  <a:pt x="1677" y="174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Line 48"/>
          <p:cNvSpPr>
            <a:spLocks noChangeShapeType="1"/>
          </p:cNvSpPr>
          <p:nvPr/>
        </p:nvSpPr>
        <p:spPr bwMode="auto">
          <a:xfrm>
            <a:off x="5371892" y="1276350"/>
            <a:ext cx="11921" cy="32385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" name="Line 48"/>
          <p:cNvSpPr>
            <a:spLocks noChangeShapeType="1"/>
          </p:cNvSpPr>
          <p:nvPr/>
        </p:nvSpPr>
        <p:spPr bwMode="auto">
          <a:xfrm>
            <a:off x="5385401" y="3276600"/>
            <a:ext cx="11921" cy="32385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" name="Line 48"/>
          <p:cNvSpPr>
            <a:spLocks noChangeShapeType="1"/>
          </p:cNvSpPr>
          <p:nvPr/>
        </p:nvSpPr>
        <p:spPr bwMode="auto">
          <a:xfrm>
            <a:off x="5377852" y="4513128"/>
            <a:ext cx="11921" cy="32385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" name="Line 48"/>
          <p:cNvSpPr>
            <a:spLocks noChangeShapeType="1"/>
          </p:cNvSpPr>
          <p:nvPr/>
        </p:nvSpPr>
        <p:spPr bwMode="auto">
          <a:xfrm>
            <a:off x="5391361" y="6513378"/>
            <a:ext cx="11921" cy="32385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="" xmlns:a16="http://schemas.microsoft.com/office/drawing/2014/main" id="{19BD7863-79D8-2744-B5DA-635EAF2EE855}"/>
              </a:ext>
            </a:extLst>
          </p:cNvPr>
          <p:cNvCxnSpPr>
            <a:cxnSpLocks/>
          </p:cNvCxnSpPr>
          <p:nvPr/>
        </p:nvCxnSpPr>
        <p:spPr>
          <a:xfrm>
            <a:off x="-42551" y="3718697"/>
            <a:ext cx="9186551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5370286" y="994543"/>
            <a:ext cx="3483428" cy="2259076"/>
          </a:xfrm>
          <a:custGeom>
            <a:avLst/>
            <a:gdLst>
              <a:gd name="connsiteX0" fmla="*/ 2165047 w 3483428"/>
              <a:gd name="connsiteY0" fmla="*/ 1992981 h 2259076"/>
              <a:gd name="connsiteX1" fmla="*/ 2201333 w 3483428"/>
              <a:gd name="connsiteY1" fmla="*/ 2065552 h 2259076"/>
              <a:gd name="connsiteX2" fmla="*/ 2213428 w 3483428"/>
              <a:gd name="connsiteY2" fmla="*/ 2101838 h 2259076"/>
              <a:gd name="connsiteX3" fmla="*/ 2273904 w 3483428"/>
              <a:gd name="connsiteY3" fmla="*/ 2174409 h 2259076"/>
              <a:gd name="connsiteX4" fmla="*/ 2334381 w 3483428"/>
              <a:gd name="connsiteY4" fmla="*/ 2222790 h 2259076"/>
              <a:gd name="connsiteX5" fmla="*/ 2358571 w 3483428"/>
              <a:gd name="connsiteY5" fmla="*/ 2246981 h 2259076"/>
              <a:gd name="connsiteX6" fmla="*/ 2394857 w 3483428"/>
              <a:gd name="connsiteY6" fmla="*/ 2259076 h 2259076"/>
              <a:gd name="connsiteX7" fmla="*/ 2866571 w 3483428"/>
              <a:gd name="connsiteY7" fmla="*/ 2246981 h 2259076"/>
              <a:gd name="connsiteX8" fmla="*/ 2939143 w 3483428"/>
              <a:gd name="connsiteY8" fmla="*/ 2222790 h 2259076"/>
              <a:gd name="connsiteX9" fmla="*/ 2975428 w 3483428"/>
              <a:gd name="connsiteY9" fmla="*/ 2210695 h 2259076"/>
              <a:gd name="connsiteX10" fmla="*/ 3035904 w 3483428"/>
              <a:gd name="connsiteY10" fmla="*/ 2162314 h 2259076"/>
              <a:gd name="connsiteX11" fmla="*/ 3060095 w 3483428"/>
              <a:gd name="connsiteY11" fmla="*/ 2138124 h 2259076"/>
              <a:gd name="connsiteX12" fmla="*/ 3096381 w 3483428"/>
              <a:gd name="connsiteY12" fmla="*/ 2126028 h 2259076"/>
              <a:gd name="connsiteX13" fmla="*/ 3241524 w 3483428"/>
              <a:gd name="connsiteY13" fmla="*/ 1980886 h 2259076"/>
              <a:gd name="connsiteX14" fmla="*/ 3265714 w 3483428"/>
              <a:gd name="connsiteY14" fmla="*/ 1956695 h 2259076"/>
              <a:gd name="connsiteX15" fmla="*/ 3302000 w 3483428"/>
              <a:gd name="connsiteY15" fmla="*/ 1920409 h 2259076"/>
              <a:gd name="connsiteX16" fmla="*/ 3350381 w 3483428"/>
              <a:gd name="connsiteY16" fmla="*/ 1847838 h 2259076"/>
              <a:gd name="connsiteX17" fmla="*/ 3374571 w 3483428"/>
              <a:gd name="connsiteY17" fmla="*/ 1811552 h 2259076"/>
              <a:gd name="connsiteX18" fmla="*/ 3435047 w 3483428"/>
              <a:gd name="connsiteY18" fmla="*/ 1714790 h 2259076"/>
              <a:gd name="connsiteX19" fmla="*/ 3459238 w 3483428"/>
              <a:gd name="connsiteY19" fmla="*/ 1630124 h 2259076"/>
              <a:gd name="connsiteX20" fmla="*/ 3483428 w 3483428"/>
              <a:gd name="connsiteY20" fmla="*/ 1593838 h 2259076"/>
              <a:gd name="connsiteX21" fmla="*/ 3471333 w 3483428"/>
              <a:gd name="connsiteY21" fmla="*/ 1255171 h 2259076"/>
              <a:gd name="connsiteX22" fmla="*/ 3459238 w 3483428"/>
              <a:gd name="connsiteY22" fmla="*/ 1218886 h 2259076"/>
              <a:gd name="connsiteX23" fmla="*/ 3447143 w 3483428"/>
              <a:gd name="connsiteY23" fmla="*/ 1170505 h 2259076"/>
              <a:gd name="connsiteX24" fmla="*/ 3422952 w 3483428"/>
              <a:gd name="connsiteY24" fmla="*/ 1097933 h 2259076"/>
              <a:gd name="connsiteX25" fmla="*/ 3410857 w 3483428"/>
              <a:gd name="connsiteY25" fmla="*/ 1061647 h 2259076"/>
              <a:gd name="connsiteX26" fmla="*/ 3386666 w 3483428"/>
              <a:gd name="connsiteY26" fmla="*/ 964886 h 2259076"/>
              <a:gd name="connsiteX27" fmla="*/ 3362476 w 3483428"/>
              <a:gd name="connsiteY27" fmla="*/ 868124 h 2259076"/>
              <a:gd name="connsiteX28" fmla="*/ 3338285 w 3483428"/>
              <a:gd name="connsiteY28" fmla="*/ 759267 h 2259076"/>
              <a:gd name="connsiteX29" fmla="*/ 3314095 w 3483428"/>
              <a:gd name="connsiteY29" fmla="*/ 722981 h 2259076"/>
              <a:gd name="connsiteX30" fmla="*/ 3277809 w 3483428"/>
              <a:gd name="connsiteY30" fmla="*/ 638314 h 2259076"/>
              <a:gd name="connsiteX31" fmla="*/ 3217333 w 3483428"/>
              <a:gd name="connsiteY31" fmla="*/ 541552 h 2259076"/>
              <a:gd name="connsiteX32" fmla="*/ 3132666 w 3483428"/>
              <a:gd name="connsiteY32" fmla="*/ 456886 h 2259076"/>
              <a:gd name="connsiteX33" fmla="*/ 3096381 w 3483428"/>
              <a:gd name="connsiteY33" fmla="*/ 444790 h 2259076"/>
              <a:gd name="connsiteX34" fmla="*/ 3048000 w 3483428"/>
              <a:gd name="connsiteY34" fmla="*/ 396409 h 2259076"/>
              <a:gd name="connsiteX35" fmla="*/ 2975428 w 3483428"/>
              <a:gd name="connsiteY35" fmla="*/ 372219 h 2259076"/>
              <a:gd name="connsiteX36" fmla="*/ 2854476 w 3483428"/>
              <a:gd name="connsiteY36" fmla="*/ 348028 h 2259076"/>
              <a:gd name="connsiteX37" fmla="*/ 2673047 w 3483428"/>
              <a:gd name="connsiteY37" fmla="*/ 335933 h 2259076"/>
              <a:gd name="connsiteX38" fmla="*/ 2467428 w 3483428"/>
              <a:gd name="connsiteY38" fmla="*/ 323838 h 2259076"/>
              <a:gd name="connsiteX39" fmla="*/ 2346476 w 3483428"/>
              <a:gd name="connsiteY39" fmla="*/ 287552 h 2259076"/>
              <a:gd name="connsiteX40" fmla="*/ 2310190 w 3483428"/>
              <a:gd name="connsiteY40" fmla="*/ 275457 h 2259076"/>
              <a:gd name="connsiteX41" fmla="*/ 2201333 w 3483428"/>
              <a:gd name="connsiteY41" fmla="*/ 227076 h 2259076"/>
              <a:gd name="connsiteX42" fmla="*/ 2152952 w 3483428"/>
              <a:gd name="connsiteY42" fmla="*/ 202886 h 2259076"/>
              <a:gd name="connsiteX43" fmla="*/ 2080381 w 3483428"/>
              <a:gd name="connsiteY43" fmla="*/ 178695 h 2259076"/>
              <a:gd name="connsiteX44" fmla="*/ 2044095 w 3483428"/>
              <a:gd name="connsiteY44" fmla="*/ 166600 h 2259076"/>
              <a:gd name="connsiteX45" fmla="*/ 1983619 w 3483428"/>
              <a:gd name="connsiteY45" fmla="*/ 154505 h 2259076"/>
              <a:gd name="connsiteX46" fmla="*/ 1947333 w 3483428"/>
              <a:gd name="connsiteY46" fmla="*/ 142409 h 2259076"/>
              <a:gd name="connsiteX47" fmla="*/ 1886857 w 3483428"/>
              <a:gd name="connsiteY47" fmla="*/ 130314 h 2259076"/>
              <a:gd name="connsiteX48" fmla="*/ 1838476 w 3483428"/>
              <a:gd name="connsiteY48" fmla="*/ 118219 h 2259076"/>
              <a:gd name="connsiteX49" fmla="*/ 1717524 w 3483428"/>
              <a:gd name="connsiteY49" fmla="*/ 106124 h 2259076"/>
              <a:gd name="connsiteX50" fmla="*/ 1548190 w 3483428"/>
              <a:gd name="connsiteY50" fmla="*/ 81933 h 2259076"/>
              <a:gd name="connsiteX51" fmla="*/ 1487714 w 3483428"/>
              <a:gd name="connsiteY51" fmla="*/ 69838 h 2259076"/>
              <a:gd name="connsiteX52" fmla="*/ 1245809 w 3483428"/>
              <a:gd name="connsiteY52" fmla="*/ 57743 h 2259076"/>
              <a:gd name="connsiteX53" fmla="*/ 1161143 w 3483428"/>
              <a:gd name="connsiteY53" fmla="*/ 45647 h 2259076"/>
              <a:gd name="connsiteX54" fmla="*/ 822476 w 3483428"/>
              <a:gd name="connsiteY54" fmla="*/ 21457 h 2259076"/>
              <a:gd name="connsiteX55" fmla="*/ 302381 w 3483428"/>
              <a:gd name="connsiteY55" fmla="*/ 21457 h 2259076"/>
              <a:gd name="connsiteX56" fmla="*/ 266095 w 3483428"/>
              <a:gd name="connsiteY56" fmla="*/ 33552 h 2259076"/>
              <a:gd name="connsiteX57" fmla="*/ 241904 w 3483428"/>
              <a:gd name="connsiteY57" fmla="*/ 57743 h 2259076"/>
              <a:gd name="connsiteX58" fmla="*/ 217714 w 3483428"/>
              <a:gd name="connsiteY58" fmla="*/ 94028 h 2259076"/>
              <a:gd name="connsiteX59" fmla="*/ 108857 w 3483428"/>
              <a:gd name="connsiteY59" fmla="*/ 154505 h 2259076"/>
              <a:gd name="connsiteX60" fmla="*/ 36285 w 3483428"/>
              <a:gd name="connsiteY60" fmla="*/ 227076 h 2259076"/>
              <a:gd name="connsiteX61" fmla="*/ 0 w 3483428"/>
              <a:gd name="connsiteY61" fmla="*/ 251267 h 22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483428" h="2259076">
                <a:moveTo>
                  <a:pt x="2165047" y="1992981"/>
                </a:moveTo>
                <a:cubicBezTo>
                  <a:pt x="2177142" y="2017171"/>
                  <a:pt x="2190349" y="2040837"/>
                  <a:pt x="2201333" y="2065552"/>
                </a:cubicBezTo>
                <a:cubicBezTo>
                  <a:pt x="2206511" y="2077203"/>
                  <a:pt x="2207726" y="2090434"/>
                  <a:pt x="2213428" y="2101838"/>
                </a:cubicBezTo>
                <a:cubicBezTo>
                  <a:pt x="2235950" y="2146882"/>
                  <a:pt x="2240468" y="2134286"/>
                  <a:pt x="2273904" y="2174409"/>
                </a:cubicBezTo>
                <a:cubicBezTo>
                  <a:pt x="2315988" y="2224910"/>
                  <a:pt x="2274813" y="2202935"/>
                  <a:pt x="2334381" y="2222790"/>
                </a:cubicBezTo>
                <a:cubicBezTo>
                  <a:pt x="2342444" y="2230854"/>
                  <a:pt x="2348793" y="2241114"/>
                  <a:pt x="2358571" y="2246981"/>
                </a:cubicBezTo>
                <a:cubicBezTo>
                  <a:pt x="2369504" y="2253541"/>
                  <a:pt x="2382107" y="2259076"/>
                  <a:pt x="2394857" y="2259076"/>
                </a:cubicBezTo>
                <a:cubicBezTo>
                  <a:pt x="2552147" y="2259076"/>
                  <a:pt x="2709333" y="2251013"/>
                  <a:pt x="2866571" y="2246981"/>
                </a:cubicBezTo>
                <a:lnTo>
                  <a:pt x="2939143" y="2222790"/>
                </a:lnTo>
                <a:lnTo>
                  <a:pt x="2975428" y="2210695"/>
                </a:lnTo>
                <a:cubicBezTo>
                  <a:pt x="3033838" y="2152288"/>
                  <a:pt x="2959614" y="2223346"/>
                  <a:pt x="3035904" y="2162314"/>
                </a:cubicBezTo>
                <a:cubicBezTo>
                  <a:pt x="3044809" y="2155190"/>
                  <a:pt x="3050317" y="2143991"/>
                  <a:pt x="3060095" y="2138124"/>
                </a:cubicBezTo>
                <a:cubicBezTo>
                  <a:pt x="3071028" y="2131564"/>
                  <a:pt x="3084286" y="2130060"/>
                  <a:pt x="3096381" y="2126028"/>
                </a:cubicBezTo>
                <a:lnTo>
                  <a:pt x="3241524" y="1980886"/>
                </a:lnTo>
                <a:lnTo>
                  <a:pt x="3265714" y="1956695"/>
                </a:lnTo>
                <a:cubicBezTo>
                  <a:pt x="3277809" y="1944600"/>
                  <a:pt x="3292512" y="1934642"/>
                  <a:pt x="3302000" y="1920409"/>
                </a:cubicBezTo>
                <a:lnTo>
                  <a:pt x="3350381" y="1847838"/>
                </a:lnTo>
                <a:cubicBezTo>
                  <a:pt x="3358444" y="1835743"/>
                  <a:pt x="3368070" y="1824554"/>
                  <a:pt x="3374571" y="1811552"/>
                </a:cubicBezTo>
                <a:cubicBezTo>
                  <a:pt x="3407777" y="1745141"/>
                  <a:pt x="3387944" y="1777596"/>
                  <a:pt x="3435047" y="1714790"/>
                </a:cubicBezTo>
                <a:cubicBezTo>
                  <a:pt x="3438922" y="1699292"/>
                  <a:pt x="3450563" y="1647474"/>
                  <a:pt x="3459238" y="1630124"/>
                </a:cubicBezTo>
                <a:cubicBezTo>
                  <a:pt x="3465739" y="1617122"/>
                  <a:pt x="3475365" y="1605933"/>
                  <a:pt x="3483428" y="1593838"/>
                </a:cubicBezTo>
                <a:cubicBezTo>
                  <a:pt x="3479396" y="1480949"/>
                  <a:pt x="3478606" y="1367898"/>
                  <a:pt x="3471333" y="1255171"/>
                </a:cubicBezTo>
                <a:cubicBezTo>
                  <a:pt x="3470512" y="1242448"/>
                  <a:pt x="3462740" y="1231145"/>
                  <a:pt x="3459238" y="1218886"/>
                </a:cubicBezTo>
                <a:cubicBezTo>
                  <a:pt x="3454671" y="1202902"/>
                  <a:pt x="3451920" y="1186427"/>
                  <a:pt x="3447143" y="1170505"/>
                </a:cubicBezTo>
                <a:cubicBezTo>
                  <a:pt x="3439816" y="1146081"/>
                  <a:pt x="3431016" y="1122124"/>
                  <a:pt x="3422952" y="1097933"/>
                </a:cubicBezTo>
                <a:cubicBezTo>
                  <a:pt x="3418920" y="1085838"/>
                  <a:pt x="3413357" y="1074149"/>
                  <a:pt x="3410857" y="1061647"/>
                </a:cubicBezTo>
                <a:cubicBezTo>
                  <a:pt x="3381265" y="913683"/>
                  <a:pt x="3414564" y="1067178"/>
                  <a:pt x="3386666" y="964886"/>
                </a:cubicBezTo>
                <a:cubicBezTo>
                  <a:pt x="3377918" y="932811"/>
                  <a:pt x="3367942" y="900918"/>
                  <a:pt x="3362476" y="868124"/>
                </a:cubicBezTo>
                <a:cubicBezTo>
                  <a:pt x="3357829" y="840242"/>
                  <a:pt x="3353175" y="789047"/>
                  <a:pt x="3338285" y="759267"/>
                </a:cubicBezTo>
                <a:cubicBezTo>
                  <a:pt x="3331784" y="746265"/>
                  <a:pt x="3322158" y="735076"/>
                  <a:pt x="3314095" y="722981"/>
                </a:cubicBezTo>
                <a:cubicBezTo>
                  <a:pt x="3294229" y="643514"/>
                  <a:pt x="3314934" y="703282"/>
                  <a:pt x="3277809" y="638314"/>
                </a:cubicBezTo>
                <a:cubicBezTo>
                  <a:pt x="3246955" y="584319"/>
                  <a:pt x="3261809" y="590475"/>
                  <a:pt x="3217333" y="541552"/>
                </a:cubicBezTo>
                <a:cubicBezTo>
                  <a:pt x="3190485" y="512020"/>
                  <a:pt x="3170530" y="469508"/>
                  <a:pt x="3132666" y="456886"/>
                </a:cubicBezTo>
                <a:lnTo>
                  <a:pt x="3096381" y="444790"/>
                </a:lnTo>
                <a:cubicBezTo>
                  <a:pt x="3080254" y="428663"/>
                  <a:pt x="3069637" y="403621"/>
                  <a:pt x="3048000" y="396409"/>
                </a:cubicBezTo>
                <a:cubicBezTo>
                  <a:pt x="3023809" y="388346"/>
                  <a:pt x="3000166" y="378403"/>
                  <a:pt x="2975428" y="372219"/>
                </a:cubicBezTo>
                <a:cubicBezTo>
                  <a:pt x="2931094" y="361136"/>
                  <a:pt x="2902375" y="352590"/>
                  <a:pt x="2854476" y="348028"/>
                </a:cubicBezTo>
                <a:cubicBezTo>
                  <a:pt x="2794138" y="342281"/>
                  <a:pt x="2733540" y="339714"/>
                  <a:pt x="2673047" y="335933"/>
                </a:cubicBezTo>
                <a:lnTo>
                  <a:pt x="2467428" y="323838"/>
                </a:lnTo>
                <a:cubicBezTo>
                  <a:pt x="2394305" y="305558"/>
                  <a:pt x="2434824" y="317002"/>
                  <a:pt x="2346476" y="287552"/>
                </a:cubicBezTo>
                <a:cubicBezTo>
                  <a:pt x="2334381" y="283520"/>
                  <a:pt x="2320798" y="282529"/>
                  <a:pt x="2310190" y="275457"/>
                </a:cubicBezTo>
                <a:cubicBezTo>
                  <a:pt x="2203457" y="204304"/>
                  <a:pt x="2374050" y="313433"/>
                  <a:pt x="2201333" y="227076"/>
                </a:cubicBezTo>
                <a:cubicBezTo>
                  <a:pt x="2185206" y="219013"/>
                  <a:pt x="2169693" y="209582"/>
                  <a:pt x="2152952" y="202886"/>
                </a:cubicBezTo>
                <a:cubicBezTo>
                  <a:pt x="2129277" y="193416"/>
                  <a:pt x="2104571" y="186759"/>
                  <a:pt x="2080381" y="178695"/>
                </a:cubicBezTo>
                <a:cubicBezTo>
                  <a:pt x="2068286" y="174663"/>
                  <a:pt x="2056597" y="169100"/>
                  <a:pt x="2044095" y="166600"/>
                </a:cubicBezTo>
                <a:cubicBezTo>
                  <a:pt x="2023936" y="162568"/>
                  <a:pt x="2003563" y="159491"/>
                  <a:pt x="1983619" y="154505"/>
                </a:cubicBezTo>
                <a:cubicBezTo>
                  <a:pt x="1971250" y="151413"/>
                  <a:pt x="1959702" y="145501"/>
                  <a:pt x="1947333" y="142409"/>
                </a:cubicBezTo>
                <a:cubicBezTo>
                  <a:pt x="1927389" y="137423"/>
                  <a:pt x="1906925" y="134774"/>
                  <a:pt x="1886857" y="130314"/>
                </a:cubicBezTo>
                <a:cubicBezTo>
                  <a:pt x="1870630" y="126708"/>
                  <a:pt x="1854932" y="120570"/>
                  <a:pt x="1838476" y="118219"/>
                </a:cubicBezTo>
                <a:cubicBezTo>
                  <a:pt x="1798365" y="112489"/>
                  <a:pt x="1757841" y="110156"/>
                  <a:pt x="1717524" y="106124"/>
                </a:cubicBezTo>
                <a:cubicBezTo>
                  <a:pt x="1580810" y="78780"/>
                  <a:pt x="1749290" y="110661"/>
                  <a:pt x="1548190" y="81933"/>
                </a:cubicBezTo>
                <a:cubicBezTo>
                  <a:pt x="1527839" y="79026"/>
                  <a:pt x="1508206" y="71477"/>
                  <a:pt x="1487714" y="69838"/>
                </a:cubicBezTo>
                <a:cubicBezTo>
                  <a:pt x="1407235" y="63400"/>
                  <a:pt x="1326444" y="61775"/>
                  <a:pt x="1245809" y="57743"/>
                </a:cubicBezTo>
                <a:cubicBezTo>
                  <a:pt x="1217587" y="53711"/>
                  <a:pt x="1189495" y="48631"/>
                  <a:pt x="1161143" y="45647"/>
                </a:cubicBezTo>
                <a:cubicBezTo>
                  <a:pt x="1059064" y="34902"/>
                  <a:pt x="921371" y="27638"/>
                  <a:pt x="822476" y="21457"/>
                </a:cubicBezTo>
                <a:cubicBezTo>
                  <a:pt x="610931" y="-13800"/>
                  <a:pt x="724369" y="358"/>
                  <a:pt x="302381" y="21457"/>
                </a:cubicBezTo>
                <a:cubicBezTo>
                  <a:pt x="289647" y="22094"/>
                  <a:pt x="278190" y="29520"/>
                  <a:pt x="266095" y="33552"/>
                </a:cubicBezTo>
                <a:cubicBezTo>
                  <a:pt x="258031" y="41616"/>
                  <a:pt x="249028" y="48838"/>
                  <a:pt x="241904" y="57743"/>
                </a:cubicBezTo>
                <a:cubicBezTo>
                  <a:pt x="232823" y="69094"/>
                  <a:pt x="228654" y="84456"/>
                  <a:pt x="217714" y="94028"/>
                </a:cubicBezTo>
                <a:cubicBezTo>
                  <a:pt x="166527" y="138817"/>
                  <a:pt x="158694" y="137892"/>
                  <a:pt x="108857" y="154505"/>
                </a:cubicBezTo>
                <a:lnTo>
                  <a:pt x="36285" y="227076"/>
                </a:lnTo>
                <a:cubicBezTo>
                  <a:pt x="9243" y="254118"/>
                  <a:pt x="23499" y="251267"/>
                  <a:pt x="0" y="251267"/>
                </a:cubicBezTo>
              </a:path>
            </a:pathLst>
          </a:custGeom>
          <a:ln w="57150" cmpd="sng">
            <a:solidFill>
              <a:srgbClr val="00FF0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Callout 100"/>
          <p:cNvSpPr/>
          <p:nvPr/>
        </p:nvSpPr>
        <p:spPr>
          <a:xfrm>
            <a:off x="6152598" y="943463"/>
            <a:ext cx="2776502" cy="809137"/>
          </a:xfrm>
          <a:prstGeom prst="wedgeEllipseCallout">
            <a:avLst>
              <a:gd name="adj1" fmla="val -73562"/>
              <a:gd name="adj2" fmla="val 110220"/>
            </a:avLst>
          </a:prstGeom>
          <a:solidFill>
            <a:srgbClr val="FFFF00">
              <a:alpha val="50000"/>
            </a:srgbClr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Next adjacent block is also free</a:t>
            </a:r>
          </a:p>
        </p:txBody>
      </p:sp>
    </p:spTree>
    <p:extLst>
      <p:ext uri="{BB962C8B-B14F-4D97-AF65-F5344CB8AC3E}">
        <p14:creationId xmlns:p14="http://schemas.microsoft.com/office/powerpoint/2010/main" val="346711951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335" grpId="0" animBg="1"/>
      <p:bldP spid="11348" grpId="0" animBg="1"/>
      <p:bldP spid="11349" grpId="0" animBg="1"/>
      <p:bldP spid="1135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2066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3013" y="6097587"/>
            <a:ext cx="1065213" cy="455613"/>
            <a:chOff x="1680" y="3714"/>
            <a:chExt cx="671" cy="287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680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872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2064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160" y="3714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250213" y="5105400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93013" y="4725987"/>
            <a:ext cx="1065213" cy="455613"/>
            <a:chOff x="1680" y="2850"/>
            <a:chExt cx="671" cy="287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680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064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160" y="28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2945413" y="4954587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0462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520825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2892425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6732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7494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0432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5844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3574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18986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2828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206625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3590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3684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5208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5970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9" name="Rectangle 59"/>
          <p:cNvSpPr>
            <a:spLocks noChangeArrowheads="1"/>
          </p:cNvSpPr>
          <p:nvPr/>
        </p:nvSpPr>
        <p:spPr bwMode="auto">
          <a:xfrm>
            <a:off x="40122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Rectangle 60"/>
          <p:cNvSpPr>
            <a:spLocks noChangeArrowheads="1"/>
          </p:cNvSpPr>
          <p:nvPr/>
        </p:nvSpPr>
        <p:spPr bwMode="auto">
          <a:xfrm>
            <a:off x="4317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>
            <a:off x="4621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4926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>
            <a:off x="58410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>
            <a:off x="61458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2793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97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402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7074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2869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869213" y="48783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 flipV="1">
            <a:off x="3174013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5362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192813" y="54879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11787"/>
            <a:ext cx="1065213" cy="455613"/>
            <a:chOff x="4560" y="3282"/>
            <a:chExt cx="671" cy="287"/>
          </a:xfrm>
        </p:grpSpPr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4560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4752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4944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5040" y="32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7441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7517413" y="56403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7746013" y="55641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1421413" y="5640387"/>
            <a:ext cx="1371600" cy="1588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Rectangle 83"/>
          <p:cNvSpPr>
            <a:spLocks noChangeArrowheads="1"/>
          </p:cNvSpPr>
          <p:nvPr/>
        </p:nvSpPr>
        <p:spPr bwMode="auto">
          <a:xfrm>
            <a:off x="52314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4" name="Oval 84"/>
          <p:cNvSpPr>
            <a:spLocks noChangeArrowheads="1"/>
          </p:cNvSpPr>
          <p:nvPr/>
        </p:nvSpPr>
        <p:spPr bwMode="auto">
          <a:xfrm>
            <a:off x="3174013" y="55641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2945413" y="5294312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5091713" y="5640387"/>
            <a:ext cx="2730500" cy="395288"/>
          </a:xfrm>
          <a:custGeom>
            <a:avLst/>
            <a:gdLst/>
            <a:ahLst/>
            <a:cxnLst>
              <a:cxn ang="0">
                <a:pos x="1720" y="0"/>
              </a:cxn>
              <a:cxn ang="0">
                <a:pos x="1389" y="212"/>
              </a:cxn>
              <a:cxn ang="0">
                <a:pos x="262" y="222"/>
              </a:cxn>
              <a:cxn ang="0">
                <a:pos x="0" y="101"/>
              </a:cxn>
            </a:cxnLst>
            <a:rect l="0" t="0" r="r" b="b"/>
            <a:pathLst>
              <a:path w="1720" h="249">
                <a:moveTo>
                  <a:pt x="1720" y="0"/>
                </a:moveTo>
                <a:cubicBezTo>
                  <a:pt x="1665" y="35"/>
                  <a:pt x="1632" y="175"/>
                  <a:pt x="1389" y="212"/>
                </a:cubicBezTo>
                <a:cubicBezTo>
                  <a:pt x="1146" y="249"/>
                  <a:pt x="493" y="240"/>
                  <a:pt x="262" y="222"/>
                </a:cubicBezTo>
                <a:cubicBezTo>
                  <a:pt x="31" y="204"/>
                  <a:pt x="55" y="126"/>
                  <a:pt x="0" y="10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0448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Oval 88"/>
          <p:cNvSpPr>
            <a:spLocks noChangeArrowheads="1"/>
          </p:cNvSpPr>
          <p:nvPr/>
        </p:nvSpPr>
        <p:spPr bwMode="auto">
          <a:xfrm>
            <a:off x="2869213" y="62499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Oval 89"/>
          <p:cNvSpPr>
            <a:spLocks noChangeArrowheads="1"/>
          </p:cNvSpPr>
          <p:nvPr/>
        </p:nvSpPr>
        <p:spPr bwMode="auto">
          <a:xfrm flipV="1">
            <a:off x="3174013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6716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2304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430813" y="543718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298699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35576" y="4499099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676350" y="94941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Oval Callout 98"/>
          <p:cNvSpPr/>
          <p:nvPr/>
        </p:nvSpPr>
        <p:spPr>
          <a:xfrm>
            <a:off x="4147962" y="2888980"/>
            <a:ext cx="2776502" cy="809137"/>
          </a:xfrm>
          <a:prstGeom prst="wedgeEllipseCallout">
            <a:avLst>
              <a:gd name="adj1" fmla="val -90000"/>
              <a:gd name="adj2" fmla="val -90867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Previous adjacent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block is also free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="" xmlns:a16="http://schemas.microsoft.com/office/drawing/2014/main" id="{CB97B655-BD36-374B-A9C0-C6822754026A}"/>
              </a:ext>
            </a:extLst>
          </p:cNvPr>
          <p:cNvCxnSpPr>
            <a:cxnSpLocks/>
          </p:cNvCxnSpPr>
          <p:nvPr/>
        </p:nvCxnSpPr>
        <p:spPr>
          <a:xfrm>
            <a:off x="-21276" y="4140038"/>
            <a:ext cx="9186551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342902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0253" grpId="0" animBg="1"/>
      <p:bldP spid="10322" grpId="0" animBg="1"/>
      <p:bldP spid="10325" grpId="0" animBg="1"/>
      <p:bldP spid="103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val 35"/>
          <p:cNvSpPr/>
          <p:nvPr/>
        </p:nvSpPr>
        <p:spPr>
          <a:xfrm>
            <a:off x="2000259" y="4899880"/>
            <a:ext cx="1026673" cy="541768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Arial Narrow"/>
            </a:endParaRP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Assumptions Made in This Lecture</a:t>
            </a:r>
            <a:br>
              <a:rPr lang="en-GB" dirty="0"/>
            </a:br>
            <a:r>
              <a:rPr lang="en-GB" dirty="0">
                <a:solidFill>
                  <a:srgbClr val="FF0000"/>
                </a:solidFill>
              </a:rPr>
              <a:t>[IMPORTANT!!]</a:t>
            </a:r>
            <a:br>
              <a:rPr lang="en-GB" dirty="0">
                <a:solidFill>
                  <a:srgbClr val="FF0000"/>
                </a:solidFill>
              </a:rPr>
            </a:b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75783" cy="2090488"/>
          </a:xfrm>
        </p:spPr>
        <p:txBody>
          <a:bodyPr/>
          <a:lstStyle/>
          <a:p>
            <a:r>
              <a:rPr lang="en-GB" dirty="0"/>
              <a:t>Memory is </a:t>
            </a:r>
            <a:r>
              <a:rPr lang="en-GB" dirty="0">
                <a:solidFill>
                  <a:srgbClr val="FF0000"/>
                </a:solidFill>
              </a:rPr>
              <a:t>word</a:t>
            </a:r>
            <a:r>
              <a:rPr lang="en-GB" dirty="0"/>
              <a:t> addressed</a:t>
            </a:r>
          </a:p>
          <a:p>
            <a:pPr lvl="1"/>
            <a:r>
              <a:rPr lang="en-GB" dirty="0"/>
              <a:t>A box = a word = integer size = 4 bytes</a:t>
            </a:r>
          </a:p>
          <a:p>
            <a:pPr lvl="1"/>
            <a:r>
              <a:rPr lang="en-GB" b="1" dirty="0"/>
              <a:t>In lecture:</a:t>
            </a:r>
            <a:r>
              <a:rPr lang="en-GB" dirty="0"/>
              <a:t> malloc(</a:t>
            </a:r>
            <a:r>
              <a:rPr lang="en-GB" b="1" dirty="0">
                <a:solidFill>
                  <a:srgbClr val="FF0000"/>
                </a:solidFill>
              </a:rPr>
              <a:t>X</a:t>
            </a:r>
            <a:r>
              <a:rPr lang="en-GB" dirty="0"/>
              <a:t>) </a:t>
            </a:r>
            <a:r>
              <a:rPr lang="en-GB" dirty="0">
                <a:sym typeface="Wingdings"/>
              </a:rPr>
              <a:t>means malloc (</a:t>
            </a:r>
            <a:r>
              <a:rPr lang="en-GB" b="1" dirty="0">
                <a:solidFill>
                  <a:srgbClr val="FF0000"/>
                </a:solidFill>
                <a:sym typeface="Wingdings"/>
              </a:rPr>
              <a:t>X</a:t>
            </a:r>
            <a:r>
              <a:rPr lang="en-GB" dirty="0">
                <a:solidFill>
                  <a:srgbClr val="FF0000"/>
                </a:solidFill>
                <a:sym typeface="Wingdings"/>
              </a:rPr>
              <a:t> </a:t>
            </a:r>
            <a:r>
              <a:rPr lang="en-GB" u="sng" dirty="0">
                <a:solidFill>
                  <a:srgbClr val="FF0000"/>
                </a:solidFill>
                <a:sym typeface="Wingdings"/>
              </a:rPr>
              <a:t>words</a:t>
            </a:r>
            <a:r>
              <a:rPr lang="en-GB" dirty="0">
                <a:sym typeface="Wingdings"/>
              </a:rPr>
              <a:t>), i.e., malloc (</a:t>
            </a:r>
            <a:r>
              <a:rPr lang="en-GB" b="1" dirty="0">
                <a:solidFill>
                  <a:srgbClr val="FF0000"/>
                </a:solidFill>
                <a:sym typeface="Wingdings"/>
              </a:rPr>
              <a:t>X</a:t>
            </a:r>
            <a:r>
              <a:rPr lang="en-GB" dirty="0">
                <a:solidFill>
                  <a:srgbClr val="FF0000"/>
                </a:solidFill>
                <a:sym typeface="Wingdings"/>
              </a:rPr>
              <a:t> * 4 bytes</a:t>
            </a:r>
            <a:r>
              <a:rPr lang="en-GB" dirty="0">
                <a:sym typeface="Wingdings"/>
              </a:rPr>
              <a:t>)</a:t>
            </a:r>
          </a:p>
          <a:p>
            <a:pPr lvl="2"/>
            <a:r>
              <a:rPr lang="en-GB" b="1" dirty="0">
                <a:sym typeface="Wingdings"/>
              </a:rPr>
              <a:t>In actual C code:</a:t>
            </a:r>
            <a:r>
              <a:rPr lang="en-GB" dirty="0">
                <a:sym typeface="Wingdings"/>
              </a:rPr>
              <a:t>  malloc(Y) means Y bytes</a:t>
            </a:r>
          </a:p>
          <a:p>
            <a:pPr lvl="2"/>
            <a:endParaRPr lang="en-GB" dirty="0">
              <a:sym typeface="Wingdings"/>
            </a:endParaRPr>
          </a:p>
          <a:p>
            <a:r>
              <a:rPr lang="en-GB" dirty="0"/>
              <a:t>A </a:t>
            </a:r>
            <a:r>
              <a:rPr lang="en-GB" dirty="0">
                <a:solidFill>
                  <a:srgbClr val="FF0000"/>
                </a:solidFill>
              </a:rPr>
              <a:t>block</a:t>
            </a:r>
            <a:r>
              <a:rPr lang="en-GB" dirty="0"/>
              <a:t> = a sequence of words allocated by </a:t>
            </a:r>
            <a:r>
              <a:rPr lang="en-GB" dirty="0" err="1"/>
              <a:t>malloc</a:t>
            </a:r>
            <a:r>
              <a:rPr lang="en-GB" dirty="0"/>
              <a:t>()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047825" y="4976847"/>
            <a:ext cx="1761016" cy="106052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 allocated </a:t>
            </a:r>
            <a:r>
              <a:rPr lang="en-GB" sz="1600" b="1" u="sng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16 bytes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209293" y="4976847"/>
            <a:ext cx="1211286" cy="106052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free </a:t>
            </a:r>
            <a:r>
              <a:rPr lang="en-GB" sz="1600" b="1" u="sng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(3 words)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12 bytes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525064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631648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5250648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631648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4171165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716780" y="4329147"/>
            <a:ext cx="182880" cy="86868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7512596" y="3430252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7949111" y="3430252"/>
            <a:ext cx="923547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bytes)</a:t>
            </a:r>
          </a:p>
        </p:txBody>
      </p:sp>
    </p:spTree>
    <p:extLst>
      <p:ext uri="{BB962C8B-B14F-4D97-AF65-F5344CB8AC3E}">
        <p14:creationId xmlns:p14="http://schemas.microsoft.com/office/powerpoint/2010/main" val="139658103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10264" grpId="0"/>
      <p:bldP spid="10265" grpId="0"/>
      <p:bldP spid="32" grpId="0" animBg="1"/>
      <p:bldP spid="3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Arrow Connector 134">
            <a:extLst>
              <a:ext uri="{FF2B5EF4-FFF2-40B4-BE49-F238E27FC236}">
                <a16:creationId xmlns="" xmlns:a16="http://schemas.microsoft.com/office/drawing/2014/main" id="{E9D55AD3-0EED-3549-AF62-0681D3C53DE2}"/>
              </a:ext>
            </a:extLst>
          </p:cNvPr>
          <p:cNvCxnSpPr>
            <a:cxnSpLocks/>
          </p:cNvCxnSpPr>
          <p:nvPr/>
        </p:nvCxnSpPr>
        <p:spPr>
          <a:xfrm>
            <a:off x="0" y="3613149"/>
            <a:ext cx="9186551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22408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06374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613149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and successor blocks, coalesce all 3 memory blocks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538287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2909887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538287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2909887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3002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224087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3764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38588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53828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61448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24789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290637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00866" y="6096000"/>
            <a:ext cx="1065213" cy="455612"/>
            <a:chOff x="1680" y="3827"/>
            <a:chExt cx="671" cy="287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168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1872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2064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160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2580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00866" y="4724400"/>
            <a:ext cx="1065213" cy="455612"/>
            <a:chOff x="1680" y="2963"/>
            <a:chExt cx="671" cy="287"/>
          </a:xfrm>
        </p:grpSpPr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168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872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064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160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29532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239266" y="6096000"/>
            <a:ext cx="1065213" cy="455612"/>
            <a:chOff x="3216" y="3827"/>
            <a:chExt cx="671" cy="287"/>
          </a:xfrm>
        </p:grpSpPr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3216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3408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360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696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56964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71" name="Rectangle 83"/>
          <p:cNvSpPr>
            <a:spLocks noChangeArrowheads="1"/>
          </p:cNvSpPr>
          <p:nvPr/>
        </p:nvSpPr>
        <p:spPr bwMode="auto">
          <a:xfrm>
            <a:off x="4020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2" name="Rectangle 84"/>
          <p:cNvSpPr>
            <a:spLocks noChangeArrowheads="1"/>
          </p:cNvSpPr>
          <p:nvPr/>
        </p:nvSpPr>
        <p:spPr bwMode="auto">
          <a:xfrm>
            <a:off x="4324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3" name="Rectangle 85"/>
          <p:cNvSpPr>
            <a:spLocks noChangeArrowheads="1"/>
          </p:cNvSpPr>
          <p:nvPr/>
        </p:nvSpPr>
        <p:spPr bwMode="auto">
          <a:xfrm>
            <a:off x="4629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4" name="Rectangle 86"/>
          <p:cNvSpPr>
            <a:spLocks noChangeArrowheads="1"/>
          </p:cNvSpPr>
          <p:nvPr/>
        </p:nvSpPr>
        <p:spPr bwMode="auto">
          <a:xfrm>
            <a:off x="4934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5" name="Rectangle 87"/>
          <p:cNvSpPr>
            <a:spLocks noChangeArrowheads="1"/>
          </p:cNvSpPr>
          <p:nvPr/>
        </p:nvSpPr>
        <p:spPr bwMode="auto">
          <a:xfrm>
            <a:off x="5848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6" name="Rectangle 88"/>
          <p:cNvSpPr>
            <a:spLocks noChangeArrowheads="1"/>
          </p:cNvSpPr>
          <p:nvPr/>
        </p:nvSpPr>
        <p:spPr bwMode="auto">
          <a:xfrm>
            <a:off x="6153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7" name="Rectangle 89"/>
          <p:cNvSpPr>
            <a:spLocks noChangeArrowheads="1"/>
          </p:cNvSpPr>
          <p:nvPr/>
        </p:nvSpPr>
        <p:spPr bwMode="auto">
          <a:xfrm>
            <a:off x="2800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8" name="Rectangle 90"/>
          <p:cNvSpPr>
            <a:spLocks noChangeArrowheads="1"/>
          </p:cNvSpPr>
          <p:nvPr/>
        </p:nvSpPr>
        <p:spPr bwMode="auto">
          <a:xfrm>
            <a:off x="3105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9" name="Rectangle 91"/>
          <p:cNvSpPr>
            <a:spLocks noChangeArrowheads="1"/>
          </p:cNvSpPr>
          <p:nvPr/>
        </p:nvSpPr>
        <p:spPr bwMode="auto">
          <a:xfrm>
            <a:off x="3410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0" name="Rectangle 92"/>
          <p:cNvSpPr>
            <a:spLocks noChangeArrowheads="1"/>
          </p:cNvSpPr>
          <p:nvPr/>
        </p:nvSpPr>
        <p:spPr bwMode="auto">
          <a:xfrm>
            <a:off x="3715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1" name="Oval 93"/>
          <p:cNvSpPr>
            <a:spLocks noChangeArrowheads="1"/>
          </p:cNvSpPr>
          <p:nvPr/>
        </p:nvSpPr>
        <p:spPr bwMode="auto">
          <a:xfrm>
            <a:off x="2877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2" name="Oval 94"/>
          <p:cNvSpPr>
            <a:spLocks noChangeArrowheads="1"/>
          </p:cNvSpPr>
          <p:nvPr/>
        </p:nvSpPr>
        <p:spPr bwMode="auto">
          <a:xfrm>
            <a:off x="28770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3" name="Oval 95"/>
          <p:cNvSpPr>
            <a:spLocks noChangeArrowheads="1"/>
          </p:cNvSpPr>
          <p:nvPr/>
        </p:nvSpPr>
        <p:spPr bwMode="auto">
          <a:xfrm flipV="1">
            <a:off x="31818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4" name="Rectangle 96"/>
          <p:cNvSpPr>
            <a:spLocks noChangeArrowheads="1"/>
          </p:cNvSpPr>
          <p:nvPr/>
        </p:nvSpPr>
        <p:spPr bwMode="auto">
          <a:xfrm>
            <a:off x="5544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5239266" y="4724400"/>
            <a:ext cx="1065213" cy="455612"/>
            <a:chOff x="3216" y="2963"/>
            <a:chExt cx="671" cy="287"/>
          </a:xfrm>
        </p:grpSpPr>
        <p:sp>
          <p:nvSpPr>
            <p:cNvPr id="12386" name="Rectangle 98"/>
            <p:cNvSpPr>
              <a:spLocks noChangeArrowheads="1"/>
            </p:cNvSpPr>
            <p:nvPr/>
          </p:nvSpPr>
          <p:spPr bwMode="auto">
            <a:xfrm>
              <a:off x="3216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7" name="Rectangle 99"/>
            <p:cNvSpPr>
              <a:spLocks noChangeArrowheads="1"/>
            </p:cNvSpPr>
            <p:nvPr/>
          </p:nvSpPr>
          <p:spPr bwMode="auto">
            <a:xfrm>
              <a:off x="3408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Rectangle 100"/>
            <p:cNvSpPr>
              <a:spLocks noChangeArrowheads="1"/>
            </p:cNvSpPr>
            <p:nvPr/>
          </p:nvSpPr>
          <p:spPr bwMode="auto">
            <a:xfrm>
              <a:off x="360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9" name="Rectangle 101"/>
            <p:cNvSpPr>
              <a:spLocks noChangeArrowheads="1"/>
            </p:cNvSpPr>
            <p:nvPr/>
          </p:nvSpPr>
          <p:spPr bwMode="auto">
            <a:xfrm>
              <a:off x="3696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0" name="Oval 102"/>
          <p:cNvSpPr>
            <a:spLocks noChangeArrowheads="1"/>
          </p:cNvSpPr>
          <p:nvPr/>
        </p:nvSpPr>
        <p:spPr bwMode="auto">
          <a:xfrm>
            <a:off x="53154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>
            <a:off x="53916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" name="Oval 104"/>
          <p:cNvSpPr>
            <a:spLocks noChangeArrowheads="1"/>
          </p:cNvSpPr>
          <p:nvPr/>
        </p:nvSpPr>
        <p:spPr bwMode="auto">
          <a:xfrm flipV="1">
            <a:off x="56202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3" name="Rectangle 105"/>
          <p:cNvSpPr>
            <a:spLocks noChangeArrowheads="1"/>
          </p:cNvSpPr>
          <p:nvPr/>
        </p:nvSpPr>
        <p:spPr bwMode="auto">
          <a:xfrm>
            <a:off x="1200666" y="54864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6"/>
          <p:cNvGrpSpPr>
            <a:grpSpLocks/>
          </p:cNvGrpSpPr>
          <p:nvPr/>
        </p:nvGrpSpPr>
        <p:grpSpPr bwMode="auto">
          <a:xfrm>
            <a:off x="7372866" y="5410200"/>
            <a:ext cx="1065213" cy="455612"/>
            <a:chOff x="4560" y="3395"/>
            <a:chExt cx="671" cy="287"/>
          </a:xfrm>
        </p:grpSpPr>
        <p:sp>
          <p:nvSpPr>
            <p:cNvPr id="12395" name="Rectangle 107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6" name="Rectangle 108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7" name="Rectangle 109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8" name="Rectangle 110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9" name="Oval 111"/>
          <p:cNvSpPr>
            <a:spLocks noChangeArrowheads="1"/>
          </p:cNvSpPr>
          <p:nvPr/>
        </p:nvSpPr>
        <p:spPr bwMode="auto">
          <a:xfrm>
            <a:off x="7449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>
            <a:off x="7525266" y="56388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1" name="Oval 113"/>
          <p:cNvSpPr>
            <a:spLocks noChangeArrowheads="1"/>
          </p:cNvSpPr>
          <p:nvPr/>
        </p:nvSpPr>
        <p:spPr bwMode="auto">
          <a:xfrm>
            <a:off x="7753866" y="55626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2" name="Line 114"/>
          <p:cNvSpPr>
            <a:spLocks noChangeShapeType="1"/>
          </p:cNvSpPr>
          <p:nvPr/>
        </p:nvSpPr>
        <p:spPr bwMode="auto">
          <a:xfrm>
            <a:off x="1429266" y="5638800"/>
            <a:ext cx="1371600" cy="1587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3" name="Rectangle 115"/>
          <p:cNvSpPr>
            <a:spLocks noChangeArrowheads="1"/>
          </p:cNvSpPr>
          <p:nvPr/>
        </p:nvSpPr>
        <p:spPr bwMode="auto">
          <a:xfrm>
            <a:off x="5239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4" name="Oval 116"/>
          <p:cNvSpPr>
            <a:spLocks noChangeArrowheads="1"/>
          </p:cNvSpPr>
          <p:nvPr/>
        </p:nvSpPr>
        <p:spPr bwMode="auto">
          <a:xfrm>
            <a:off x="3181866" y="55626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5" name="Freeform 117"/>
          <p:cNvSpPr>
            <a:spLocks/>
          </p:cNvSpPr>
          <p:nvPr/>
        </p:nvSpPr>
        <p:spPr bwMode="auto">
          <a:xfrm>
            <a:off x="2953266" y="5292725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6" name="Freeform 118"/>
          <p:cNvSpPr>
            <a:spLocks/>
          </p:cNvSpPr>
          <p:nvPr/>
        </p:nvSpPr>
        <p:spPr bwMode="auto">
          <a:xfrm>
            <a:off x="6458466" y="5614987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9" name="Oval 121"/>
          <p:cNvSpPr>
            <a:spLocks noChangeArrowheads="1"/>
          </p:cNvSpPr>
          <p:nvPr/>
        </p:nvSpPr>
        <p:spPr bwMode="auto">
          <a:xfrm>
            <a:off x="28770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0" name="Oval 122"/>
          <p:cNvSpPr>
            <a:spLocks noChangeArrowheads="1"/>
          </p:cNvSpPr>
          <p:nvPr/>
        </p:nvSpPr>
        <p:spPr bwMode="auto">
          <a:xfrm>
            <a:off x="53154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1" name="Oval 123"/>
          <p:cNvSpPr>
            <a:spLocks noChangeArrowheads="1"/>
          </p:cNvSpPr>
          <p:nvPr/>
        </p:nvSpPr>
        <p:spPr bwMode="auto">
          <a:xfrm flipV="1">
            <a:off x="56202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3" name="Oval 125"/>
          <p:cNvSpPr>
            <a:spLocks noChangeArrowheads="1"/>
          </p:cNvSpPr>
          <p:nvPr/>
        </p:nvSpPr>
        <p:spPr bwMode="auto">
          <a:xfrm flipV="1">
            <a:off x="31818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438666" y="5435600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443429" y="45164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6701064" y="939114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Oval Callout 135"/>
          <p:cNvSpPr/>
          <p:nvPr/>
        </p:nvSpPr>
        <p:spPr>
          <a:xfrm>
            <a:off x="6441815" y="2909887"/>
            <a:ext cx="2776502" cy="809137"/>
          </a:xfrm>
          <a:prstGeom prst="wedgeEllipseCallout">
            <a:avLst>
              <a:gd name="adj1" fmla="val -90000"/>
              <a:gd name="adj2" fmla="val -90867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37" name="Oval Callout 136"/>
          <p:cNvSpPr/>
          <p:nvPr/>
        </p:nvSpPr>
        <p:spPr>
          <a:xfrm>
            <a:off x="6458466" y="2886318"/>
            <a:ext cx="2776502" cy="809137"/>
          </a:xfrm>
          <a:prstGeom prst="wedgeEllipseCallout">
            <a:avLst>
              <a:gd name="adj1" fmla="val -175047"/>
              <a:gd name="adj2" fmla="val -90867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Both adjacent blocks are free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14830529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12301" grpId="0" animBg="1"/>
      <p:bldP spid="12307" grpId="0" animBg="1"/>
      <p:bldP spid="12391" grpId="0" animBg="1"/>
      <p:bldP spid="12402" grpId="0" animBg="1"/>
      <p:bldP spid="12405" grpId="0" animBg="1"/>
      <p:bldP spid="1240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Free-block Insertion policy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other policies are possible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book if you’re interested)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0457223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Free-space management solutions (FYI only)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</a:p>
          <a:p>
            <a:pPr marL="457200" lvl="1" indent="0">
              <a:lnSpc>
                <a:spcPct val="88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  <a:p>
            <a:pPr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7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1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71643" cy="762000"/>
          </a:xfrm>
        </p:spPr>
        <p:txBody>
          <a:bodyPr/>
          <a:lstStyle/>
          <a:p>
            <a:r>
              <a:rPr lang="en-US" dirty="0"/>
              <a:t>Regarding “padding” (FYI)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226082"/>
            <a:ext cx="7896225" cy="4972050"/>
          </a:xfrm>
        </p:spPr>
        <p:txBody>
          <a:bodyPr/>
          <a:lstStyle/>
          <a:p>
            <a:r>
              <a:rPr lang="en-US" dirty="0"/>
              <a:t>The book describes ”padding” inside a block, which is </a:t>
            </a:r>
            <a:r>
              <a:rPr lang="en-US" u="sng" dirty="0"/>
              <a:t>not necessary</a:t>
            </a:r>
            <a:r>
              <a:rPr lang="en-US" dirty="0"/>
              <a:t> in this class</a:t>
            </a:r>
          </a:p>
          <a:p>
            <a:pPr lvl="1"/>
            <a:r>
              <a:rPr lang="en-US" dirty="0"/>
              <a:t>This class assumes a “1-word” alignment</a:t>
            </a:r>
          </a:p>
          <a:p>
            <a:pPr lvl="1"/>
            <a:r>
              <a:rPr lang="en-US" dirty="0"/>
              <a:t>The book describes a “</a:t>
            </a:r>
            <a:r>
              <a:rPr lang="en-US" dirty="0">
                <a:solidFill>
                  <a:srgbClr val="FF0000"/>
                </a:solidFill>
              </a:rPr>
              <a:t>2-word” alignment</a:t>
            </a:r>
            <a:endParaRPr lang="en-US" dirty="0"/>
          </a:p>
          <a:p>
            <a:r>
              <a:rPr lang="en-US" dirty="0"/>
              <a:t>Why is “padding” / “alignment” needed?</a:t>
            </a:r>
          </a:p>
          <a:p>
            <a:pPr lvl="1"/>
            <a:r>
              <a:rPr lang="en-US" dirty="0"/>
              <a:t>Depends on unit of memory line (low-level DRAM property)</a:t>
            </a:r>
          </a:p>
          <a:p>
            <a:pPr lvl="1"/>
            <a:r>
              <a:rPr lang="en-US" dirty="0"/>
              <a:t>Aligned </a:t>
            </a:r>
            <a:r>
              <a:rPr lang="en-US" dirty="0">
                <a:sym typeface="Wingdings"/>
              </a:rPr>
              <a:t>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 line access</a:t>
            </a:r>
          </a:p>
          <a:p>
            <a:pPr lvl="1"/>
            <a:r>
              <a:rPr lang="en-US" dirty="0"/>
              <a:t>No-aligned </a:t>
            </a:r>
            <a:r>
              <a:rPr lang="en-US" dirty="0">
                <a:sym typeface="Wingdings"/>
              </a:rPr>
              <a:t>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lines accesses </a:t>
            </a:r>
            <a:r>
              <a:rPr lang="en-US" dirty="0">
                <a:sym typeface="Wingdings"/>
              </a:rPr>
              <a:t> worse performance</a:t>
            </a:r>
          </a:p>
          <a:p>
            <a:r>
              <a:rPr lang="en-US" dirty="0"/>
              <a:t>In 2-word alignment:</a:t>
            </a:r>
          </a:p>
          <a:p>
            <a:pPr lvl="1"/>
            <a:r>
              <a:rPr lang="en-US" dirty="0"/>
              <a:t>Returned pointer by malloc must be </a:t>
            </a:r>
            <a:r>
              <a:rPr lang="en-US" b="1" dirty="0"/>
              <a:t>8-byte </a:t>
            </a:r>
            <a:r>
              <a:rPr lang="en-US" dirty="0"/>
              <a:t>aligned</a:t>
            </a:r>
          </a:p>
          <a:p>
            <a:pPr lvl="1"/>
            <a:r>
              <a:rPr lang="en-US" dirty="0"/>
              <a:t>Ex: </a:t>
            </a:r>
            <a:r>
              <a:rPr lang="en-US" b="1" dirty="0"/>
              <a:t>0x</a:t>
            </a:r>
            <a:r>
              <a:rPr lang="en-US" dirty="0"/>
              <a:t>…00, …08, …10, … 18, </a:t>
            </a:r>
          </a:p>
          <a:p>
            <a:pPr lvl="1"/>
            <a:r>
              <a:rPr lang="en-US" dirty="0"/>
              <a:t>E.g. the last 3 bits of the pointer must be always 000</a:t>
            </a:r>
          </a:p>
          <a:p>
            <a:endParaRPr lang="en-US" dirty="0">
              <a:sym typeface="Wingding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804063" y="2864600"/>
            <a:ext cx="861431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 words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7369224" y="3512938"/>
            <a:ext cx="1676400" cy="26927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My data is here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" name="AutoShape 8"/>
          <p:cNvSpPr>
            <a:spLocks/>
          </p:cNvSpPr>
          <p:nvPr/>
        </p:nvSpPr>
        <p:spPr bwMode="auto">
          <a:xfrm rot="16200000">
            <a:off x="8076161" y="2476499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400506" y="4409425"/>
            <a:ext cx="1676400" cy="26927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              | My data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369379" y="4696462"/>
            <a:ext cx="1676400" cy="26927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Is here   |   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9" name="Straight Arrow Connector 8"/>
          <p:cNvCxnSpPr>
            <a:cxnSpLocks/>
            <a:endCxn id="5" idx="1"/>
          </p:cNvCxnSpPr>
          <p:nvPr/>
        </p:nvCxnSpPr>
        <p:spPr>
          <a:xfrm flipV="1">
            <a:off x="3742410" y="3647575"/>
            <a:ext cx="3626814" cy="134637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963095" y="4409340"/>
            <a:ext cx="1282737" cy="85263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655908" y="4101563"/>
            <a:ext cx="10095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Lucida Console"/>
                <a:cs typeface="Lucida Console"/>
              </a:rPr>
              <a:t>P</a:t>
            </a:r>
            <a:r>
              <a:rPr lang="en-US" sz="1400" dirty="0">
                <a:latin typeface="Lucida Console"/>
                <a:cs typeface="Lucida Console"/>
                <a:sym typeface="Wingdings"/>
              </a:rPr>
              <a:t></a:t>
            </a:r>
            <a:r>
              <a:rPr lang="en-US" sz="1400" dirty="0">
                <a:latin typeface="Lucida Console"/>
                <a:cs typeface="Lucida Console"/>
              </a:rPr>
              <a:t>0x…04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69381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>
                <a:solidFill>
                  <a:srgbClr val="7F7F7F"/>
                </a:solidFill>
              </a:rPr>
              <a:t>Implicit free lists</a:t>
            </a:r>
          </a:p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</a:p>
          <a:p>
            <a:r>
              <a:rPr lang="en-US" dirty="0"/>
              <a:t>EXTRA:</a:t>
            </a:r>
          </a:p>
        </p:txBody>
      </p:sp>
    </p:spTree>
    <p:extLst>
      <p:ext uri="{BB962C8B-B14F-4D97-AF65-F5344CB8AC3E}">
        <p14:creationId xmlns:p14="http://schemas.microsoft.com/office/powerpoint/2010/main" val="2524270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8-byte (x86) or 16-byte (x86-64) alignment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  <p:sp>
        <p:nvSpPr>
          <p:cNvPr id="5" name="Oval Callout 4"/>
          <p:cNvSpPr/>
          <p:nvPr/>
        </p:nvSpPr>
        <p:spPr>
          <a:xfrm>
            <a:off x="6559963" y="1776400"/>
            <a:ext cx="2355437" cy="2260810"/>
          </a:xfrm>
          <a:prstGeom prst="wedgeEllipseCallout">
            <a:avLst>
              <a:gd name="adj1" fmla="val -38542"/>
              <a:gd name="adj2" fmla="val 64853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A low-level memory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management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baseline="0" dirty="0">
                <a:solidFill>
                  <a:srgbClr val="000000"/>
                </a:solidFill>
                <a:latin typeface="Gill Sans"/>
                <a:cs typeface="Gill Sans"/>
              </a:rPr>
              <a:t>(Unlike high-level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data structures)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7369412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5,000 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calls and 5,000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operations/second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6857605" y="3012796"/>
            <a:ext cx="2355437" cy="2260810"/>
          </a:xfrm>
          <a:prstGeom prst="wedgeEllipseCallout">
            <a:avLst>
              <a:gd name="adj1" fmla="val -88530"/>
              <a:gd name="adj2" fmla="val -17737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Malloc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() and free()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must be fast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48327958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Peak 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dirty="0"/>
              <a:t>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Current heap size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r>
              <a:rPr lang="en-GB" dirty="0"/>
              <a:t> is monotonically </a:t>
            </a:r>
            <a:r>
              <a:rPr lang="en-GB" dirty="0" err="1"/>
              <a:t>nondecreasing</a:t>
            </a:r>
            <a:endParaRPr lang="en-GB" dirty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i.e., heap only grows when allocator uses </a:t>
            </a:r>
            <a:r>
              <a:rPr lang="en-GB" b="1" dirty="0" err="1">
                <a:latin typeface="Courier New" pitchFamily="49" charset="0"/>
              </a:rPr>
              <a:t>sbrk</a:t>
            </a:r>
            <a:endParaRPr lang="en-GB" b="1" dirty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utilization after k+1 requests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/>
              <a:t>U</a:t>
            </a:r>
            <a:r>
              <a:rPr lang="en-GB" i="1" baseline="-25000" dirty="0" err="1"/>
              <a:t>k</a:t>
            </a:r>
            <a:r>
              <a:rPr lang="en-GB" i="1" dirty="0"/>
              <a:t> = ( max</a:t>
            </a:r>
            <a:r>
              <a:rPr lang="en-GB" i="1" baseline="-25000" dirty="0"/>
              <a:t>i&lt;=</a:t>
            </a:r>
            <a:r>
              <a:rPr lang="en-GB" i="1" baseline="-25000" dirty="0" err="1"/>
              <a:t>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  <p:extLst>
      <p:ext uri="{BB962C8B-B14F-4D97-AF65-F5344CB8AC3E}">
        <p14:creationId xmlns:p14="http://schemas.microsoft.com/office/powerpoint/2010/main" val="342030383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297237" y="2470150"/>
            <a:ext cx="5181600" cy="304800"/>
            <a:chOff x="3006724" y="1614488"/>
            <a:chExt cx="5181600" cy="304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38200" y="2438400"/>
            <a:ext cx="2111773" cy="359010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(4)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97237" y="3079751"/>
            <a:ext cx="5181600" cy="304800"/>
            <a:chOff x="3006724" y="2501901"/>
            <a:chExt cx="5181600" cy="304800"/>
          </a:xfrm>
        </p:grpSpPr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2111773" cy="359010"/>
          </a:xfrm>
          <a:prstGeom prst="rect">
            <a:avLst/>
          </a:prstGeom>
          <a:solidFill>
            <a:srgbClr val="66CC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(5)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7237" y="3689350"/>
            <a:ext cx="5181600" cy="304800"/>
            <a:chOff x="3006724" y="3389313"/>
            <a:chExt cx="5181600" cy="304800"/>
          </a:xfrm>
        </p:grpSpPr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Text Box 55"/>
          <p:cNvSpPr txBox="1">
            <a:spLocks noChangeArrowheads="1"/>
          </p:cNvSpPr>
          <p:nvPr/>
        </p:nvSpPr>
        <p:spPr bwMode="auto">
          <a:xfrm>
            <a:off x="838200" y="3657600"/>
            <a:ext cx="2111773" cy="359010"/>
          </a:xfrm>
          <a:prstGeom prst="rect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(6)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3297237" y="4298951"/>
            <a:ext cx="5181600" cy="304800"/>
            <a:chOff x="3036887" y="4276726"/>
            <a:chExt cx="5181600" cy="304800"/>
          </a:xfrm>
        </p:grpSpPr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838200" y="4267200"/>
            <a:ext cx="1284624" cy="359010"/>
          </a:xfrm>
          <a:prstGeom prst="rect">
            <a:avLst/>
          </a:prstGeom>
          <a:solidFill>
            <a:srgbClr val="66CC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free(p2)</a:t>
            </a:r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838200" y="4876800"/>
            <a:ext cx="2111773" cy="354906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(6)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5085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Error! Oops! Can’t proceed! Must increase heap size.</a:t>
            </a:r>
          </a:p>
        </p:txBody>
      </p:sp>
      <p:sp>
        <p:nvSpPr>
          <p:cNvPr id="82" name="Oval Callout 81"/>
          <p:cNvSpPr/>
          <p:nvPr/>
        </p:nvSpPr>
        <p:spPr>
          <a:xfrm>
            <a:off x="6691518" y="5110253"/>
            <a:ext cx="2355437" cy="1747747"/>
          </a:xfrm>
          <a:prstGeom prst="wedgeEllipseCallout">
            <a:avLst>
              <a:gd name="adj1" fmla="val -96028"/>
              <a:gd name="adj2" fmla="val -48615"/>
            </a:avLst>
          </a:prstGeom>
          <a:solidFill>
            <a:schemeClr val="bg1">
              <a:lumMod val="75000"/>
            </a:schemeClr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noProof="0" dirty="0">
                <a:solidFill>
                  <a:srgbClr val="000000"/>
                </a:solidFill>
                <a:latin typeface="Gill Sans"/>
                <a:cs typeface="Gill Sans"/>
              </a:rPr>
              <a:t>Must have good</a:t>
            </a: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a</a:t>
            </a:r>
            <a:r>
              <a:rPr lang="en-US" kern="0" noProof="0" dirty="0" err="1">
                <a:solidFill>
                  <a:srgbClr val="000000"/>
                </a:solidFill>
                <a:latin typeface="Gill Sans"/>
                <a:cs typeface="Gill Sans"/>
              </a:rPr>
              <a:t>llocation</a:t>
            </a:r>
            <a:r>
              <a:rPr lang="en-US" kern="0" noProof="0" dirty="0">
                <a:solidFill>
                  <a:srgbClr val="000000"/>
                </a:solidFill>
                <a:latin typeface="Gill Sans"/>
                <a:cs typeface="Gill Sans"/>
              </a:rPr>
              <a:t> policy</a:t>
            </a:r>
          </a:p>
        </p:txBody>
      </p:sp>
    </p:spTree>
    <p:extLst>
      <p:ext uri="{BB962C8B-B14F-4D97-AF65-F5344CB8AC3E}">
        <p14:creationId xmlns:p14="http://schemas.microsoft.com/office/powerpoint/2010/main" val="1124938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100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2992437" y="1614488"/>
            <a:ext cx="5181600" cy="304800"/>
            <a:chOff x="3006724" y="1614488"/>
            <a:chExt cx="5181600" cy="304800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3400" y="1582738"/>
            <a:ext cx="2111773" cy="359010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(4)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2992437" y="2501901"/>
            <a:ext cx="5181600" cy="304800"/>
            <a:chOff x="3006724" y="2501901"/>
            <a:chExt cx="51816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33400" y="2470150"/>
            <a:ext cx="2111773" cy="359010"/>
          </a:xfrm>
          <a:prstGeom prst="rect">
            <a:avLst/>
          </a:prstGeom>
          <a:solidFill>
            <a:srgbClr val="66CC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(5)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2992437" y="3389313"/>
            <a:ext cx="5181600" cy="304800"/>
            <a:chOff x="3006724" y="3389313"/>
            <a:chExt cx="51816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33400" y="3357563"/>
            <a:ext cx="2111773" cy="359010"/>
          </a:xfrm>
          <a:prstGeom prst="rect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(6)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2992437" y="4276726"/>
            <a:ext cx="5181600" cy="304800"/>
            <a:chOff x="3036887" y="4276726"/>
            <a:chExt cx="5181600" cy="304800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rgbClr val="66CC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free(p2)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2983925" y="5811773"/>
            <a:ext cx="5181600" cy="304800"/>
            <a:chOff x="2992437" y="5164138"/>
            <a:chExt cx="51816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24888" y="5780023"/>
            <a:ext cx="2111773" cy="359010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(2)</a:t>
            </a:r>
          </a:p>
        </p:txBody>
      </p:sp>
      <p:sp>
        <p:nvSpPr>
          <p:cNvPr id="99" name="Text Box 24"/>
          <p:cNvSpPr txBox="1">
            <a:spLocks noChangeArrowheads="1"/>
          </p:cNvSpPr>
          <p:nvPr/>
        </p:nvSpPr>
        <p:spPr bwMode="auto">
          <a:xfrm>
            <a:off x="2755422" y="2133518"/>
            <a:ext cx="176101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 allocated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100" name="AutoShape 17"/>
          <p:cNvSpPr>
            <a:spLocks/>
          </p:cNvSpPr>
          <p:nvPr/>
        </p:nvSpPr>
        <p:spPr bwMode="auto">
          <a:xfrm rot="16200000">
            <a:off x="3535392" y="1491359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Text Box 24"/>
          <p:cNvSpPr txBox="1">
            <a:spLocks noChangeArrowheads="1"/>
          </p:cNvSpPr>
          <p:nvPr/>
        </p:nvSpPr>
        <p:spPr bwMode="auto">
          <a:xfrm>
            <a:off x="3758742" y="2981685"/>
            <a:ext cx="2228793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Another allocated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102" name="AutoShape 17"/>
          <p:cNvSpPr>
            <a:spLocks/>
          </p:cNvSpPr>
          <p:nvPr/>
        </p:nvSpPr>
        <p:spPr bwMode="auto">
          <a:xfrm rot="16200000">
            <a:off x="4911217" y="2200906"/>
            <a:ext cx="182880" cy="1465959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Text Box 24"/>
          <p:cNvSpPr txBox="1">
            <a:spLocks noChangeArrowheads="1"/>
          </p:cNvSpPr>
          <p:nvPr/>
        </p:nvSpPr>
        <p:spPr bwMode="auto">
          <a:xfrm>
            <a:off x="4497458" y="4860784"/>
            <a:ext cx="121128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free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106" name="AutoShape 17"/>
          <p:cNvSpPr>
            <a:spLocks/>
          </p:cNvSpPr>
          <p:nvPr/>
        </p:nvSpPr>
        <p:spPr bwMode="auto">
          <a:xfrm rot="16200000">
            <a:off x="4838991" y="4034672"/>
            <a:ext cx="300441" cy="1439065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AutoShape 17"/>
          <p:cNvSpPr>
            <a:spLocks/>
          </p:cNvSpPr>
          <p:nvPr/>
        </p:nvSpPr>
        <p:spPr bwMode="auto">
          <a:xfrm rot="16200000">
            <a:off x="7903500" y="4349050"/>
            <a:ext cx="300441" cy="844003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Text Box 24"/>
          <p:cNvSpPr txBox="1">
            <a:spLocks noChangeArrowheads="1"/>
          </p:cNvSpPr>
          <p:nvPr/>
        </p:nvSpPr>
        <p:spPr bwMode="auto">
          <a:xfrm>
            <a:off x="7422647" y="4921272"/>
            <a:ext cx="102774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Another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1696387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1" grpId="0" animBg="1"/>
      <p:bldP spid="11319" grpId="0" animBg="1"/>
      <p:bldP spid="11337" grpId="0" animBg="1"/>
      <p:bldP spid="11355" grpId="0" animBg="1"/>
      <p:bldP spid="99" grpId="0"/>
      <p:bldP spid="100" grpId="0" animBg="1"/>
      <p:bldP spid="101" grpId="0"/>
      <p:bldP spid="102" grpId="0" animBg="1"/>
      <p:bldP spid="105" grpId="0"/>
      <p:bldP spid="106" grpId="0" animBg="1"/>
      <p:bldP spid="107" grpId="0" animBg="1"/>
      <p:bldP spid="108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</a:t>
            </a:r>
            <a:r>
              <a:rPr lang="en-GB" sz="2000" dirty="0">
                <a:solidFill>
                  <a:srgbClr val="FF0000"/>
                </a:solidFill>
                <a:latin typeface="Courier New" pitchFamily="49" charset="0"/>
              </a:rPr>
              <a:t>*</a:t>
            </a:r>
            <a:r>
              <a:rPr lang="en-GB" sz="2000" dirty="0" err="1">
                <a:solidFill>
                  <a:srgbClr val="FF0000"/>
                </a:solidFill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>
                <a:solidFill>
                  <a:srgbClr val="FF0000"/>
                </a:solidFill>
              </a:rPr>
              <a:t> bytes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aligned to an 8-byte (x86) or  16-byte (x86-64) boundary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</a:t>
            </a:r>
            <a:r>
              <a:rPr lang="en-GB" sz="2000" dirty="0">
                <a:solidFill>
                  <a:srgbClr val="FF0000"/>
                </a:solidFill>
                <a:latin typeface="Courier New" pitchFamily="49" charset="0"/>
              </a:rPr>
              <a:t>free</a:t>
            </a:r>
            <a:r>
              <a:rPr lang="en-GB" sz="2000" dirty="0">
                <a:latin typeface="Courier New" pitchFamily="49" charset="0"/>
              </a:rPr>
              <a:t>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/>
              <a:t>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solidFill>
                  <a:srgbClr val="FF0000"/>
                </a:solidFill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FF0000"/>
                </a:solidFill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solidFill>
                  <a:srgbClr val="FF0000"/>
                </a:solidFill>
                <a:latin typeface="Courier New"/>
                <a:cs typeface="Courier New"/>
              </a:rPr>
              <a:t>malloc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FF0000"/>
                </a:solidFill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FF0000"/>
                </a:solidFill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749110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solidFill>
                  <a:srgbClr val="FF0000"/>
                </a:solidFill>
              </a:rPr>
              <a:t>Allocate cost: </a:t>
            </a:r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solidFill>
                  <a:srgbClr val="FF0000"/>
                </a:solidFill>
              </a:rPr>
              <a:t>linear time </a:t>
            </a:r>
            <a:r>
              <a:rPr lang="en-GB" dirty="0"/>
              <a:t>worst case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416612802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since needs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common use of linked lists is in conjunction with segregated free lists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Keep multiple linked lists of different size classes, or possibly for different types of objects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631919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 garbage collection in Java, ML, and Lisp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4741532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8-byte (x86) or 16-byte (x86-64) alignment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  <p:extLst>
      <p:ext uri="{BB962C8B-B14F-4D97-AF65-F5344CB8AC3E}">
        <p14:creationId xmlns:p14="http://schemas.microsoft.com/office/powerpoint/2010/main" val="593856866"/>
      </p:ext>
    </p:extLst>
  </p:cSld>
  <p:clrMapOvr>
    <a:masterClrMapping/>
  </p:clrMapOvr>
  <p:transition xmlns:p14="http://schemas.microsoft.com/office/powerpoint/2010/main"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5,000 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calls and 5,000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operations/second</a:t>
            </a:r>
          </a:p>
        </p:txBody>
      </p:sp>
    </p:spTree>
    <p:extLst>
      <p:ext uri="{BB962C8B-B14F-4D97-AF65-F5344CB8AC3E}">
        <p14:creationId xmlns:p14="http://schemas.microsoft.com/office/powerpoint/2010/main" val="1208637158"/>
      </p:ext>
    </p:extLst>
  </p:cSld>
  <p:clrMapOvr>
    <a:masterClrMapping/>
  </p:clrMapOvr>
  <p:transition xmlns:p14="http://schemas.microsoft.com/office/powerpoint/2010/main"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Peak 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dirty="0"/>
              <a:t>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Current heap size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r>
              <a:rPr lang="en-GB" dirty="0"/>
              <a:t> is monotonically </a:t>
            </a:r>
            <a:r>
              <a:rPr lang="en-GB" dirty="0" err="1"/>
              <a:t>nondecreasing</a:t>
            </a:r>
            <a:endParaRPr lang="en-GB" dirty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i.e., heap only grows when allocator uses </a:t>
            </a:r>
            <a:r>
              <a:rPr lang="en-GB" b="1" dirty="0" err="1">
                <a:latin typeface="Courier New" pitchFamily="49" charset="0"/>
              </a:rPr>
              <a:t>sbrk</a:t>
            </a:r>
            <a:endParaRPr lang="en-GB" b="1" dirty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utilization after k+1 requests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/>
              <a:t>U</a:t>
            </a:r>
            <a:r>
              <a:rPr lang="en-GB" i="1" baseline="-25000" dirty="0" err="1"/>
              <a:t>k</a:t>
            </a:r>
            <a:r>
              <a:rPr lang="en-GB" i="1" dirty="0"/>
              <a:t> = ( max</a:t>
            </a:r>
            <a:r>
              <a:rPr lang="en-GB" i="1" baseline="-25000" dirty="0"/>
              <a:t>i&lt;=</a:t>
            </a:r>
            <a:r>
              <a:rPr lang="en-GB" i="1" baseline="-25000" dirty="0" err="1"/>
              <a:t>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  <p:extLst>
      <p:ext uri="{BB962C8B-B14F-4D97-AF65-F5344CB8AC3E}">
        <p14:creationId xmlns:p14="http://schemas.microsoft.com/office/powerpoint/2010/main" val="221857738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D2489-AD25-AF4C-BA03-37E656350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150D7B9-2075-BC47-A472-1253328E9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7EB28EC-5B9C-3C45-8E5E-90195D35C22D}"/>
              </a:ext>
            </a:extLst>
          </p:cNvPr>
          <p:cNvSpPr txBox="1"/>
          <p:nvPr/>
        </p:nvSpPr>
        <p:spPr>
          <a:xfrm>
            <a:off x="4029944" y="1255812"/>
            <a:ext cx="4943287" cy="5078313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BREAK THIS SLIDE INTO TWO SLIDES.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ONE SHOWS THE C code of how you put the next free address.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(this is the slide in slide 34, explicit free lists)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Let’s say there is a ROOT to a free block.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void *root.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To make a free block from a free (p), basically you say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*p = root;  (NOT p = root !!!!!, remember p itself is a memory line)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Then *(root+8) = (p-4)  for the backward pointer.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THIS LECTURE IS ABOUT pointer arithmetic.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You don’t care about </a:t>
            </a:r>
            <a:r>
              <a:rPr lang="en-US" kern="0" dirty="0" err="1">
                <a:solidFill>
                  <a:srgbClr val="000000"/>
                </a:solidFill>
                <a:latin typeface="Gill Sans"/>
                <a:cs typeface="Gill Sans"/>
              </a:rPr>
              <a:t>malloc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in the future.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424590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1957" cy="762000"/>
          </a:xfrm>
        </p:spPr>
        <p:txBody>
          <a:bodyPr/>
          <a:lstStyle/>
          <a:p>
            <a:r>
              <a:rPr lang="en-US" dirty="0"/>
              <a:t>How to manage free blocks?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707402"/>
            <a:ext cx="8289925" cy="4921997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u="sng" dirty="0">
                <a:solidFill>
                  <a:srgbClr val="C00000"/>
                </a:solidFill>
              </a:rPr>
              <a:t>Implicit list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dirty="0"/>
              <a:t>using length—links all blocks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Method 2: </a:t>
            </a:r>
            <a:r>
              <a:rPr lang="en-GB" i="1" u="sng" dirty="0">
                <a:solidFill>
                  <a:srgbClr val="C00000"/>
                </a:solidFill>
              </a:rPr>
              <a:t>Explicit list</a:t>
            </a:r>
            <a:r>
              <a:rPr lang="en-GB" u="sng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9005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503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free and allocated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block </a:t>
            </a:r>
            <a:r>
              <a:rPr lang="en-US" dirty="0">
                <a:solidFill>
                  <a:srgbClr val="FF0000"/>
                </a:solidFill>
              </a:rPr>
              <a:t>headers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</a:t>
            </a:r>
            <a:r>
              <a:rPr lang="en-GB" dirty="0">
                <a:solidFill>
                  <a:srgbClr val="FF0000"/>
                </a:solidFill>
              </a:rPr>
              <a:t>size</a:t>
            </a:r>
            <a:r>
              <a:rPr lang="en-GB" dirty="0"/>
              <a:t> and </a:t>
            </a:r>
            <a:r>
              <a:rPr lang="en-GB" dirty="0">
                <a:solidFill>
                  <a:srgbClr val="FF0000"/>
                </a:solidFill>
              </a:rPr>
              <a:t>status</a:t>
            </a:r>
            <a:r>
              <a:rPr lang="en-GB" dirty="0"/>
              <a:t> (free/allocated)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u="sng" dirty="0">
                <a:solidFill>
                  <a:srgbClr val="C00000"/>
                </a:solidFill>
              </a:rPr>
              <a:t>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solidFill>
                  <a:srgbClr val="FF0000"/>
                </a:solidFill>
              </a:rPr>
              <a:t>Requires an extra word </a:t>
            </a:r>
            <a:r>
              <a:rPr lang="en-GB" dirty="0"/>
              <a:t>for every block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5186" y="3403640"/>
            <a:ext cx="1909795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malloc(4)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9586" y="4260283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24386" y="4260283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91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339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8786" y="4260283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43586" y="4260283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83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531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579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67586" y="4260283"/>
            <a:ext cx="3048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72386" y="4260283"/>
            <a:ext cx="3048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77186" y="4260283"/>
            <a:ext cx="3048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81986" y="4260283"/>
            <a:ext cx="3048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6813770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86786" y="4083169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86058" y="4976716"/>
            <a:ext cx="782884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header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6597" y="5022283"/>
            <a:ext cx="85872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20274" y="3733283"/>
            <a:ext cx="1588" cy="5270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62786" y="4260283"/>
            <a:ext cx="304800" cy="3048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62786" y="4083169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stCxn id="58" idx="0"/>
            <a:endCxn id="67" idx="2"/>
          </p:cNvCxnSpPr>
          <p:nvPr/>
        </p:nvCxnSpPr>
        <p:spPr bwMode="auto">
          <a:xfrm flipV="1">
            <a:off x="5377500" y="4565083"/>
            <a:ext cx="37686" cy="41163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60" idx="0"/>
            <a:endCxn id="50" idx="2"/>
          </p:cNvCxnSpPr>
          <p:nvPr/>
        </p:nvCxnSpPr>
        <p:spPr bwMode="auto">
          <a:xfrm rot="16200000" flipV="1">
            <a:off x="5884373" y="4400696"/>
            <a:ext cx="457200" cy="7859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60" idx="0"/>
            <a:endCxn id="51" idx="2"/>
          </p:cNvCxnSpPr>
          <p:nvPr/>
        </p:nvCxnSpPr>
        <p:spPr bwMode="auto">
          <a:xfrm rot="16200000" flipV="1">
            <a:off x="6036773" y="4553096"/>
            <a:ext cx="457200" cy="4811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60" idx="0"/>
            <a:endCxn id="52" idx="2"/>
          </p:cNvCxnSpPr>
          <p:nvPr/>
        </p:nvCxnSpPr>
        <p:spPr bwMode="auto">
          <a:xfrm rot="16200000" flipV="1">
            <a:off x="6189173" y="4705496"/>
            <a:ext cx="457200" cy="1763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60" idx="0"/>
            <a:endCxn id="53" idx="2"/>
          </p:cNvCxnSpPr>
          <p:nvPr/>
        </p:nvCxnSpPr>
        <p:spPr bwMode="auto">
          <a:xfrm rot="5400000" flipH="1" flipV="1">
            <a:off x="6341573" y="4729470"/>
            <a:ext cx="457200" cy="12842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118570" y="4261966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24">
            <a:extLst>
              <a:ext uri="{FF2B5EF4-FFF2-40B4-BE49-F238E27FC236}">
                <a16:creationId xmlns="" xmlns:a16="http://schemas.microsoft.com/office/drawing/2014/main" id="{DE86904A-A07A-5C40-838F-97B4A6A23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279" y="5940598"/>
            <a:ext cx="121128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free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57" name="AutoShape 17">
            <a:extLst>
              <a:ext uri="{FF2B5EF4-FFF2-40B4-BE49-F238E27FC236}">
                <a16:creationId xmlns="" xmlns:a16="http://schemas.microsoft.com/office/drawing/2014/main" id="{901756B0-734D-724E-9B87-701A686A6BDE}"/>
              </a:ext>
            </a:extLst>
          </p:cNvPr>
          <p:cNvSpPr>
            <a:spLocks/>
          </p:cNvSpPr>
          <p:nvPr/>
        </p:nvSpPr>
        <p:spPr bwMode="auto">
          <a:xfrm rot="16200000">
            <a:off x="5946812" y="5114486"/>
            <a:ext cx="300441" cy="1439065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91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41817"/>
            <a:ext cx="8255000" cy="792019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</a:t>
            </a:r>
            <a:r>
              <a:rPr lang="en-GB" dirty="0">
                <a:solidFill>
                  <a:srgbClr val="FF0000"/>
                </a:solidFill>
              </a:rPr>
              <a:t>each block </a:t>
            </a:r>
            <a:r>
              <a:rPr lang="en-GB" dirty="0"/>
              <a:t>we need both </a:t>
            </a:r>
            <a:r>
              <a:rPr lang="en-GB" dirty="0">
                <a:solidFill>
                  <a:srgbClr val="FF0000"/>
                </a:solidFill>
              </a:rPr>
              <a:t>size</a:t>
            </a:r>
            <a:r>
              <a:rPr lang="en-GB" dirty="0"/>
              <a:t> and </a:t>
            </a:r>
            <a:r>
              <a:rPr lang="en-GB" dirty="0">
                <a:solidFill>
                  <a:srgbClr val="FF0000"/>
                </a:solidFill>
              </a:rPr>
              <a:t>allocation status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 rot="16200000">
            <a:off x="2441890" y="3398734"/>
            <a:ext cx="772014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279627" y="5207612"/>
            <a:ext cx="1708030" cy="1000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blocks: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6931415" y="4349580"/>
            <a:ext cx="2385987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 (</a:t>
            </a:r>
            <a:r>
              <a:rPr lang="en-GB" sz="1600" b="1" u="sng" dirty="0">
                <a:latin typeface="Calibri" pitchFamily="34" charset="0"/>
              </a:rPr>
              <a:t>in bytes</a:t>
            </a:r>
            <a:r>
              <a:rPr lang="en-GB" sz="1600" b="1" dirty="0">
                <a:latin typeface="Calibri" pitchFamily="34" charset="0"/>
              </a:rPr>
              <a:t>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(in 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 rot="16200000">
            <a:off x="2675497" y="2864764"/>
            <a:ext cx="304800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652404" y="2075599"/>
            <a:ext cx="5199223" cy="304800"/>
            <a:chOff x="2989101" y="1614488"/>
            <a:chExt cx="5199223" cy="304800"/>
          </a:xfrm>
        </p:grpSpPr>
        <p:sp>
          <p:nvSpPr>
            <p:cNvPr id="1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2989101" y="161448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Text Box 19"/>
          <p:cNvSpPr txBox="1">
            <a:spLocks noChangeArrowheads="1"/>
          </p:cNvSpPr>
          <p:nvPr/>
        </p:nvSpPr>
        <p:spPr bwMode="auto">
          <a:xfrm>
            <a:off x="210990" y="2043849"/>
            <a:ext cx="2121066" cy="357663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(4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2426414" y="4355563"/>
            <a:ext cx="176101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 allocated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42" name="AutoShape 17"/>
          <p:cNvSpPr>
            <a:spLocks/>
          </p:cNvSpPr>
          <p:nvPr/>
        </p:nvSpPr>
        <p:spPr bwMode="auto">
          <a:xfrm rot="16200000">
            <a:off x="3280560" y="3442096"/>
            <a:ext cx="270304" cy="155663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904293" y="3844364"/>
            <a:ext cx="2099152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61157" y="3703633"/>
            <a:ext cx="462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p1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904293" y="2402859"/>
            <a:ext cx="2044501" cy="1441505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6"/>
          <p:cNvSpPr>
            <a:spLocks noChangeArrowheads="1"/>
          </p:cNvSpPr>
          <p:nvPr/>
        </p:nvSpPr>
        <p:spPr bwMode="auto">
          <a:xfrm rot="16200000">
            <a:off x="3059249" y="2847060"/>
            <a:ext cx="1072378" cy="118398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119025" y="3657149"/>
            <a:ext cx="1683412" cy="2336650"/>
            <a:chOff x="4889230" y="3657149"/>
            <a:chExt cx="1683412" cy="2336650"/>
          </a:xfrm>
        </p:grpSpPr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5348044" y="3657149"/>
              <a:ext cx="775446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 word</a:t>
              </a:r>
            </a:p>
          </p:txBody>
        </p:sp>
        <p:sp>
          <p:nvSpPr>
            <p:cNvPr id="29" name="Rectangle 6"/>
            <p:cNvSpPr>
              <a:spLocks noChangeArrowheads="1"/>
            </p:cNvSpPr>
            <p:nvPr/>
          </p:nvSpPr>
          <p:spPr bwMode="auto">
            <a:xfrm>
              <a:off x="4896240" y="4707924"/>
              <a:ext cx="1676400" cy="1285875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</a:t>
              </a:r>
            </a:p>
          </p:txBody>
        </p:sp>
        <p:sp>
          <p:nvSpPr>
            <p:cNvPr id="33" name="AutoShape 8"/>
            <p:cNvSpPr>
              <a:spLocks/>
            </p:cNvSpPr>
            <p:nvPr/>
          </p:nvSpPr>
          <p:spPr bwMode="auto">
            <a:xfrm rot="16200000">
              <a:off x="5620142" y="3269048"/>
              <a:ext cx="228600" cy="1676401"/>
            </a:xfrm>
            <a:prstGeom prst="rightBrace">
              <a:avLst>
                <a:gd name="adj1" fmla="val 118750"/>
                <a:gd name="adj2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3"/>
            <p:cNvSpPr>
              <a:spLocks noChangeArrowheads="1"/>
            </p:cNvSpPr>
            <p:nvPr/>
          </p:nvSpPr>
          <p:spPr bwMode="auto">
            <a:xfrm>
              <a:off x="4889230" y="4328017"/>
              <a:ext cx="1378609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0" name="Rectangle 8"/>
            <p:cNvSpPr>
              <a:spLocks noChangeArrowheads="1"/>
            </p:cNvSpPr>
            <p:nvPr/>
          </p:nvSpPr>
          <p:spPr bwMode="auto">
            <a:xfrm>
              <a:off x="6267840" y="4326924"/>
              <a:ext cx="304800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  <p:sp>
        <p:nvSpPr>
          <p:cNvPr id="51" name="Rectangle 5"/>
          <p:cNvSpPr>
            <a:spLocks noChangeArrowheads="1"/>
          </p:cNvSpPr>
          <p:nvPr/>
        </p:nvSpPr>
        <p:spPr bwMode="auto">
          <a:xfrm>
            <a:off x="3882630" y="2075282"/>
            <a:ext cx="3048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7098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44" grpId="0"/>
    </p:bld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 type="triangle" w="med" len="med"/>
        </a:ln>
        <a:effectLst/>
      </a:spPr>
      <a:bodyPr wrap="none" anchor="ctr"/>
      <a:lstStyle>
        <a:defPPr>
          <a:defRPr dirty="0">
            <a:latin typeface="Calibri" pitchFamily="34" charset="0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3673</TotalTime>
  <Words>3973</Words>
  <Application>Microsoft Macintosh PowerPoint</Application>
  <PresentationFormat>On-screen Show (4:3)</PresentationFormat>
  <Paragraphs>1159</Paragraphs>
  <Slides>57</Slides>
  <Notes>48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template2007</vt:lpstr>
      <vt:lpstr>Dynamic Memory Allocation Free-Space Management e.g., malloc()  CSAPP Book Chapter 9.9  </vt:lpstr>
      <vt:lpstr>PowerPoint Presentation</vt:lpstr>
      <vt:lpstr>PowerPoint Presentation</vt:lpstr>
      <vt:lpstr>Assumptions Made in This Lecture [IMPORTANT!!] </vt:lpstr>
      <vt:lpstr>Allocation Example</vt:lpstr>
      <vt:lpstr>How to manage free blocks?</vt:lpstr>
      <vt:lpstr>Outline</vt:lpstr>
      <vt:lpstr>Managing free and allocated blocks</vt:lpstr>
      <vt:lpstr>Method 1: Implicit List</vt:lpstr>
      <vt:lpstr>Detailed Implicit Free List Example</vt:lpstr>
      <vt:lpstr>Forms an “implicit” list</vt:lpstr>
      <vt:lpstr>Outline</vt:lpstr>
      <vt:lpstr>Best fit</vt:lpstr>
      <vt:lpstr>Worst fit</vt:lpstr>
      <vt:lpstr>First fit</vt:lpstr>
      <vt:lpstr>Next fit</vt:lpstr>
      <vt:lpstr>Policies</vt:lpstr>
      <vt:lpstr>Outline</vt:lpstr>
      <vt:lpstr>Allocating in Free Block</vt:lpstr>
      <vt:lpstr>Freeing a Block</vt:lpstr>
      <vt:lpstr>Freeing and Coalescing</vt:lpstr>
      <vt:lpstr>Coalescing</vt:lpstr>
      <vt:lpstr>Bidirectional Coalescing </vt:lpstr>
      <vt:lpstr>Constant Time Coalescing</vt:lpstr>
      <vt:lpstr>Coalescing or not (Case 1)? – is it Case 1?</vt:lpstr>
      <vt:lpstr>Coalescing (Case 1)</vt:lpstr>
      <vt:lpstr>Coalescing (Case 2)</vt:lpstr>
      <vt:lpstr>Coalescing (Case 3)</vt:lpstr>
      <vt:lpstr>Coalescing (Case 4)</vt:lpstr>
      <vt:lpstr>Outline</vt:lpstr>
      <vt:lpstr>Disadvantages of implicit free list?</vt:lpstr>
      <vt:lpstr>Block format</vt:lpstr>
      <vt:lpstr>Explicit Free Lists</vt:lpstr>
      <vt:lpstr>Explicit Free Lists</vt:lpstr>
      <vt:lpstr>Allocation (and splitting)</vt:lpstr>
      <vt:lpstr>Freeing?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Free-block Insertion policy</vt:lpstr>
      <vt:lpstr>Other Free-space management solutions (FYI only)</vt:lpstr>
      <vt:lpstr>Regarding “padding” (FYI)</vt:lpstr>
      <vt:lpstr>EXTRAS</vt:lpstr>
      <vt:lpstr>Constraints</vt:lpstr>
      <vt:lpstr>Performance Goal: Throughput</vt:lpstr>
      <vt:lpstr>Performance Goal: Peak Memory Utilization</vt:lpstr>
      <vt:lpstr>External Fragmentation</vt:lpstr>
      <vt:lpstr>EXTRA</vt:lpstr>
      <vt:lpstr>The malloc Package</vt:lpstr>
      <vt:lpstr>Implicit Lists: Summary</vt:lpstr>
      <vt:lpstr>Explicit List Summary</vt:lpstr>
      <vt:lpstr>Dynamic Memory Allocation</vt:lpstr>
      <vt:lpstr>Constraints</vt:lpstr>
      <vt:lpstr>Performance Goal: Throughput</vt:lpstr>
      <vt:lpstr>Performance Goal: Peak Memory Utilization</vt:lpstr>
      <vt:lpstr>PowerPoint Presentation</vt:lpstr>
    </vt:vector>
  </TitlesOfParts>
  <Company>UC Berkeley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 G</dc:creator>
  <cp:lastModifiedBy>H G</cp:lastModifiedBy>
  <cp:revision>2716</cp:revision>
  <cp:lastPrinted>2015-05-13T02:15:47Z</cp:lastPrinted>
  <dcterms:created xsi:type="dcterms:W3CDTF">2010-10-14T08:11:44Z</dcterms:created>
  <dcterms:modified xsi:type="dcterms:W3CDTF">2019-11-18T23:50:33Z</dcterms:modified>
</cp:coreProperties>
</file>