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38"/>
  </p:notesMasterIdLst>
  <p:handoutMasterIdLst>
    <p:handoutMasterId r:id="rId39"/>
  </p:handoutMasterIdLst>
  <p:sldIdLst>
    <p:sldId id="542" r:id="rId3"/>
    <p:sldId id="1339" r:id="rId4"/>
    <p:sldId id="1344" r:id="rId5"/>
    <p:sldId id="1345" r:id="rId6"/>
    <p:sldId id="1362" r:id="rId7"/>
    <p:sldId id="1371" r:id="rId8"/>
    <p:sldId id="1365" r:id="rId9"/>
    <p:sldId id="1340" r:id="rId10"/>
    <p:sldId id="1368" r:id="rId11"/>
    <p:sldId id="1348" r:id="rId12"/>
    <p:sldId id="1341" r:id="rId13"/>
    <p:sldId id="1347" r:id="rId14"/>
    <p:sldId id="1349" r:id="rId15"/>
    <p:sldId id="1366" r:id="rId16"/>
    <p:sldId id="1363" r:id="rId17"/>
    <p:sldId id="1356" r:id="rId18"/>
    <p:sldId id="1357" r:id="rId19"/>
    <p:sldId id="1358" r:id="rId20"/>
    <p:sldId id="1359" r:id="rId21"/>
    <p:sldId id="1360" r:id="rId22"/>
    <p:sldId id="1364" r:id="rId23"/>
    <p:sldId id="1361" r:id="rId24"/>
    <p:sldId id="1338" r:id="rId25"/>
    <p:sldId id="1299" r:id="rId26"/>
    <p:sldId id="1300" r:id="rId27"/>
    <p:sldId id="1302" r:id="rId28"/>
    <p:sldId id="1301" r:id="rId29"/>
    <p:sldId id="1311" r:id="rId30"/>
    <p:sldId id="1343" r:id="rId31"/>
    <p:sldId id="1369" r:id="rId32"/>
    <p:sldId id="1334" r:id="rId33"/>
    <p:sldId id="1352" r:id="rId34"/>
    <p:sldId id="1370" r:id="rId35"/>
    <p:sldId id="1353" r:id="rId36"/>
    <p:sldId id="1354" r:id="rId37"/>
  </p:sldIdLst>
  <p:sldSz cx="9144000" cy="6858000" type="screen4x3"/>
  <p:notesSz cx="7302500" cy="9586913"/>
  <p:custDataLst>
    <p:tags r:id="rId4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5CD"/>
    <a:srgbClr val="990000"/>
    <a:srgbClr val="D5F1CF"/>
    <a:srgbClr val="F1C7C7"/>
    <a:srgbClr val="E9E1C9"/>
    <a:srgbClr val="F6F5BD"/>
    <a:srgbClr val="DED8C4"/>
    <a:srgbClr val="E7DDBB"/>
    <a:srgbClr val="DDCE9F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 autoAdjust="0"/>
    <p:restoredTop sz="94079" autoAdjust="0"/>
  </p:normalViewPr>
  <p:slideViewPr>
    <p:cSldViewPr snapToObjects="1">
      <p:cViewPr varScale="1">
        <p:scale>
          <a:sx n="167" d="100"/>
          <a:sy n="167" d="100"/>
        </p:scale>
        <p:origin x="-1408" y="-96"/>
      </p:cViewPr>
      <p:guideLst>
        <p:guide orient="horz" pos="4319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tags" Target="tags/tag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31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3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IF NO TIME, CAN SPILL TO NEXT LECTURE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lxr.linux.no</a:t>
            </a:r>
            <a:r>
              <a:rPr lang="en-US" dirty="0" smtClean="0"/>
              <a:t>/#linux+v3.6/include/</a:t>
            </a:r>
            <a:r>
              <a:rPr lang="en-US" dirty="0" err="1" smtClean="0"/>
              <a:t>linux</a:t>
            </a:r>
            <a:r>
              <a:rPr lang="en-US" dirty="0" smtClean="0"/>
              <a:t>/syscalls.h#L567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39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be described</a:t>
            </a:r>
            <a:r>
              <a:rPr lang="en-US" baseline="0" dirty="0" smtClean="0"/>
              <a:t> later in detail in slide 10.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06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each system call in the table briefly.</a:t>
            </a:r>
          </a:p>
          <a:p>
            <a:r>
              <a:rPr lang="en-US" dirty="0" err="1" smtClean="0"/>
              <a:t>Lseek</a:t>
            </a:r>
            <a:r>
              <a:rPr lang="en-US" baseline="0" dirty="0" smtClean="0"/>
              <a:t> = skip minutes in video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50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each system call in the table briefly.</a:t>
            </a:r>
          </a:p>
          <a:p>
            <a:r>
              <a:rPr lang="en-US" dirty="0" err="1" smtClean="0"/>
              <a:t>Lseek</a:t>
            </a:r>
            <a:r>
              <a:rPr lang="en-US" baseline="0" dirty="0" smtClean="0"/>
              <a:t> = skip minutes in video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50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be described</a:t>
            </a:r>
            <a:r>
              <a:rPr lang="en-US" baseline="0" dirty="0" smtClean="0"/>
              <a:t> later in detail in slide 10.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06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Timer interrupt … 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this is an</a:t>
            </a:r>
            <a:r>
              <a:rPr lang="en-US" baseline="0" dirty="0" smtClean="0"/>
              <a:t> ambiguous definition.</a:t>
            </a:r>
          </a:p>
          <a:p>
            <a:r>
              <a:rPr lang="en-US" baseline="0" dirty="0" smtClean="0"/>
              <a:t>Maybe should write COULD overlap in time.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622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99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4689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9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074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702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496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972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3248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247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040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248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7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solidFill>
                <a:srgbClr val="99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58000" y="0"/>
            <a:ext cx="2269435" cy="47433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25648" y="6553200"/>
            <a:ext cx="129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90000"/>
                </a:solidFill>
              </a:rPr>
              <a:t>CMSC 15400</a:t>
            </a:r>
            <a:endParaRPr lang="en-US" sz="1600" dirty="0">
              <a:solidFill>
                <a:srgbClr val="99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lang="en-US" sz="1000" smtClean="0">
                <a:solidFill>
                  <a:srgbClr val="990000"/>
                </a:solidFill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solidFill>
                <a:srgbClr val="99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58000" y="0"/>
            <a:ext cx="2269435" cy="47433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25648" y="6553200"/>
            <a:ext cx="129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90000"/>
                </a:solidFill>
              </a:rPr>
              <a:t>CMSC 15400</a:t>
            </a:r>
            <a:endParaRPr lang="en-US" sz="16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2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s://en.wikibooks.org/wiki/X86_Assembly/Interfacing_with_Linux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ilippo.io/linux-syscall-table/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1676400"/>
          </a:xfrm>
        </p:spPr>
        <p:txBody>
          <a:bodyPr/>
          <a:lstStyle/>
          <a:p>
            <a:pPr marL="0" indent="0"/>
            <a:r>
              <a:rPr lang="en-US" dirty="0" smtClean="0"/>
              <a:t>OS2: System Calls and Processes</a:t>
            </a:r>
            <a:br>
              <a:rPr lang="en-US" dirty="0" smtClean="0"/>
            </a:br>
            <a:r>
              <a:rPr lang="en-US" sz="2000" dirty="0" smtClean="0"/>
              <a:t>Chapter 8.2-8.3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i="1" dirty="0" smtClean="0"/>
              <a:t>[Show Slide </a:t>
            </a:r>
            <a:r>
              <a:rPr lang="en-US" sz="2000" i="1" dirty="0" smtClean="0"/>
              <a:t>24 </a:t>
            </a:r>
            <a:r>
              <a:rPr lang="en-US" sz="2000" i="1" dirty="0" smtClean="0"/>
              <a:t>– before class starts]</a:t>
            </a:r>
            <a:br>
              <a:rPr lang="en-US" sz="2000" i="1" dirty="0" smtClean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776271" y="2514600"/>
            <a:ext cx="7678738" cy="2743200"/>
          </a:xfrm>
        </p:spPr>
        <p:txBody>
          <a:bodyPr/>
          <a:lstStyle/>
          <a:p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Instructors:</a:t>
            </a:r>
            <a:r>
              <a:rPr lang="en-US" sz="2400" dirty="0" smtClean="0"/>
              <a:t> </a:t>
            </a:r>
          </a:p>
          <a:p>
            <a:r>
              <a:rPr lang="en-US" sz="2400" b="1" dirty="0"/>
              <a:t>Haryadi </a:t>
            </a:r>
            <a:r>
              <a:rPr lang="en-US" sz="2400" b="1" dirty="0" smtClean="0"/>
              <a:t>Gunawi</a:t>
            </a:r>
            <a:endParaRPr lang="en-US" sz="2400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771525"/>
          </a:xfrm>
        </p:spPr>
        <p:txBody>
          <a:bodyPr/>
          <a:lstStyle/>
          <a:p>
            <a:r>
              <a:rPr lang="en-US" dirty="0" smtClean="0"/>
              <a:t>Bottom-Up Description</a:t>
            </a:r>
            <a:endParaRPr lang="en-US" dirty="0"/>
          </a:p>
        </p:txBody>
      </p:sp>
      <p:pic>
        <p:nvPicPr>
          <p:cNvPr id="4" name="Picture 3" descr="Screen Shot 2014-05-01 at 9.10.5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" r="26180" b="50741"/>
          <a:stretch/>
        </p:blipFill>
        <p:spPr>
          <a:xfrm>
            <a:off x="0" y="2514600"/>
            <a:ext cx="9144000" cy="2936379"/>
          </a:xfrm>
          <a:prstGeom prst="rect">
            <a:avLst/>
          </a:prstGeom>
        </p:spPr>
      </p:pic>
      <p:pic>
        <p:nvPicPr>
          <p:cNvPr id="5" name="Picture 4" descr="Screen Shot 2014-05-01 at 9.10.5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66"/>
          <a:stretch/>
        </p:blipFill>
        <p:spPr>
          <a:xfrm>
            <a:off x="1143000" y="6019800"/>
            <a:ext cx="6959601" cy="4253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91200" y="130968"/>
            <a:ext cx="2674121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Gill Sans"/>
                <a:cs typeface="Gill Sans"/>
              </a:rPr>
              <a:t>x</a:t>
            </a:r>
            <a:r>
              <a:rPr lang="en-US" sz="1600" dirty="0" smtClean="0">
                <a:solidFill>
                  <a:srgbClr val="FF0000"/>
                </a:solidFill>
                <a:latin typeface="Gill Sans"/>
                <a:cs typeface="Gill Sans"/>
              </a:rPr>
              <a:t>86</a:t>
            </a:r>
            <a:r>
              <a:rPr lang="en-US" sz="2000" dirty="0" smtClean="0">
                <a:solidFill>
                  <a:srgbClr val="FF0000"/>
                </a:solidFill>
                <a:latin typeface="Gill Sans"/>
                <a:cs typeface="Gill Sans"/>
              </a:rPr>
              <a:t>_32</a:t>
            </a:r>
            <a:r>
              <a:rPr lang="en-US" sz="1600" dirty="0" smtClean="0">
                <a:solidFill>
                  <a:srgbClr val="FF0000"/>
                </a:solidFill>
                <a:latin typeface="Gill Sans"/>
                <a:cs typeface="Gill Sans"/>
              </a:rPr>
              <a:t>:</a:t>
            </a:r>
          </a:p>
          <a:p>
            <a:r>
              <a:rPr lang="en-US" sz="1600" b="0" dirty="0" smtClean="0">
                <a:latin typeface="Gill Sans"/>
                <a:cs typeface="Gill Sans"/>
                <a:hlinkClick r:id="rId4"/>
              </a:rPr>
              <a:t>https</a:t>
            </a:r>
            <a:r>
              <a:rPr lang="en-US" sz="1600" b="0" dirty="0">
                <a:latin typeface="Gill Sans"/>
                <a:cs typeface="Gill Sans"/>
                <a:hlinkClick r:id="rId4"/>
              </a:rPr>
              <a:t>://en.wikibooks.org/wiki/X86_Assembly/</a:t>
            </a:r>
            <a:r>
              <a:rPr lang="en-US" sz="1600" b="0" dirty="0" smtClean="0">
                <a:latin typeface="Gill Sans"/>
                <a:cs typeface="Gill Sans"/>
                <a:hlinkClick r:id="rId4"/>
              </a:rPr>
              <a:t>Interfacing_with_Linux</a:t>
            </a:r>
            <a:endParaRPr lang="en-US" sz="1600" b="0" dirty="0" smtClean="0">
              <a:latin typeface="Gill Sans"/>
              <a:cs typeface="Gill Sans"/>
            </a:endParaRPr>
          </a:p>
          <a:p>
            <a:r>
              <a:rPr lang="en-US" sz="1600" b="0" dirty="0" smtClean="0">
                <a:latin typeface="Gill Sans"/>
                <a:cs typeface="Gill Sans"/>
              </a:rPr>
              <a:t>(We use %</a:t>
            </a:r>
            <a:r>
              <a:rPr lang="en-US" sz="1600" b="0" dirty="0" err="1" smtClean="0">
                <a:latin typeface="Gill Sans"/>
                <a:cs typeface="Gill Sans"/>
              </a:rPr>
              <a:t>eax</a:t>
            </a:r>
            <a:r>
              <a:rPr lang="en-US" sz="1600" b="0" dirty="0" smtClean="0">
                <a:latin typeface="Gill Sans"/>
                <a:cs typeface="Gill Sans"/>
              </a:rPr>
              <a:t>, %</a:t>
            </a:r>
            <a:r>
              <a:rPr lang="en-US" sz="1600" b="0" dirty="0" err="1" smtClean="0">
                <a:latin typeface="Gill Sans"/>
                <a:cs typeface="Gill Sans"/>
              </a:rPr>
              <a:t>ebx</a:t>
            </a:r>
            <a:r>
              <a:rPr lang="en-US" sz="1600" b="0" dirty="0" smtClean="0">
                <a:latin typeface="Gill Sans"/>
                <a:cs typeface="Gill Sans"/>
              </a:rPr>
              <a:t>, %</a:t>
            </a:r>
            <a:r>
              <a:rPr lang="en-US" sz="1600" b="0" dirty="0" err="1" smtClean="0">
                <a:latin typeface="Gill Sans"/>
                <a:cs typeface="Gill Sans"/>
              </a:rPr>
              <a:t>ecx</a:t>
            </a:r>
            <a:r>
              <a:rPr lang="en-US" sz="1600" b="0" dirty="0" smtClean="0">
                <a:latin typeface="Gill Sans"/>
                <a:cs typeface="Gill Sans"/>
              </a:rPr>
              <a:t>)</a:t>
            </a:r>
          </a:p>
          <a:p>
            <a:endParaRPr lang="en-US" sz="1600" b="0" dirty="0">
              <a:latin typeface="Gill Sans"/>
              <a:cs typeface="Gill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0" dirty="0">
                <a:solidFill>
                  <a:srgbClr val="000000"/>
                </a:solidFill>
                <a:latin typeface="Gill Sans"/>
                <a:cs typeface="Gill Sans"/>
              </a:rPr>
              <a:t>In x86_64: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b="0" kern="0" dirty="0" err="1">
                <a:solidFill>
                  <a:srgbClr val="000000"/>
                </a:solidFill>
                <a:latin typeface="Gill Sans"/>
                <a:cs typeface="Gill Sans"/>
              </a:rPr>
              <a:t>syscall</a:t>
            </a:r>
            <a:r>
              <a:rPr lang="en-US" sz="1600" b="0" kern="0" dirty="0">
                <a:solidFill>
                  <a:srgbClr val="000000"/>
                </a:solidFill>
                <a:latin typeface="Gill Sans"/>
                <a:cs typeface="Gill Sans"/>
              </a:rPr>
              <a:t> = </a:t>
            </a:r>
            <a:r>
              <a:rPr lang="en-US" sz="1600" b="0" kern="0" dirty="0" err="1">
                <a:solidFill>
                  <a:srgbClr val="000000"/>
                </a:solidFill>
                <a:latin typeface="Gill Sans"/>
                <a:cs typeface="Gill Sans"/>
              </a:rPr>
              <a:t>int</a:t>
            </a:r>
            <a:r>
              <a:rPr lang="en-US" sz="1600" b="0" kern="0" dirty="0">
                <a:solidFill>
                  <a:srgbClr val="000000"/>
                </a:solidFill>
                <a:latin typeface="Gill Sans"/>
                <a:cs typeface="Gill Sans"/>
              </a:rPr>
              <a:t> 0x80</a:t>
            </a:r>
          </a:p>
          <a:p>
            <a:endParaRPr lang="en-US" sz="1600" b="0" dirty="0">
              <a:latin typeface="Gill Sans"/>
              <a:cs typeface="Gill Sans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3780949" y="1828800"/>
            <a:ext cx="1734501" cy="809137"/>
          </a:xfrm>
          <a:prstGeom prst="wedgeEllipseCallout">
            <a:avLst>
              <a:gd name="adj1" fmla="val -22041"/>
              <a:gd name="adj2" fmla="val 74802"/>
            </a:avLst>
          </a:pr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3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arguments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4033314" y="5165326"/>
            <a:ext cx="3205686" cy="809137"/>
          </a:xfrm>
          <a:prstGeom prst="wedgeEllipseCallout">
            <a:avLst>
              <a:gd name="adj1" fmla="val -37510"/>
              <a:gd name="adj2" fmla="val -109802"/>
            </a:avLst>
          </a:pr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But, why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4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registers?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60190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Two-level indirection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251325" cy="2295525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level: 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only </a:t>
            </a:r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en-US" dirty="0" err="1" smtClean="0"/>
              <a:t>syscall</a:t>
            </a:r>
            <a:r>
              <a:rPr lang="en-US" dirty="0" smtClean="0"/>
              <a:t> handler</a:t>
            </a:r>
          </a:p>
          <a:p>
            <a:r>
              <a:rPr lang="en-US" dirty="0" err="1"/>
              <a:t>i</a:t>
            </a:r>
            <a:r>
              <a:rPr lang="en-US" dirty="0" err="1" smtClean="0"/>
              <a:t>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0x80</a:t>
            </a:r>
          </a:p>
          <a:p>
            <a:pPr lvl="1"/>
            <a:r>
              <a:rPr lang="en-US" dirty="0" smtClean="0">
                <a:sym typeface="Wingdings"/>
              </a:rPr>
              <a:t>Trap to interrupt[128] </a:t>
            </a:r>
          </a:p>
          <a:p>
            <a:pPr lvl="1"/>
            <a:r>
              <a:rPr lang="en-US" dirty="0" smtClean="0">
                <a:sym typeface="Wingdings"/>
              </a:rPr>
              <a:t>Calls </a:t>
            </a:r>
            <a:r>
              <a:rPr lang="en-US" dirty="0" err="1" smtClean="0">
                <a:sym typeface="Wingdings"/>
              </a:rPr>
              <a:t>syscall_handler</a:t>
            </a:r>
            <a:r>
              <a:rPr lang="en-US" dirty="0" smtClean="0">
                <a:sym typeface="Wingdings"/>
              </a:rPr>
              <a:t>() in 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685800"/>
            <a:ext cx="4267200" cy="1169551"/>
          </a:xfrm>
          <a:prstGeom prst="rect">
            <a:avLst/>
          </a:prstGeom>
          <a:solidFill>
            <a:srgbClr val="DDCE9F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u="sng" dirty="0" smtClean="0">
                <a:latin typeface="Monaco"/>
                <a:cs typeface="Monaco"/>
              </a:rPr>
              <a:t>In OS kernel:</a:t>
            </a:r>
          </a:p>
          <a:p>
            <a:pPr algn="ctr"/>
            <a:endParaRPr lang="en-US" sz="1400" i="1" u="sng" dirty="0" smtClean="0">
              <a:latin typeface="Monaco"/>
              <a:cs typeface="Monaco"/>
            </a:endParaRPr>
          </a:p>
          <a:p>
            <a:r>
              <a:rPr lang="en-US" sz="1400" dirty="0" err="1" smtClean="0">
                <a:solidFill>
                  <a:srgbClr val="FF0000"/>
                </a:solidFill>
                <a:latin typeface="Monaco"/>
                <a:cs typeface="Monaco"/>
              </a:rPr>
              <a:t>syscall_handler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(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int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arg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) {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…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} 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600200"/>
            <a:ext cx="1295400" cy="1325701"/>
          </a:xfrm>
          <a:prstGeom prst="rect">
            <a:avLst/>
          </a:prstGeom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 rot="5400000">
            <a:off x="5824203" y="3855722"/>
            <a:ext cx="3657602" cy="219455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>
              <a:defRPr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7636" y="3200400"/>
            <a:ext cx="2004727" cy="1371600"/>
          </a:xfrm>
          <a:prstGeom prst="rect">
            <a:avLst/>
          </a:prstGeom>
          <a:solidFill>
            <a:srgbClr val="DC9E1F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Vmlinux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Syscall_handler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(){}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156566" y="3886200"/>
            <a:ext cx="13868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0xC0001000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86200"/>
            <a:ext cx="3754725" cy="2783270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133927"/>
              </p:ext>
            </p:extLst>
          </p:nvPr>
        </p:nvGraphicFramePr>
        <p:xfrm>
          <a:off x="1676400" y="4953000"/>
          <a:ext cx="2094426" cy="1316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1408626"/>
              </a:tblGrid>
              <a:tr h="286574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Int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#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E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Addresses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E9F"/>
                    </a:solidFill>
                  </a:tcPr>
                </a:tc>
              </a:tr>
              <a:tr h="28657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…</a:t>
                      </a:r>
                      <a:endParaRPr lang="en-US" sz="12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E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…</a:t>
                      </a:r>
                      <a:endParaRPr lang="en-US" sz="12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E9F"/>
                    </a:solidFill>
                  </a:tcPr>
                </a:tc>
              </a:tr>
              <a:tr h="28657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128</a:t>
                      </a:r>
                    </a:p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(0x80)</a:t>
                      </a:r>
                      <a:endParaRPr lang="en-US" sz="12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E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Gill Sans"/>
                          <a:cs typeface="Gill Sans"/>
                        </a:rPr>
                        <a:t>0xC0001000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E9F"/>
                    </a:solidFill>
                  </a:tcPr>
                </a:tc>
              </a:tr>
              <a:tr h="28657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…</a:t>
                      </a:r>
                      <a:endParaRPr lang="en-US" sz="12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E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…</a:t>
                      </a:r>
                      <a:endParaRPr lang="en-US" sz="12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E9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973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Two-level indirection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454801" cy="1304925"/>
          </a:xfrm>
        </p:spPr>
        <p:txBody>
          <a:bodyPr/>
          <a:lstStyle/>
          <a:p>
            <a:r>
              <a:rPr lang="en-US" dirty="0" smtClean="0"/>
              <a:t>With only </a:t>
            </a:r>
            <a:r>
              <a:rPr lang="en-US" dirty="0" smtClean="0">
                <a:solidFill>
                  <a:srgbClr val="FF0000"/>
                </a:solidFill>
              </a:rPr>
              <a:t>1 handler</a:t>
            </a:r>
            <a:r>
              <a:rPr lang="en-US" dirty="0" smtClean="0"/>
              <a:t>, how to route </a:t>
            </a:r>
            <a:r>
              <a:rPr lang="en-US" dirty="0" smtClean="0">
                <a:solidFill>
                  <a:srgbClr val="FF0000"/>
                </a:solidFill>
              </a:rPr>
              <a:t>many</a:t>
            </a:r>
            <a:r>
              <a:rPr lang="en-US" dirty="0" smtClean="0"/>
              <a:t> system calls?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.g. open, read, write, exit, …</a:t>
            </a:r>
          </a:p>
          <a:p>
            <a:r>
              <a:rPr lang="en-US" dirty="0" smtClean="0">
                <a:sym typeface="Wingdings"/>
              </a:rPr>
              <a:t>2</a:t>
            </a:r>
            <a:r>
              <a:rPr lang="en-US" baseline="30000" dirty="0" smtClean="0">
                <a:sym typeface="Wingdings"/>
              </a:rPr>
              <a:t>nd</a:t>
            </a:r>
            <a:r>
              <a:rPr lang="en-US" dirty="0" smtClean="0">
                <a:sym typeface="Wingdings"/>
              </a:rPr>
              <a:t> level: Use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syscall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number</a:t>
            </a:r>
            <a:r>
              <a:rPr lang="en-US" dirty="0" smtClean="0">
                <a:sym typeface="Wingdings"/>
              </a:rPr>
              <a:t> and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syscall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arguments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sym typeface="Wingdings"/>
              </a:rPr>
              <a:t>Additional notes: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sym typeface="Wingdings"/>
              </a:rPr>
              <a:t>Different 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OSes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(Linux, Mac, etc.) will have a different 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syscall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table and 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syscall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arguments (the compilers will take care of this)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sym typeface="Wingdings"/>
              </a:rPr>
              <a:t>x86-64 also has a different 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syscall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table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4415436"/>
            <a:ext cx="3505200" cy="1815882"/>
          </a:xfrm>
          <a:prstGeom prst="rect">
            <a:avLst/>
          </a:prstGeom>
          <a:solidFill>
            <a:srgbClr val="F6F5BD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u="sng" dirty="0" smtClean="0">
                <a:latin typeface="Monaco"/>
                <a:cs typeface="Monaco"/>
              </a:rPr>
              <a:t>In OS kernel:</a:t>
            </a:r>
          </a:p>
          <a:p>
            <a:endParaRPr lang="en-US" sz="1400" dirty="0">
              <a:latin typeface="Monaco"/>
              <a:cs typeface="Monaco"/>
            </a:endParaRPr>
          </a:p>
          <a:p>
            <a:r>
              <a:rPr lang="en-US" sz="1400" dirty="0" err="1" smtClean="0">
                <a:latin typeface="Monaco"/>
                <a:cs typeface="Monaco"/>
              </a:rPr>
              <a:t>syscall_handler</a:t>
            </a:r>
            <a:r>
              <a:rPr lang="en-US" sz="1400" dirty="0" smtClean="0">
                <a:latin typeface="Monaco"/>
                <a:cs typeface="Monaco"/>
              </a:rPr>
              <a:t>(</a:t>
            </a:r>
            <a:r>
              <a:rPr lang="en-US" sz="1400" dirty="0" err="1" smtClean="0">
                <a:solidFill>
                  <a:srgbClr val="FF0000"/>
                </a:solidFill>
                <a:latin typeface="Monaco"/>
                <a:cs typeface="Monaco"/>
              </a:rPr>
              <a:t>num</a:t>
            </a:r>
            <a:r>
              <a:rPr lang="en-US" sz="1400" dirty="0" smtClean="0">
                <a:latin typeface="Monaco"/>
                <a:cs typeface="Monaco"/>
              </a:rPr>
              <a:t>, </a:t>
            </a:r>
            <a:r>
              <a:rPr lang="en-US" sz="1400" dirty="0" err="1" smtClean="0">
                <a:solidFill>
                  <a:srgbClr val="FF0000"/>
                </a:solidFill>
                <a:latin typeface="Monaco"/>
                <a:cs typeface="Monaco"/>
              </a:rPr>
              <a:t>args</a:t>
            </a:r>
            <a:r>
              <a:rPr lang="en-US" sz="1400" dirty="0" smtClean="0">
                <a:latin typeface="Monaco"/>
                <a:cs typeface="Monaco"/>
              </a:rPr>
              <a:t>) {</a:t>
            </a:r>
          </a:p>
          <a:p>
            <a:r>
              <a:rPr lang="en-US" sz="14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if(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num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==1)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sys_exit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args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…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if(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num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==4)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sys_write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args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…</a:t>
            </a: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}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52916" b="6441"/>
          <a:stretch/>
        </p:blipFill>
        <p:spPr>
          <a:xfrm>
            <a:off x="5135880" y="4114800"/>
            <a:ext cx="3111856" cy="256863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953000" y="3864730"/>
            <a:ext cx="859292" cy="263523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45032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</a:t>
            </a:r>
            <a:r>
              <a:rPr lang="en-US" dirty="0" smtClean="0">
                <a:solidFill>
                  <a:srgbClr val="FF0000"/>
                </a:solidFill>
              </a:rPr>
              <a:t>write</a:t>
            </a:r>
            <a:r>
              <a:rPr lang="en-US" dirty="0" smtClean="0"/>
              <a:t> system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454801" cy="1304925"/>
          </a:xfrm>
        </p:spPr>
        <p:txBody>
          <a:bodyPr/>
          <a:lstStyle/>
          <a:p>
            <a:r>
              <a:rPr lang="en-US" dirty="0" smtClean="0"/>
              <a:t>How does a program make a system call?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Step 1: Set the arguments in registers (e.g. </a:t>
            </a:r>
            <a:r>
              <a:rPr lang="en-US" dirty="0" err="1" smtClean="0">
                <a:solidFill>
                  <a:srgbClr val="000000"/>
                </a:solidFill>
              </a:rPr>
              <a:t>eax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ebx</a:t>
            </a:r>
            <a:r>
              <a:rPr lang="en-US" dirty="0" smtClean="0">
                <a:solidFill>
                  <a:srgbClr val="000000"/>
                </a:solidFill>
              </a:rPr>
              <a:t>, ..)</a:t>
            </a:r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eax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the system call number (4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0000"/>
                </a:solidFill>
              </a:rPr>
              <a:t> write)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The rest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b="1" dirty="0" err="1" smtClean="0">
                <a:solidFill>
                  <a:schemeClr val="accent1"/>
                </a:solidFill>
              </a:rPr>
              <a:t>ebx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dirty="0" err="1" smtClean="0">
                <a:solidFill>
                  <a:schemeClr val="accent1"/>
                </a:solidFill>
              </a:rPr>
              <a:t>ecx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dirty="0" err="1" smtClean="0">
                <a:solidFill>
                  <a:schemeClr val="accent1"/>
                </a:solidFill>
              </a:rPr>
              <a:t>edx</a:t>
            </a:r>
            <a:r>
              <a:rPr lang="en-US" dirty="0" smtClean="0">
                <a:solidFill>
                  <a:srgbClr val="000000"/>
                </a:solidFill>
              </a:rPr>
              <a:t>): used by the specific system calls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w</a:t>
            </a:r>
            <a:r>
              <a:rPr lang="en-US" dirty="0" smtClean="0">
                <a:solidFill>
                  <a:srgbClr val="000000"/>
                </a:solidFill>
              </a:rPr>
              <a:t>rite() accepts 3 arguments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Step 2: Make </a:t>
            </a:r>
            <a:r>
              <a:rPr lang="en-US" dirty="0" smtClean="0">
                <a:solidFill>
                  <a:srgbClr val="FF6600"/>
                </a:solidFill>
              </a:rPr>
              <a:t>the interrupt 0x80 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(The OS automatically copy </a:t>
            </a:r>
            <a:r>
              <a:rPr lang="en-US" i="1" dirty="0" err="1" smtClean="0">
                <a:solidFill>
                  <a:srgbClr val="000000"/>
                </a:solidFill>
              </a:rPr>
              <a:t>eax-edx</a:t>
            </a:r>
            <a:r>
              <a:rPr lang="en-US" i="1" dirty="0" smtClean="0">
                <a:solidFill>
                  <a:srgbClr val="000000"/>
                </a:solidFill>
              </a:rPr>
              <a:t> to “</a:t>
            </a:r>
            <a:r>
              <a:rPr lang="en-US" i="1" dirty="0" err="1" smtClean="0">
                <a:solidFill>
                  <a:srgbClr val="000000"/>
                </a:solidFill>
              </a:rPr>
              <a:t>num</a:t>
            </a:r>
            <a:r>
              <a:rPr lang="en-US" i="1" dirty="0" smtClean="0">
                <a:solidFill>
                  <a:srgbClr val="000000"/>
                </a:solidFill>
              </a:rPr>
              <a:t>” and “</a:t>
            </a:r>
            <a:r>
              <a:rPr lang="en-US" i="1" dirty="0" err="1" smtClean="0">
                <a:solidFill>
                  <a:srgbClr val="000000"/>
                </a:solidFill>
              </a:rPr>
              <a:t>args</a:t>
            </a:r>
            <a:r>
              <a:rPr lang="en-US" i="1" dirty="0" smtClean="0">
                <a:solidFill>
                  <a:srgbClr val="000000"/>
                </a:solidFill>
              </a:rPr>
              <a:t>”)</a:t>
            </a:r>
          </a:p>
        </p:txBody>
      </p:sp>
      <p:pic>
        <p:nvPicPr>
          <p:cNvPr id="5" name="Picture 4" descr="Screen Shot 2014-05-01 at 9.10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" r="23951" b="47590"/>
          <a:stretch/>
        </p:blipFill>
        <p:spPr>
          <a:xfrm>
            <a:off x="-21409" y="4419600"/>
            <a:ext cx="6208692" cy="20660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8563" y="4952999"/>
            <a:ext cx="4871228" cy="237221"/>
          </a:xfrm>
          <a:prstGeom prst="rect">
            <a:avLst/>
          </a:prstGeom>
          <a:solidFill>
            <a:srgbClr val="FF0000">
              <a:alpha val="27000"/>
            </a:srgbClr>
          </a:solidFill>
          <a:ln w="28575" cmpd="sng">
            <a:solidFill>
              <a:srgbClr val="FF00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 smtClean="0"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5991" y="4419600"/>
            <a:ext cx="3283041" cy="1600438"/>
          </a:xfrm>
          <a:prstGeom prst="rect">
            <a:avLst/>
          </a:prstGeom>
          <a:solidFill>
            <a:srgbClr val="F6F5BD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onaco"/>
                <a:cs typeface="Monaco"/>
              </a:rPr>
              <a:t>// Inside Linux OS:</a:t>
            </a:r>
          </a:p>
          <a:p>
            <a:r>
              <a:rPr lang="en-US" sz="1400" dirty="0" err="1" smtClean="0">
                <a:latin typeface="Monaco"/>
                <a:cs typeface="Monaco"/>
              </a:rPr>
              <a:t>syscall_handler</a:t>
            </a:r>
            <a:r>
              <a:rPr lang="en-US" sz="1400" dirty="0" smtClean="0">
                <a:latin typeface="Monaco"/>
                <a:cs typeface="Monaco"/>
              </a:rPr>
              <a:t>(</a:t>
            </a:r>
            <a:r>
              <a:rPr lang="en-US" sz="1400" dirty="0" err="1" smtClean="0">
                <a:solidFill>
                  <a:srgbClr val="FF0000"/>
                </a:solidFill>
                <a:latin typeface="Monaco"/>
                <a:cs typeface="Monaco"/>
              </a:rPr>
              <a:t>num</a:t>
            </a:r>
            <a:r>
              <a:rPr lang="en-US" sz="1400" dirty="0" smtClean="0">
                <a:latin typeface="Monaco"/>
                <a:cs typeface="Monaco"/>
              </a:rPr>
              <a:t>, </a:t>
            </a:r>
            <a:r>
              <a:rPr lang="en-US" sz="1400" dirty="0" err="1" smtClean="0">
                <a:solidFill>
                  <a:srgbClr val="FF0000"/>
                </a:solidFill>
                <a:latin typeface="Monaco"/>
                <a:cs typeface="Monaco"/>
              </a:rPr>
              <a:t>args</a:t>
            </a:r>
            <a:r>
              <a:rPr lang="en-US" sz="1400" dirty="0" smtClean="0">
                <a:latin typeface="Monaco"/>
                <a:cs typeface="Monaco"/>
              </a:rPr>
              <a:t>) {</a:t>
            </a:r>
          </a:p>
          <a:p>
            <a:r>
              <a:rPr lang="en-US" sz="14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if(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num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==1)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sys_exit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args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…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if(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num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==4)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sys_write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args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…</a:t>
            </a: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083" y="6013657"/>
            <a:ext cx="4901708" cy="319564"/>
          </a:xfrm>
          <a:prstGeom prst="rect">
            <a:avLst/>
          </a:prstGeom>
          <a:solidFill>
            <a:srgbClr val="FF6600">
              <a:alpha val="27000"/>
            </a:srgbClr>
          </a:solidFill>
          <a:ln w="28575" cmpd="sng">
            <a:solidFill>
              <a:srgbClr val="FF66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 smtClean="0"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563" y="5190221"/>
            <a:ext cx="4871228" cy="813276"/>
          </a:xfrm>
          <a:prstGeom prst="rect">
            <a:avLst/>
          </a:prstGeom>
          <a:solidFill>
            <a:srgbClr val="008000">
              <a:alpha val="27000"/>
            </a:srgbClr>
          </a:solidFill>
          <a:ln w="28575" cmpd="sng">
            <a:solidFill>
              <a:srgbClr val="0080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 smtClean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92244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972243"/>
            <a:ext cx="1930400" cy="193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Systems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304800" y="76200"/>
            <a:ext cx="3871913" cy="943355"/>
          </a:xfrm>
        </p:spPr>
        <p:txBody>
          <a:bodyPr/>
          <a:lstStyle/>
          <a:p>
            <a:endParaRPr lang="en-US" u="sng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762000" y="1295400"/>
            <a:ext cx="7913102" cy="1343152"/>
          </a:xfrm>
        </p:spPr>
        <p:txBody>
          <a:bodyPr/>
          <a:lstStyle/>
          <a:p>
            <a:r>
              <a:rPr lang="en-US" b="0" dirty="0" smtClean="0"/>
              <a:t>Must pass arguments through </a:t>
            </a:r>
            <a:r>
              <a:rPr lang="en-US" u="sng" dirty="0" smtClean="0"/>
              <a:t>CPU registers</a:t>
            </a:r>
          </a:p>
        </p:txBody>
      </p:sp>
      <p:sp>
        <p:nvSpPr>
          <p:cNvPr id="14" name="Folded Corner 13"/>
          <p:cNvSpPr/>
          <p:nvPr/>
        </p:nvSpPr>
        <p:spPr>
          <a:xfrm>
            <a:off x="6111102" y="1895689"/>
            <a:ext cx="2438400" cy="742863"/>
          </a:xfrm>
          <a:prstGeom prst="foldedCorner">
            <a:avLst>
              <a:gd name="adj" fmla="val 36020"/>
            </a:avLst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You call:</a:t>
            </a:r>
            <a:endParaRPr lang="en-US" sz="1800" b="0" kern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rgbClr val="000000"/>
                </a:solidFill>
                <a:latin typeface="Gill Sans"/>
                <a:cs typeface="Gill Sans"/>
              </a:rPr>
              <a:t>w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rite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(1, “hello”, 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5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);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5562600" y="4343400"/>
            <a:ext cx="3453251" cy="2514601"/>
          </a:xfrm>
          <a:prstGeom prst="foldedCorner">
            <a:avLst>
              <a:gd name="adj" fmla="val 36020"/>
            </a:avLst>
          </a:prstGeom>
          <a:solidFill>
            <a:srgbClr val="DC9E1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u="sng" kern="0" dirty="0">
                <a:solidFill>
                  <a:srgbClr val="000000"/>
                </a:solidFill>
                <a:latin typeface="Gill Sans"/>
                <a:cs typeface="Gill Sans"/>
              </a:rPr>
              <a:t>i</a:t>
            </a:r>
            <a:r>
              <a:rPr lang="en-US" sz="1800" b="0" u="sng" kern="0" dirty="0" smtClean="0">
                <a:solidFill>
                  <a:srgbClr val="000000"/>
                </a:solidFill>
                <a:latin typeface="Gill Sans"/>
                <a:cs typeface="Gill Sans"/>
              </a:rPr>
              <a:t>n OS/</a:t>
            </a:r>
            <a:r>
              <a:rPr lang="en-US" sz="1800" b="0" u="sng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vmlinux</a:t>
            </a:r>
            <a:r>
              <a:rPr lang="en-US" sz="1800" b="0" u="sng" kern="0" dirty="0" smtClean="0">
                <a:solidFill>
                  <a:srgbClr val="000000"/>
                </a:solidFill>
                <a:latin typeface="Gill Sans"/>
                <a:cs typeface="Gill Sans"/>
              </a:rPr>
              <a:t> space:</a:t>
            </a:r>
            <a:endParaRPr lang="en-US" sz="1800" b="0" u="sng" kern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int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18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syscall_handler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num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, </a:t>
            </a:r>
            <a:r>
              <a:rPr lang="en-US" sz="18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args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// </a:t>
            </a:r>
            <a:r>
              <a:rPr lang="en-US" sz="1800" kern="0" dirty="0" smtClean="0">
                <a:solidFill>
                  <a:srgbClr val="000000"/>
                </a:solidFill>
                <a:latin typeface="Gill Sans"/>
                <a:cs typeface="Gill Sans"/>
              </a:rPr>
              <a:t>auto set up: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 //  </a:t>
            </a:r>
            <a:r>
              <a:rPr lang="en-US" sz="18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num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 = %</a:t>
            </a:r>
            <a:r>
              <a:rPr lang="en-US" sz="18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eax</a:t>
            </a:r>
            <a:endParaRPr lang="en-US" sz="1800" b="0" kern="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 // </a:t>
            </a:r>
            <a:r>
              <a:rPr lang="en-US" sz="18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args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 = %</a:t>
            </a:r>
            <a:r>
              <a:rPr lang="en-US" sz="18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ebx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, %</a:t>
            </a:r>
            <a:r>
              <a:rPr lang="en-US" sz="18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ecx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 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 if (</a:t>
            </a:r>
            <a:r>
              <a:rPr lang="en-US" sz="18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num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 == 4)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  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sys_write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(..)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95400" y="2393893"/>
            <a:ext cx="2362200" cy="4593437"/>
            <a:chOff x="4030396" y="2286002"/>
            <a:chExt cx="2362200" cy="4593437"/>
          </a:xfrm>
        </p:grpSpPr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 rot="5400000">
              <a:off x="2580081" y="3736317"/>
              <a:ext cx="4593437" cy="169280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 smtClean="0">
                  <a:solidFill>
                    <a:schemeClr val="bg1"/>
                  </a:solidFill>
                  <a:latin typeface="Gill Sans"/>
                  <a:cs typeface="Gill Sans"/>
                </a:rPr>
                <a:t>Memory</a:t>
              </a:r>
              <a:endParaRPr lang="en-US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69556" y="2393893"/>
              <a:ext cx="2323040" cy="1435659"/>
            </a:xfrm>
            <a:prstGeom prst="rect">
              <a:avLst/>
            </a:prstGeom>
            <a:solidFill>
              <a:srgbClr val="DC9E1F"/>
            </a:solidFill>
            <a:ln w="12700" cmpd="sng">
              <a:solidFill>
                <a:srgbClr val="000000"/>
              </a:solidFill>
            </a:ln>
          </p:spPr>
          <p:txBody>
            <a:bodyPr wrap="square" t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Vmlinux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800" b="0" kern="0" dirty="0">
                <a:solidFill>
                  <a:srgbClr val="000000"/>
                </a:solidFill>
                <a:latin typeface="Gill Sans"/>
                <a:cs typeface="Gill San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0" dirty="0" err="1">
                  <a:solidFill>
                    <a:srgbClr val="000000"/>
                  </a:solidFill>
                  <a:latin typeface="Gill Sans"/>
                  <a:cs typeface="Gill Sans"/>
                </a:rPr>
                <a:t>s</a:t>
              </a:r>
              <a:r>
                <a:rPr lang="en-US" sz="1800" b="0" kern="0" dirty="0" err="1" smtClean="0">
                  <a:solidFill>
                    <a:srgbClr val="000000"/>
                  </a:solidFill>
                  <a:latin typeface="Gill Sans"/>
                  <a:cs typeface="Gill Sans"/>
                </a:rPr>
                <a:t>yscall_handler</a:t>
              </a:r>
              <a:r>
                <a:rPr lang="en-US" sz="18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() {}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800" b="0" kern="0" dirty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69556" y="5894208"/>
              <a:ext cx="1558083" cy="609600"/>
            </a:xfrm>
            <a:prstGeom prst="rect">
              <a:avLst/>
            </a:prstGeom>
            <a:solidFill>
              <a:schemeClr val="accent1"/>
            </a:solidFill>
            <a:ln w="12700" cmpd="sng">
              <a:solidFill>
                <a:srgbClr val="000000"/>
              </a:solidFill>
            </a:ln>
          </p:spPr>
          <p:txBody>
            <a:bodyPr wrap="square" t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Your program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111102" y="2819400"/>
            <a:ext cx="2877855" cy="144779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rgbClr val="00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%</a:t>
            </a:r>
            <a:r>
              <a:rPr lang="en-US" sz="18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eax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= 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4      (write)</a:t>
            </a:r>
            <a:endParaRPr lang="en-US" sz="1800" b="0" kern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%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ebx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 = 1      (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stdout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noProof="0" dirty="0" smtClean="0">
                <a:solidFill>
                  <a:srgbClr val="000000"/>
                </a:solidFill>
                <a:latin typeface="Gill Sans"/>
                <a:cs typeface="Gill Sans"/>
              </a:rPr>
              <a:t>%</a:t>
            </a:r>
            <a:r>
              <a:rPr lang="en-US" sz="1800" b="0" kern="0" noProof="0" dirty="0" err="1" smtClean="0">
                <a:solidFill>
                  <a:srgbClr val="000000"/>
                </a:solidFill>
                <a:latin typeface="Gill Sans"/>
                <a:cs typeface="Gill Sans"/>
              </a:rPr>
              <a:t>ecx</a:t>
            </a:r>
            <a:r>
              <a:rPr lang="en-US" sz="1800" b="0" kern="0" noProof="0" dirty="0" smtClean="0">
                <a:solidFill>
                  <a:srgbClr val="000000"/>
                </a:solidFill>
                <a:latin typeface="Gill Sans"/>
                <a:cs typeface="Gill Sans"/>
              </a:rPr>
              <a:t> = “hello”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noProof="0" dirty="0" smtClean="0">
                <a:solidFill>
                  <a:srgbClr val="000000"/>
                </a:solidFill>
                <a:latin typeface="Gill Sans"/>
                <a:cs typeface="Gill Sans"/>
              </a:rPr>
              <a:t>%</a:t>
            </a:r>
            <a:r>
              <a:rPr lang="en-US" sz="1800" b="0" kern="0" noProof="0" dirty="0" err="1" smtClean="0">
                <a:solidFill>
                  <a:srgbClr val="000000"/>
                </a:solidFill>
                <a:latin typeface="Gill Sans"/>
                <a:cs typeface="Gill Sans"/>
              </a:rPr>
              <a:t>edx</a:t>
            </a:r>
            <a:r>
              <a:rPr lang="en-US" sz="1800" b="0" kern="0" noProof="0" dirty="0" smtClean="0">
                <a:solidFill>
                  <a:srgbClr val="000000"/>
                </a:solidFill>
                <a:latin typeface="Gill Sans"/>
                <a:cs typeface="Gill Sans"/>
              </a:rPr>
              <a:t> = 5       (</a:t>
            </a:r>
            <a:r>
              <a:rPr lang="en-US" sz="1800" b="0" kern="0" noProof="0" dirty="0" err="1" smtClean="0">
                <a:solidFill>
                  <a:srgbClr val="000000"/>
                </a:solidFill>
                <a:latin typeface="Gill Sans"/>
                <a:cs typeface="Gill Sans"/>
              </a:rPr>
              <a:t>strlen</a:t>
            </a:r>
            <a:r>
              <a:rPr lang="en-US" sz="1800" b="0" kern="0" noProof="0" dirty="0" smtClean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i</a:t>
            </a:r>
            <a:r>
              <a:rPr kumimoji="0" lang="en-US" sz="1800" b="0" i="0" u="none" strike="noStrike" kern="0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nt</a:t>
            </a:r>
            <a:r>
              <a: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 0x80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30862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</a:t>
            </a:r>
            <a:r>
              <a:rPr lang="en-US" dirty="0" smtClean="0">
                <a:solidFill>
                  <a:srgbClr val="FF0000"/>
                </a:solidFill>
              </a:rPr>
              <a:t>exit()</a:t>
            </a:r>
            <a:r>
              <a:rPr lang="en-US" dirty="0" smtClean="0"/>
              <a:t> system call</a:t>
            </a:r>
            <a:br>
              <a:rPr lang="en-US" dirty="0" smtClean="0"/>
            </a:b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454801" cy="1304925"/>
          </a:xfrm>
        </p:spPr>
        <p:txBody>
          <a:bodyPr/>
          <a:lstStyle/>
          <a:p>
            <a:r>
              <a:rPr lang="en-US" dirty="0" smtClean="0"/>
              <a:t>Explicit (call exit yourself) or implicit (end of main() function)</a:t>
            </a:r>
          </a:p>
          <a:p>
            <a:pPr lvl="1"/>
            <a:r>
              <a:rPr lang="en-US" dirty="0" smtClean="0"/>
              <a:t>The OS will clean up your process’ memory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Step 1:</a:t>
            </a:r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eax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the system call number (1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0000"/>
                </a:solidFill>
              </a:rPr>
              <a:t> exit)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The rest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err="1" smtClean="0">
                <a:solidFill>
                  <a:srgbClr val="000000"/>
                </a:solidFill>
              </a:rPr>
              <a:t>ebx</a:t>
            </a:r>
            <a:r>
              <a:rPr lang="en-US" dirty="0" smtClean="0">
                <a:solidFill>
                  <a:srgbClr val="000000"/>
                </a:solidFill>
              </a:rPr>
              <a:t>): used by the specific system calls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exit() accepts only 1 argument (the exit code: 0, -1, etc.)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Step 2: Make </a:t>
            </a:r>
            <a:r>
              <a:rPr lang="en-US" dirty="0" smtClean="0">
                <a:solidFill>
                  <a:srgbClr val="FF6600"/>
                </a:solidFill>
              </a:rPr>
              <a:t>the interrupt 0x80 </a:t>
            </a:r>
          </a:p>
        </p:txBody>
      </p:sp>
      <p:pic>
        <p:nvPicPr>
          <p:cNvPr id="5" name="Picture 4" descr="Screen Shot 2014-05-01 at 9.10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3" r="23951" b="17407"/>
          <a:stretch/>
        </p:blipFill>
        <p:spPr>
          <a:xfrm>
            <a:off x="-152400" y="4441308"/>
            <a:ext cx="6783330" cy="13281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05516" y="5257800"/>
            <a:ext cx="3505200" cy="1384995"/>
          </a:xfrm>
          <a:prstGeom prst="rect">
            <a:avLst/>
          </a:prstGeom>
          <a:solidFill>
            <a:srgbClr val="F6F5BD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Monaco"/>
                <a:cs typeface="Monaco"/>
              </a:rPr>
              <a:t>s</a:t>
            </a:r>
            <a:r>
              <a:rPr lang="en-US" sz="1400" dirty="0" err="1" smtClean="0">
                <a:latin typeface="Monaco"/>
                <a:cs typeface="Monaco"/>
              </a:rPr>
              <a:t>yscall_handler</a:t>
            </a:r>
            <a:r>
              <a:rPr lang="en-US" sz="1400" dirty="0" smtClean="0">
                <a:latin typeface="Monaco"/>
                <a:cs typeface="Monaco"/>
              </a:rPr>
              <a:t>(</a:t>
            </a:r>
            <a:r>
              <a:rPr lang="en-US" sz="1400" dirty="0" err="1" smtClean="0">
                <a:solidFill>
                  <a:srgbClr val="FF0000"/>
                </a:solidFill>
                <a:latin typeface="Monaco"/>
                <a:cs typeface="Monaco"/>
              </a:rPr>
              <a:t>num</a:t>
            </a:r>
            <a:r>
              <a:rPr lang="en-US" sz="1400" dirty="0" smtClean="0">
                <a:latin typeface="Monaco"/>
                <a:cs typeface="Monaco"/>
              </a:rPr>
              <a:t>, </a:t>
            </a:r>
            <a:r>
              <a:rPr lang="en-US" sz="1400" dirty="0" err="1" smtClean="0">
                <a:solidFill>
                  <a:srgbClr val="FF0000"/>
                </a:solidFill>
                <a:latin typeface="Monaco"/>
                <a:cs typeface="Monaco"/>
              </a:rPr>
              <a:t>args</a:t>
            </a:r>
            <a:r>
              <a:rPr lang="en-US" sz="1400" dirty="0" smtClean="0">
                <a:latin typeface="Monaco"/>
                <a:cs typeface="Monaco"/>
              </a:rPr>
              <a:t>) {</a:t>
            </a:r>
          </a:p>
          <a:p>
            <a:r>
              <a:rPr lang="en-US" sz="14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if(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num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==1)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sys_exit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args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…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if(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num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==4)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sys_write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args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…</a:t>
            </a: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2639" y="5360484"/>
            <a:ext cx="4794158" cy="354516"/>
          </a:xfrm>
          <a:prstGeom prst="rect">
            <a:avLst/>
          </a:prstGeom>
          <a:solidFill>
            <a:srgbClr val="FF6600">
              <a:alpha val="27000"/>
            </a:srgbClr>
          </a:solidFill>
          <a:ln w="28575" cmpd="sng">
            <a:solidFill>
              <a:srgbClr val="FF66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 smtClean="0"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2638" y="5029200"/>
            <a:ext cx="4794159" cy="317502"/>
          </a:xfrm>
          <a:prstGeom prst="rect">
            <a:avLst/>
          </a:prstGeom>
          <a:solidFill>
            <a:srgbClr val="008000">
              <a:alpha val="27000"/>
            </a:srgbClr>
          </a:solidFill>
          <a:ln w="28575" cmpd="sng">
            <a:solidFill>
              <a:srgbClr val="0080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 smtClean="0">
              <a:latin typeface="Gill Sans"/>
              <a:cs typeface="Gill 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62511" y="3748810"/>
            <a:ext cx="1973199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Gill Sans"/>
                <a:cs typeface="Gill Sans"/>
              </a:rPr>
              <a:t>x</a:t>
            </a:r>
            <a:r>
              <a:rPr lang="en-US" sz="1600" dirty="0" smtClean="0">
                <a:solidFill>
                  <a:srgbClr val="FF0000"/>
                </a:solidFill>
                <a:latin typeface="Gill Sans"/>
                <a:cs typeface="Gill Sans"/>
              </a:rPr>
              <a:t>86</a:t>
            </a:r>
            <a:r>
              <a:rPr lang="en-US" sz="2000" dirty="0" smtClean="0">
                <a:solidFill>
                  <a:srgbClr val="FF0000"/>
                </a:solidFill>
                <a:latin typeface="Gill Sans"/>
                <a:cs typeface="Gill Sans"/>
              </a:rPr>
              <a:t>_32</a:t>
            </a:r>
            <a:r>
              <a:rPr lang="en-US" sz="1600" dirty="0" smtClean="0">
                <a:solidFill>
                  <a:srgbClr val="FF0000"/>
                </a:solidFill>
                <a:latin typeface="Gill Sans"/>
                <a:cs typeface="Gill Sans"/>
              </a:rPr>
              <a:t>:</a:t>
            </a:r>
          </a:p>
          <a:p>
            <a:pPr lvl="0"/>
            <a:r>
              <a:rPr lang="en-US" sz="1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exit </a:t>
            </a:r>
            <a:r>
              <a:rPr lang="en-US" sz="1600" b="0" kern="0" dirty="0">
                <a:solidFill>
                  <a:srgbClr val="000000"/>
                </a:solidFill>
                <a:latin typeface="Gill Sans"/>
                <a:cs typeface="Gill Sans"/>
              </a:rPr>
              <a:t>= </a:t>
            </a:r>
            <a:r>
              <a:rPr lang="en-US" sz="1600" b="0" kern="0" dirty="0" err="1">
                <a:solidFill>
                  <a:srgbClr val="000000"/>
                </a:solidFill>
                <a:latin typeface="Gill Sans"/>
                <a:cs typeface="Gill Sans"/>
              </a:rPr>
              <a:t>syscall</a:t>
            </a:r>
            <a:r>
              <a:rPr lang="en-US" sz="16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1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#</a:t>
            </a:r>
            <a:r>
              <a:rPr lang="en-US" sz="1600" b="0" kern="0" dirty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</a:p>
          <a:p>
            <a:endParaRPr lang="en-US" sz="1600" b="0" dirty="0">
              <a:latin typeface="Gill Sans"/>
              <a:cs typeface="Gill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0" dirty="0">
                <a:solidFill>
                  <a:srgbClr val="000000"/>
                </a:solidFill>
                <a:latin typeface="Gill Sans"/>
                <a:cs typeface="Gill Sans"/>
              </a:rPr>
              <a:t>In x86_64: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exit </a:t>
            </a:r>
            <a:r>
              <a:rPr lang="en-US" sz="1600" b="0" kern="0" dirty="0">
                <a:solidFill>
                  <a:srgbClr val="000000"/>
                </a:solidFill>
                <a:latin typeface="Gill Sans"/>
                <a:cs typeface="Gill Sans"/>
              </a:rPr>
              <a:t>= </a:t>
            </a:r>
            <a:r>
              <a:rPr lang="en-US" sz="1600" b="0" kern="0" dirty="0" err="1">
                <a:solidFill>
                  <a:srgbClr val="000000"/>
                </a:solidFill>
                <a:latin typeface="Gill Sans"/>
                <a:cs typeface="Gill Sans"/>
              </a:rPr>
              <a:t>syscall</a:t>
            </a:r>
            <a:r>
              <a:rPr lang="en-US" sz="1600" b="0" kern="0" dirty="0">
                <a:solidFill>
                  <a:srgbClr val="000000"/>
                </a:solidFill>
                <a:latin typeface="Gill Sans"/>
                <a:cs typeface="Gill Sans"/>
              </a:rPr>
              <a:t> #60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76838" y="4675828"/>
            <a:ext cx="367449" cy="36933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1800" b="0" i="1" dirty="0" smtClean="0">
                <a:solidFill>
                  <a:schemeClr val="accent1"/>
                </a:solidFill>
                <a:latin typeface="Arial"/>
                <a:cs typeface="Arial"/>
              </a:rPr>
              <a:t>1</a:t>
            </a:r>
            <a:endParaRPr lang="en-US" sz="1800" b="0" i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639" y="4770113"/>
            <a:ext cx="4794159" cy="228599"/>
          </a:xfrm>
          <a:prstGeom prst="rect">
            <a:avLst/>
          </a:prstGeom>
          <a:solidFill>
            <a:srgbClr val="FF0000">
              <a:alpha val="27000"/>
            </a:srgbClr>
          </a:solidFill>
          <a:ln w="28575" cmpd="sng">
            <a:solidFill>
              <a:srgbClr val="FF00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 smtClean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75020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9" grpId="0" animBg="1"/>
      <p:bldP spid="1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User and Kernel Mode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51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vs. System/Kernel Mode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calls</a:t>
            </a:r>
          </a:p>
          <a:p>
            <a:pPr lvl="1"/>
            <a:r>
              <a:rPr lang="en-US" dirty="0" smtClean="0"/>
              <a:t>CPU runs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user</a:t>
            </a:r>
            <a:r>
              <a:rPr lang="en-US" dirty="0" smtClean="0"/>
              <a:t> code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smtClean="0">
                <a:solidFill>
                  <a:schemeClr val="accent1"/>
                </a:solidFill>
                <a:sym typeface="Wingdings"/>
              </a:rPr>
              <a:t>User mode</a:t>
            </a:r>
          </a:p>
          <a:p>
            <a:pPr lvl="1"/>
            <a:r>
              <a:rPr lang="en-US" dirty="0" smtClean="0">
                <a:sym typeface="Wingdings"/>
              </a:rPr>
              <a:t>CPU runs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OS kernel</a:t>
            </a:r>
            <a:r>
              <a:rPr lang="en-US" dirty="0" smtClean="0">
                <a:sym typeface="Wingdings"/>
              </a:rPr>
              <a:t> code 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Kernel/system mode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Watch </a:t>
            </a:r>
            <a:r>
              <a:rPr lang="en-US" dirty="0" err="1" smtClean="0"/>
              <a:t>youtube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green or red</a:t>
            </a:r>
            <a:r>
              <a:rPr lang="en-US" b="1" dirty="0">
                <a:solidFill>
                  <a:srgbClr val="FF0000"/>
                </a:solidFill>
              </a:rPr>
              <a:t>??</a:t>
            </a:r>
            <a:r>
              <a:rPr lang="en-US" dirty="0" smtClean="0"/>
              <a:t> Why</a:t>
            </a:r>
            <a:r>
              <a:rPr lang="en-US" b="1" dirty="0" smtClean="0">
                <a:solidFill>
                  <a:srgbClr val="FF0000"/>
                </a:solidFill>
              </a:rPr>
              <a:t>??</a:t>
            </a:r>
          </a:p>
          <a:p>
            <a:pPr lvl="1"/>
            <a:r>
              <a:rPr lang="en-US" dirty="0" smtClean="0"/>
              <a:t>Infinite loop of </a:t>
            </a:r>
            <a:r>
              <a:rPr lang="en-US" dirty="0" err="1" smtClean="0"/>
              <a:t>i</a:t>
            </a:r>
            <a:r>
              <a:rPr lang="en-US" dirty="0" smtClean="0"/>
              <a:t>++ 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/>
              <a:t>green or red</a:t>
            </a:r>
            <a:r>
              <a:rPr lang="en-US" b="1" dirty="0">
                <a:solidFill>
                  <a:srgbClr val="FF0000"/>
                </a:solidFill>
              </a:rPr>
              <a:t>??</a:t>
            </a:r>
            <a:r>
              <a:rPr lang="en-US" dirty="0"/>
              <a:t> Why</a:t>
            </a:r>
            <a:r>
              <a:rPr lang="en-US" b="1" dirty="0">
                <a:solidFill>
                  <a:srgbClr val="FF0000"/>
                </a:solidFill>
              </a:rPr>
              <a:t>?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5" name="Picture 4" descr="Screen shot 2014-04-29 at 3.45.5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59"/>
          <a:stretch/>
        </p:blipFill>
        <p:spPr>
          <a:xfrm>
            <a:off x="685800" y="4597400"/>
            <a:ext cx="784074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06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73910"/>
            <a:ext cx="7592093" cy="762000"/>
          </a:xfrm>
        </p:spPr>
        <p:txBody>
          <a:bodyPr/>
          <a:lstStyle/>
          <a:p>
            <a:r>
              <a:rPr lang="en-US" dirty="0" smtClean="0"/>
              <a:t>User vs. Kernel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6" y="835910"/>
            <a:ext cx="5681448" cy="108832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Simplified</a:t>
            </a:r>
            <a:r>
              <a:rPr lang="en-US" dirty="0" smtClean="0"/>
              <a:t> Example:</a:t>
            </a:r>
          </a:p>
          <a:p>
            <a:pPr lvl="1"/>
            <a:r>
              <a:rPr lang="en-US" u="sng" dirty="0" smtClean="0"/>
              <a:t>CPU in green or red mode?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 rot="5400000">
            <a:off x="4248451" y="2914349"/>
            <a:ext cx="5828697" cy="137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Memory</a:t>
            </a:r>
            <a:endParaRPr lang="en-US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680641" y="3393408"/>
            <a:ext cx="246276" cy="30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8367957" y="977715"/>
            <a:ext cx="465381" cy="30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  <a:latin typeface="Gill Sans"/>
                <a:cs typeface="Gill Sans"/>
              </a:rPr>
              <a:t>2</a:t>
            </a:r>
            <a:r>
              <a:rPr lang="en-US" baseline="30000">
                <a:solidFill>
                  <a:srgbClr val="FFFFFF"/>
                </a:solidFill>
                <a:latin typeface="Gill Sans"/>
                <a:cs typeface="Gill Sans"/>
              </a:rPr>
              <a:t>n</a:t>
            </a:r>
            <a:r>
              <a:rPr lang="en-US">
                <a:solidFill>
                  <a:srgbClr val="FFFFFF"/>
                </a:solidFill>
                <a:latin typeface="Gill Sans"/>
                <a:cs typeface="Gill Sans"/>
              </a:rPr>
              <a:t>-1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8401" y="697941"/>
            <a:ext cx="1524000" cy="2121459"/>
          </a:xfrm>
          <a:prstGeom prst="rect">
            <a:avLst/>
          </a:prstGeom>
          <a:solidFill>
            <a:srgbClr val="FF0000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Vmlinux</a:t>
            </a:r>
            <a:endParaRPr lang="en-US" sz="1800" b="0" kern="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s</a:t>
            </a:r>
            <a:r>
              <a:rPr lang="en-US" sz="18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ys_handler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 () </a:t>
            </a:r>
            <a:endParaRPr lang="en-US" sz="1800" b="0" kern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sys_write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() </a:t>
            </a:r>
            <a:endParaRPr lang="en-US" sz="1800" b="0" kern="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timeofday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12641" y="4735568"/>
            <a:ext cx="1335959" cy="1208032"/>
          </a:xfrm>
          <a:prstGeom prst="rect">
            <a:avLst/>
          </a:prstGeom>
          <a:solidFill>
            <a:srgbClr val="CCFFCC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Program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calling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syscalls</a:t>
            </a:r>
            <a:endParaRPr lang="en-US" sz="1800" b="0" kern="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 smtClean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794656" y="3738366"/>
            <a:ext cx="2382790" cy="368254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CPU, 0x 8000 1100 </a:t>
            </a: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7772400" y="1277935"/>
            <a:ext cx="14509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0xC000 5000</a:t>
            </a:r>
            <a:endParaRPr lang="en-US" sz="18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65671" y="1924232"/>
            <a:ext cx="2565110" cy="1569660"/>
          </a:xfrm>
          <a:prstGeom prst="rect">
            <a:avLst/>
          </a:prstGeom>
          <a:solidFill>
            <a:srgbClr val="CCFFCC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F() 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cs typeface="Monaco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++;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600" u="sng" dirty="0" smtClean="0">
                <a:solidFill>
                  <a:srgbClr val="000000"/>
                </a:solidFill>
                <a:latin typeface="Monaco"/>
                <a:cs typeface="Monaco"/>
              </a:rPr>
              <a:t>write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(1, 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, ..);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 j++;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600" u="sng" dirty="0" err="1" smtClean="0">
                <a:solidFill>
                  <a:srgbClr val="000000"/>
                </a:solidFill>
                <a:latin typeface="Monaco"/>
                <a:cs typeface="Monaco"/>
              </a:rPr>
              <a:t>gettimeofday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 k++;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739046" y="3738366"/>
            <a:ext cx="0" cy="2511859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7855061" y="5486400"/>
            <a:ext cx="13388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0x80001100</a:t>
            </a:r>
            <a:endParaRPr lang="en-US" sz="18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003" y="1918490"/>
            <a:ext cx="2217456" cy="1569660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r"/>
            <a:endParaRPr lang="en-US" sz="16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 algn="r"/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0x 8000 1100</a:t>
            </a:r>
          </a:p>
          <a:p>
            <a:pPr algn="r"/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0x 8000 1200</a:t>
            </a:r>
          </a:p>
          <a:p>
            <a:pPr algn="r"/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0x 8000 1300</a:t>
            </a:r>
          </a:p>
          <a:p>
            <a:pPr algn="r"/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0x 8000 1400</a:t>
            </a:r>
          </a:p>
          <a:p>
            <a:pPr algn="r"/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0x 8000 1500</a:t>
            </a: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7769224" y="2286000"/>
            <a:ext cx="14509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0xC000 7000</a:t>
            </a:r>
            <a:endParaRPr lang="en-US" sz="18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1789227" y="4117983"/>
            <a:ext cx="2382790" cy="368254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CPU, 0x 8000 1200 </a:t>
            </a: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6046" y="3712478"/>
            <a:ext cx="989733" cy="430887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0" dirty="0" smtClean="0">
                <a:solidFill>
                  <a:srgbClr val="000000"/>
                </a:solidFill>
                <a:latin typeface="Gill Sans"/>
                <a:cs typeface="Gill Sans"/>
              </a:rPr>
              <a:t>time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797170" y="4521516"/>
            <a:ext cx="2382790" cy="368254"/>
          </a:xfrm>
          <a:prstGeom prst="rect">
            <a:avLst/>
          </a:prstGeom>
          <a:solidFill>
            <a:srgbClr val="FF0000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CPU, 0x C000 5000 </a:t>
            </a: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1815465" y="4889770"/>
            <a:ext cx="2382790" cy="368254"/>
          </a:xfrm>
          <a:prstGeom prst="rect">
            <a:avLst/>
          </a:prstGeom>
          <a:solidFill>
            <a:srgbClr val="FF0000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CPU, 0x C000 6000</a:t>
            </a: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815465" y="5256838"/>
            <a:ext cx="2382790" cy="368254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CPU, 0x 8000 1300</a:t>
            </a: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1836674" y="5625092"/>
            <a:ext cx="2382790" cy="368254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CPU, 0x 8000 1400</a:t>
            </a: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1809999" y="5989661"/>
            <a:ext cx="2382790" cy="368254"/>
          </a:xfrm>
          <a:prstGeom prst="rect">
            <a:avLst/>
          </a:prstGeom>
          <a:solidFill>
            <a:srgbClr val="FF0000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CPU, 0x C000 5000</a:t>
            </a: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4192789" y="3875185"/>
            <a:ext cx="19673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(prepare </a:t>
            </a:r>
            <a:r>
              <a:rPr lang="en-US" sz="1800" b="0" i="1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eax</a:t>
            </a:r>
            <a:r>
              <a:rPr lang="mr-IN" sz="18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r>
              <a:rPr lang="en-US" sz="1800" b="0" i="1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edx</a:t>
            </a:r>
            <a:r>
              <a:rPr lang="en-US" sz="18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endParaRPr lang="en-US" sz="1800" b="0" i="1" kern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and make </a:t>
            </a:r>
            <a:r>
              <a:rPr lang="en-US" sz="1800" b="0" i="1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int</a:t>
            </a:r>
            <a:r>
              <a:rPr lang="en-US" sz="18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 0x80)</a:t>
            </a:r>
            <a:endParaRPr lang="en-US" sz="1800" b="0" i="1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4219464" y="4489813"/>
            <a:ext cx="13709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i="1" kern="0" dirty="0" err="1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sys_handler</a:t>
            </a:r>
            <a:r>
              <a:rPr lang="en-US" sz="1800" b="0" i="1" kern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()</a:t>
            </a:r>
            <a:endParaRPr lang="en-US" sz="1800" b="0" i="1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4211661" y="3538577"/>
            <a:ext cx="5337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i="1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i</a:t>
            </a:r>
            <a:r>
              <a:rPr lang="en-US" sz="18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++</a:t>
            </a:r>
            <a:endParaRPr lang="en-US" sz="1800" b="0" i="1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4219886" y="5258024"/>
            <a:ext cx="5649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i="1" kern="0" dirty="0">
                <a:solidFill>
                  <a:srgbClr val="000000"/>
                </a:solidFill>
                <a:latin typeface="Gill Sans"/>
                <a:cs typeface="Gill Sans"/>
              </a:rPr>
              <a:t>j</a:t>
            </a:r>
            <a:r>
              <a:rPr lang="en-US" sz="18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++</a:t>
            </a:r>
            <a:endParaRPr lang="en-US" sz="1800" b="0" i="1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7769224" y="1799667"/>
            <a:ext cx="14509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0xC000 6000</a:t>
            </a:r>
            <a:endParaRPr lang="en-US" sz="18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4172017" y="4859145"/>
            <a:ext cx="11445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i="1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sys_write</a:t>
            </a:r>
            <a:r>
              <a:rPr lang="en-US" sz="18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()</a:t>
            </a:r>
            <a:endParaRPr lang="en-US" sz="1800" b="0" i="1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1809999" y="6362529"/>
            <a:ext cx="2382790" cy="368254"/>
          </a:xfrm>
          <a:prstGeom prst="rect">
            <a:avLst/>
          </a:prstGeom>
          <a:solidFill>
            <a:srgbClr val="FF0000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CPU, 0x C000 7000</a:t>
            </a: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4263343" y="5671066"/>
            <a:ext cx="9606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i="1" kern="0" dirty="0" err="1">
                <a:solidFill>
                  <a:srgbClr val="000000"/>
                </a:solidFill>
                <a:latin typeface="Gill Sans"/>
                <a:cs typeface="Gill Sans"/>
              </a:rPr>
              <a:t>i</a:t>
            </a:r>
            <a:r>
              <a:rPr lang="en-US" sz="1800" b="0" i="1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nt</a:t>
            </a:r>
            <a:r>
              <a:rPr lang="en-US" sz="18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 0x80</a:t>
            </a:r>
            <a:endParaRPr lang="en-US" sz="1800" b="0" i="1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4296156" y="5975610"/>
            <a:ext cx="13709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i="1" kern="0" dirty="0" err="1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sys_handler</a:t>
            </a:r>
            <a:r>
              <a:rPr lang="en-US" sz="1800" b="0" i="1" kern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()</a:t>
            </a:r>
            <a:endParaRPr lang="en-US" sz="1800" b="0" i="1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4248709" y="6344942"/>
            <a:ext cx="12049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i="1" kern="0" dirty="0" err="1">
                <a:solidFill>
                  <a:srgbClr val="000000"/>
                </a:solidFill>
                <a:latin typeface="Gill Sans"/>
                <a:cs typeface="Gill Sans"/>
              </a:rPr>
              <a:t>t</a:t>
            </a:r>
            <a:r>
              <a:rPr lang="en-US" sz="1800" b="0" i="1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imeofday</a:t>
            </a:r>
            <a:r>
              <a:rPr lang="en-US" sz="18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()</a:t>
            </a:r>
            <a:endParaRPr lang="en-US" sz="1800" b="0" i="1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15071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5" grpId="0"/>
      <p:bldP spid="38" grpId="0"/>
      <p:bldP spid="39" grpId="0" animBg="1"/>
      <p:bldP spid="40" grpId="0"/>
      <p:bldP spid="42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and kernel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6842125" cy="5191125"/>
          </a:xfrm>
        </p:spPr>
        <p:txBody>
          <a:bodyPr/>
          <a:lstStyle/>
          <a:p>
            <a:r>
              <a:rPr lang="en-US" dirty="0" smtClean="0"/>
              <a:t>How does the CPU know whether it’s in user or kernel mode?</a:t>
            </a:r>
          </a:p>
          <a:p>
            <a:pPr lvl="1"/>
            <a:r>
              <a:rPr lang="en-US" dirty="0" smtClean="0"/>
              <a:t>Whenever </a:t>
            </a:r>
            <a:r>
              <a:rPr lang="en-US" dirty="0" smtClean="0"/>
              <a:t>HW </a:t>
            </a:r>
            <a:r>
              <a:rPr lang="en-US" dirty="0" smtClean="0"/>
              <a:t>interrupt happens, </a:t>
            </a:r>
            <a:r>
              <a:rPr lang="en-US" dirty="0" err="1" smtClean="0"/>
              <a:t>user</a:t>
            </a:r>
            <a:r>
              <a:rPr lang="en-US" dirty="0" err="1" smtClean="0">
                <a:sym typeface="Wingdings"/>
              </a:rPr>
              <a:t>kernel</a:t>
            </a:r>
            <a:endParaRPr lang="en-US" dirty="0" smtClean="0"/>
          </a:p>
          <a:p>
            <a:pPr lvl="1"/>
            <a:r>
              <a:rPr lang="en-US" dirty="0" smtClean="0"/>
              <a:t>When returning to user, </a:t>
            </a:r>
            <a:r>
              <a:rPr lang="en-US" dirty="0" smtClean="0"/>
              <a:t>change </a:t>
            </a:r>
            <a:r>
              <a:rPr lang="en-US" dirty="0" smtClean="0"/>
              <a:t>CPU to </a:t>
            </a:r>
            <a:r>
              <a:rPr lang="en-US" dirty="0" smtClean="0"/>
              <a:t>user </a:t>
            </a:r>
            <a:r>
              <a:rPr lang="en-US" dirty="0" smtClean="0"/>
              <a:t>mode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Kernel mode (important!)</a:t>
            </a:r>
          </a:p>
          <a:p>
            <a:pPr lvl="1"/>
            <a:r>
              <a:rPr lang="en-US" dirty="0" smtClean="0"/>
              <a:t>“King/God mode” </a:t>
            </a:r>
            <a:r>
              <a:rPr lang="en-US" dirty="0" smtClean="0">
                <a:sym typeface="Wingdings"/>
              </a:rPr>
              <a:t> can access anything!!! All hardware, disk content, all process’ memory, etc.!!</a:t>
            </a:r>
          </a:p>
          <a:p>
            <a:pPr lvl="1"/>
            <a:r>
              <a:rPr lang="en-US" dirty="0" smtClean="0">
                <a:sym typeface="Wingdings"/>
              </a:rPr>
              <a:t>Hacker’s destination</a:t>
            </a:r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042368" y="1728684"/>
            <a:ext cx="2083419" cy="368254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CPU, 0x80001100 </a:t>
            </a: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986758" y="1728684"/>
            <a:ext cx="0" cy="2511859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036939" y="2108301"/>
            <a:ext cx="2083419" cy="368254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CPU, 0x80001200 </a:t>
            </a: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8067" y="2880088"/>
            <a:ext cx="989733" cy="430887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0" dirty="0" smtClean="0">
                <a:solidFill>
                  <a:srgbClr val="000000"/>
                </a:solidFill>
                <a:latin typeface="Gill Sans"/>
                <a:cs typeface="Gill Sans"/>
              </a:rPr>
              <a:t>time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44882" y="2511834"/>
            <a:ext cx="2083419" cy="368254"/>
          </a:xfrm>
          <a:prstGeom prst="rect">
            <a:avLst/>
          </a:prstGeom>
          <a:solidFill>
            <a:srgbClr val="FF0000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CPU, 0xC0005000 </a:t>
            </a: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063177" y="2880088"/>
            <a:ext cx="2083419" cy="368254"/>
          </a:xfrm>
          <a:prstGeom prst="rect">
            <a:avLst/>
          </a:prstGeom>
          <a:solidFill>
            <a:srgbClr val="FF0000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CPU, 0xC0005...</a:t>
            </a: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063177" y="3247156"/>
            <a:ext cx="2083419" cy="368254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CPU, 0x80001300</a:t>
            </a: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084386" y="3615410"/>
            <a:ext cx="2083419" cy="368254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CPU, 0x80001400</a:t>
            </a: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057711" y="3979979"/>
            <a:ext cx="2083419" cy="368254"/>
          </a:xfrm>
          <a:prstGeom prst="rect">
            <a:avLst/>
          </a:prstGeom>
          <a:solidFill>
            <a:srgbClr val="FF0000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CPU, 0xC0007000</a:t>
            </a: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2739309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System Calls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13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 smtClean="0"/>
              <a:t>Why should you care about sys/</a:t>
            </a:r>
            <a:r>
              <a:rPr lang="en-US" dirty="0" err="1" smtClean="0"/>
              <a:t>libcalls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1533526"/>
          </a:xfrm>
        </p:spPr>
        <p:txBody>
          <a:bodyPr>
            <a:normAutofit/>
          </a:bodyPr>
          <a:lstStyle/>
          <a:p>
            <a:r>
              <a:rPr lang="en-US" dirty="0" smtClean="0"/>
              <a:t>Suppose you want to print something to the screen ..</a:t>
            </a:r>
          </a:p>
          <a:p>
            <a:pPr lvl="1"/>
            <a:r>
              <a:rPr lang="en-US" dirty="0" smtClean="0"/>
              <a:t>Which one is faster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r>
              <a:rPr lang="en-US" dirty="0" smtClean="0"/>
              <a:t>  Why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r>
              <a:rPr lang="en-US" dirty="0" smtClean="0"/>
              <a:t> Which program has more red/green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5943600"/>
            <a:ext cx="2565110" cy="584776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for (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cs typeface="Monaco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=1…10000)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p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cs typeface="Monaco"/>
              </a:rPr>
              <a:t>rintf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(“%d ”,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cs typeface="Monaco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4333779" cy="2062103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c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har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b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cs typeface="Monaco"/>
              </a:rPr>
              <a:t>igstr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[1000000];</a:t>
            </a:r>
          </a:p>
          <a:p>
            <a:endParaRPr lang="en-US" sz="16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for(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cs typeface="Monaco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=1…10000)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  offset=…(quite complex here);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  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s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cs typeface="Monaco"/>
              </a:rPr>
              <a:t>trcpy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cs typeface="Monaco"/>
              </a:rPr>
              <a:t>bigstr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[offset],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cs typeface="Monaco"/>
              </a:rPr>
              <a:t>itoa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cs typeface="Monaco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));</a:t>
            </a:r>
          </a:p>
          <a:p>
            <a:endParaRPr lang="en-US" sz="16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//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cs typeface="Monaco"/>
              </a:rPr>
              <a:t>bigstr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=“1 2 3 4 5 6 7 … 10000”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write(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cs typeface="Monaco"/>
              </a:rPr>
              <a:t>stdout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cs typeface="Monaco"/>
              </a:rPr>
              <a:t>bigstr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, …);</a:t>
            </a: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4240" y="2664748"/>
            <a:ext cx="4048760" cy="584776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for (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cs typeface="Monaco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=1…10000)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  write(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cs typeface="Monaco"/>
              </a:rPr>
              <a:t>stdout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cs typeface="Monaco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, ..);</a:t>
            </a:r>
          </a:p>
        </p:txBody>
      </p:sp>
    </p:spTree>
    <p:extLst>
      <p:ext uri="{BB962C8B-B14F-4D97-AF65-F5344CB8AC3E}">
        <p14:creationId xmlns:p14="http://schemas.microsoft.com/office/powerpoint/2010/main" val="4122362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you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41972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Ideally reduce unnecessary </a:t>
            </a:r>
            <a:r>
              <a:rPr lang="en-US" dirty="0" smtClean="0">
                <a:solidFill>
                  <a:srgbClr val="FF0000"/>
                </a:solidFill>
              </a:rPr>
              <a:t>user/kernel crossings</a:t>
            </a:r>
          </a:p>
          <a:p>
            <a:pPr lvl="1"/>
            <a:r>
              <a:rPr lang="en-US" dirty="0" smtClean="0"/>
              <a:t>User/kernel crossing is expensive</a:t>
            </a:r>
          </a:p>
          <a:p>
            <a:pPr lvl="1"/>
            <a:r>
              <a:rPr lang="en-US" dirty="0" smtClean="0"/>
              <a:t>Long jump, saving registers, saving return address, setup arguments via registers, etc. etc. </a:t>
            </a:r>
          </a:p>
          <a:p>
            <a:pPr lvl="1"/>
            <a:r>
              <a:rPr lang="en-US" dirty="0" smtClean="0"/>
              <a:t>Hence, the many C libraries are provided today!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 vs. library call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362074"/>
            <a:ext cx="5386462" cy="4915543"/>
          </a:xfrm>
        </p:spPr>
        <p:txBody>
          <a:bodyPr/>
          <a:lstStyle/>
          <a:p>
            <a:r>
              <a:rPr lang="en-US" dirty="0" smtClean="0"/>
              <a:t>Library call does </a:t>
            </a:r>
            <a:r>
              <a:rPr lang="en-US" u="sng" dirty="0" smtClean="0"/>
              <a:t>not</a:t>
            </a:r>
            <a:r>
              <a:rPr lang="en-US" dirty="0" smtClean="0"/>
              <a:t> involve user/kernel crossing</a:t>
            </a:r>
          </a:p>
          <a:p>
            <a:pPr lvl="1"/>
            <a:r>
              <a:rPr lang="en-US" dirty="0" smtClean="0"/>
              <a:t>Library (e.g. </a:t>
            </a:r>
            <a:r>
              <a:rPr lang="en-US" b="1" dirty="0" err="1" smtClean="0">
                <a:solidFill>
                  <a:srgbClr val="FF6600"/>
                </a:solidFill>
              </a:rPr>
              <a:t>libc.so</a:t>
            </a:r>
            <a:r>
              <a:rPr lang="en-US" dirty="0" smtClean="0"/>
              <a:t>) is loaded into the user’s code segment</a:t>
            </a:r>
          </a:p>
          <a:p>
            <a:pPr lvl="1"/>
            <a:r>
              <a:rPr lang="en-US" dirty="0" smtClean="0"/>
              <a:t>So a call to the library will only make a </a:t>
            </a:r>
            <a:r>
              <a:rPr lang="en-US" b="1" dirty="0" smtClean="0">
                <a:solidFill>
                  <a:srgbClr val="FF6600"/>
                </a:solidFill>
              </a:rPr>
              <a:t>local jump</a:t>
            </a:r>
          </a:p>
          <a:p>
            <a:pPr lvl="2"/>
            <a:r>
              <a:rPr lang="en-US" i="1" dirty="0" smtClean="0"/>
              <a:t>(eventually make a </a:t>
            </a:r>
            <a:r>
              <a:rPr lang="en-US" i="1" dirty="0" err="1" smtClean="0"/>
              <a:t>syscall</a:t>
            </a:r>
            <a:r>
              <a:rPr lang="en-US" i="1" dirty="0"/>
              <a:t> </a:t>
            </a:r>
            <a:r>
              <a:rPr lang="en-US" i="1" dirty="0" smtClean="0"/>
              <a:t>if needed)</a:t>
            </a:r>
          </a:p>
          <a:p>
            <a:r>
              <a:rPr lang="en-US" dirty="0" smtClean="0"/>
              <a:t>Is a function “f” a </a:t>
            </a:r>
            <a:r>
              <a:rPr lang="en-US" dirty="0" err="1" smtClean="0"/>
              <a:t>syscall</a:t>
            </a:r>
            <a:r>
              <a:rPr lang="en-US" dirty="0" smtClean="0"/>
              <a:t> or library?</a:t>
            </a:r>
          </a:p>
          <a:p>
            <a:pPr lvl="1"/>
            <a:r>
              <a:rPr lang="en-US" dirty="0" smtClean="0"/>
              <a:t>Run “</a:t>
            </a:r>
            <a:r>
              <a:rPr lang="en-US" b="1" dirty="0" smtClean="0"/>
              <a:t>man 3 f</a:t>
            </a:r>
            <a:r>
              <a:rPr lang="en-US" dirty="0" smtClean="0"/>
              <a:t>”</a:t>
            </a:r>
            <a:r>
              <a:rPr lang="en-US" b="1" dirty="0" smtClean="0"/>
              <a:t> </a:t>
            </a:r>
            <a:r>
              <a:rPr lang="en-US" dirty="0" smtClean="0"/>
              <a:t>and see the description</a:t>
            </a:r>
          </a:p>
          <a:p>
            <a:pPr lvl="1"/>
            <a:r>
              <a:rPr lang="en-US" dirty="0" smtClean="0"/>
              <a:t>(or just google it)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(Some libraries e.g. </a:t>
            </a:r>
            <a:r>
              <a:rPr lang="en-US" dirty="0" err="1" smtClean="0">
                <a:sym typeface="Wingdings"/>
              </a:rPr>
              <a:t>fwrite</a:t>
            </a:r>
            <a:r>
              <a:rPr lang="en-US" dirty="0" smtClean="0">
                <a:sym typeface="Wingdings"/>
              </a:rPr>
              <a:t> will </a:t>
            </a:r>
            <a:r>
              <a:rPr lang="en-US" b="1" i="1" dirty="0" smtClean="0">
                <a:sym typeface="Wingdings"/>
              </a:rPr>
              <a:t>eventually</a:t>
            </a:r>
            <a:r>
              <a:rPr lang="en-US" dirty="0" smtClean="0">
                <a:sym typeface="Wingdings"/>
              </a:rPr>
              <a:t> make system calls e.g. write)</a:t>
            </a:r>
            <a:endParaRPr lang="en-US" dirty="0" smtClean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 rot="5400000">
            <a:off x="4238840" y="3098493"/>
            <a:ext cx="4505904" cy="15535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Memory</a:t>
            </a:r>
            <a:endParaRPr lang="en-US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3337" y="1719801"/>
            <a:ext cx="1389851" cy="990601"/>
          </a:xfrm>
          <a:prstGeom prst="rect">
            <a:avLst/>
          </a:prstGeom>
          <a:solidFill>
            <a:srgbClr val="FF0000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Vmlinux</a:t>
            </a:r>
            <a:endParaRPr lang="en-US" sz="1800" b="0" kern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s</a:t>
            </a:r>
            <a:r>
              <a:rPr lang="en-US" sz="18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ys_write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0645" y="4832833"/>
            <a:ext cx="1389851" cy="1208032"/>
          </a:xfrm>
          <a:prstGeom prst="rect">
            <a:avLst/>
          </a:prstGeom>
          <a:solidFill>
            <a:srgbClr val="CCFFCC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Call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write()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rot="5400000">
            <a:off x="5766226" y="3218124"/>
            <a:ext cx="4789432" cy="15535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Memory</a:t>
            </a:r>
            <a:endParaRPr lang="en-US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80674" y="4419601"/>
            <a:ext cx="1422543" cy="1858018"/>
          </a:xfrm>
          <a:prstGeom prst="rect">
            <a:avLst/>
          </a:prstGeom>
          <a:solidFill>
            <a:srgbClr val="CCFFCC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Call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strcpy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19219" y="4528033"/>
            <a:ext cx="1524000" cy="609600"/>
          </a:xfrm>
          <a:prstGeom prst="rect">
            <a:avLst/>
          </a:prstGeom>
          <a:solidFill>
            <a:srgbClr val="DC9E1F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  <a:latin typeface="Monao"/>
                <a:cs typeface="Monao"/>
              </a:rPr>
              <a:t>/</a:t>
            </a:r>
            <a:r>
              <a:rPr lang="en-US" sz="1800" dirty="0">
                <a:solidFill>
                  <a:srgbClr val="000000"/>
                </a:solidFill>
                <a:latin typeface="Monao"/>
                <a:cs typeface="Monao"/>
              </a:rPr>
              <a:t>lib/</a:t>
            </a:r>
            <a:r>
              <a:rPr lang="en-US" sz="1800" dirty="0" err="1" smtClean="0">
                <a:solidFill>
                  <a:srgbClr val="000000"/>
                </a:solidFill>
                <a:latin typeface="Monao"/>
                <a:cs typeface="Monao"/>
              </a:rPr>
              <a:t>libc.so</a:t>
            </a:r>
            <a:endParaRPr lang="en-US" sz="1800" dirty="0" smtClean="0">
              <a:solidFill>
                <a:srgbClr val="000000"/>
              </a:solidFill>
              <a:latin typeface="Monao"/>
              <a:cs typeface="Monao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 err="1" smtClean="0">
                <a:solidFill>
                  <a:srgbClr val="000000"/>
                </a:solidFill>
                <a:latin typeface="Monao"/>
                <a:cs typeface="Monao"/>
              </a:rPr>
              <a:t>strcpy</a:t>
            </a:r>
            <a:r>
              <a:rPr lang="en-US" sz="1800" b="0" kern="0" dirty="0" smtClean="0">
                <a:solidFill>
                  <a:srgbClr val="000000"/>
                </a:solidFill>
                <a:latin typeface="Monao"/>
                <a:cs typeface="Monao"/>
              </a:rPr>
              <a:t>() </a:t>
            </a:r>
          </a:p>
        </p:txBody>
      </p:sp>
    </p:spTree>
    <p:extLst>
      <p:ext uri="{BB962C8B-B14F-4D97-AF65-F5344CB8AC3E}">
        <p14:creationId xmlns:p14="http://schemas.microsoft.com/office/powerpoint/2010/main" val="569848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36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vs.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4860925" cy="5191125"/>
          </a:xfrm>
        </p:spPr>
        <p:txBody>
          <a:bodyPr/>
          <a:lstStyle/>
          <a:p>
            <a:r>
              <a:rPr lang="en-US" dirty="0" smtClean="0"/>
              <a:t>Motivational example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myprog</a:t>
            </a:r>
            <a:r>
              <a:rPr lang="en-US" dirty="0" smtClean="0"/>
              <a:t>” opens </a:t>
            </a:r>
            <a:r>
              <a:rPr lang="en-US" dirty="0" err="1" smtClean="0"/>
              <a:t>file.txt</a:t>
            </a:r>
            <a:endParaRPr lang="en-US" dirty="0" smtClean="0"/>
          </a:p>
          <a:p>
            <a:pPr lvl="1"/>
            <a:r>
              <a:rPr lang="en-US" dirty="0" smtClean="0"/>
              <a:t>Two shells run the programs but in different directories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Which one works? </a:t>
            </a:r>
          </a:p>
          <a:p>
            <a:pPr lvl="1"/>
            <a:r>
              <a:rPr lang="en-US" dirty="0" smtClean="0"/>
              <a:t>Shell 1 or shell 2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dirty="0" smtClean="0"/>
              <a:t>Why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dirty="0" smtClean="0"/>
              <a:t>Yes, but specifically </a:t>
            </a:r>
            <a:r>
              <a:rPr lang="en-US" dirty="0" smtClean="0">
                <a:solidFill>
                  <a:srgbClr val="000000"/>
                </a:solidFill>
              </a:rPr>
              <a:t>why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What is inside “</a:t>
            </a:r>
            <a:r>
              <a:rPr lang="en-US" dirty="0" err="1" smtClean="0">
                <a:solidFill>
                  <a:srgbClr val="000000"/>
                </a:solidFill>
              </a:rPr>
              <a:t>sys_open</a:t>
            </a:r>
            <a:r>
              <a:rPr lang="en-US" dirty="0" smtClean="0">
                <a:solidFill>
                  <a:srgbClr val="000000"/>
                </a:solidFill>
              </a:rPr>
              <a:t>()” that returns the error?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Program becomes process(</a:t>
            </a:r>
            <a:r>
              <a:rPr lang="en-US" dirty="0" err="1" smtClean="0">
                <a:solidFill>
                  <a:srgbClr val="000000"/>
                </a:solidFill>
              </a:rPr>
              <a:t>es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Each process has its own </a:t>
            </a:r>
            <a:r>
              <a:rPr lang="en-US" dirty="0" smtClean="0">
                <a:solidFill>
                  <a:srgbClr val="FF0000"/>
                </a:solidFill>
              </a:rPr>
              <a:t>process state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472" y="1828800"/>
            <a:ext cx="3441204" cy="1323439"/>
          </a:xfrm>
          <a:prstGeom prst="rect">
            <a:avLst/>
          </a:prstGeom>
          <a:solidFill>
            <a:srgbClr val="E9E1C9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Monaco"/>
                <a:cs typeface="Monaco"/>
              </a:rPr>
              <a:t>myprog</a:t>
            </a:r>
            <a:r>
              <a:rPr lang="en-US" sz="1600" dirty="0" smtClean="0">
                <a:solidFill>
                  <a:srgbClr val="FF0000"/>
                </a:solidFill>
                <a:latin typeface="Monaco"/>
                <a:cs typeface="Monaco"/>
              </a:rPr>
              <a:t>: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m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ain()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cs typeface="Monaco"/>
              </a:rPr>
              <a:t>fd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 = open(“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cs typeface="Monaco"/>
              </a:rPr>
              <a:t>file.txt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”)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  if (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cs typeface="Monaco"/>
              </a:rPr>
              <a:t>fd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 == -1) ERROR;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7996" y="3581400"/>
            <a:ext cx="2514600" cy="1323439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CC99"/>
                </a:solidFill>
                <a:latin typeface="Monaco"/>
                <a:cs typeface="Monaco"/>
              </a:rPr>
              <a:t>Shell 1: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%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 cd /code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% ./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cs typeface="Monaco"/>
              </a:rPr>
              <a:t>myprog</a:t>
            </a:r>
            <a:endParaRPr lang="en-US" sz="16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…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Monaco"/>
                <a:cs typeface="Monaco"/>
              </a:rPr>
              <a:t>Success/Fail?</a:t>
            </a:r>
            <a:endParaRPr lang="en-US" sz="1600" dirty="0">
              <a:solidFill>
                <a:srgbClr val="FF0000"/>
              </a:solidFill>
              <a:latin typeface="Monaco"/>
              <a:cs typeface="Monac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4511" y="782179"/>
            <a:ext cx="2514600" cy="830997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My files: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/code/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cs typeface="Monaco"/>
              </a:rPr>
              <a:t>myprog</a:t>
            </a:r>
            <a:endParaRPr lang="en-US" sz="16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/data/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cs typeface="Monaco"/>
              </a:rPr>
              <a:t>file.txt</a:t>
            </a: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1102" y="5105400"/>
            <a:ext cx="2514600" cy="1323439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CC99"/>
                </a:solidFill>
                <a:latin typeface="Monaco"/>
                <a:cs typeface="Monaco"/>
              </a:rPr>
              <a:t>Shell 2: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% cd /data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% /code/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cs typeface="Monaco"/>
              </a:rPr>
              <a:t>myprog</a:t>
            </a:r>
            <a:endParaRPr lang="en-US" sz="16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…</a:t>
            </a:r>
          </a:p>
          <a:p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Success/Fail</a:t>
            </a:r>
            <a:r>
              <a:rPr lang="en-US" sz="1600" dirty="0" smtClean="0">
                <a:solidFill>
                  <a:srgbClr val="FF0000"/>
                </a:solidFill>
                <a:latin typeface="Monaco"/>
                <a:cs typeface="Monaco"/>
              </a:rPr>
              <a:t>?</a:t>
            </a:r>
            <a:endParaRPr lang="en-US" sz="1600" dirty="0">
              <a:solidFill>
                <a:srgbClr val="FF0000"/>
              </a:solidFill>
              <a:latin typeface="Monaco"/>
              <a:cs typeface="Monaco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4400" y="137"/>
            <a:ext cx="5943600" cy="617356"/>
          </a:xfrm>
          <a:prstGeom prst="roundRect">
            <a:avLst/>
          </a:prstGeom>
          <a:solidFill>
            <a:srgbClr val="DC9E1F">
              <a:lumMod val="5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42924" dir="5400000" rotWithShape="0">
              <a:srgbClr val="000000">
                <a:alpha val="40000"/>
              </a:srgbClr>
            </a:outerShdw>
          </a:effectLst>
        </p:spPr>
        <p:txBody>
          <a:bodyPr t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We use this code a lot in this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lecture.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So please digest them while we wait for the class to start.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7302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vs.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Program: </a:t>
            </a:r>
          </a:p>
          <a:p>
            <a:pPr lvl="1"/>
            <a:r>
              <a:rPr lang="en-US" dirty="0" smtClean="0"/>
              <a:t>A collection of static code and static data</a:t>
            </a:r>
          </a:p>
          <a:p>
            <a:pPr lvl="1"/>
            <a:r>
              <a:rPr lang="en-US" dirty="0" smtClean="0"/>
              <a:t>E.g. /code/</a:t>
            </a:r>
            <a:r>
              <a:rPr lang="en-US" dirty="0" err="1" smtClean="0"/>
              <a:t>myprog</a:t>
            </a:r>
            <a:r>
              <a:rPr lang="en-US" dirty="0" smtClean="0"/>
              <a:t>, /bin/</a:t>
            </a:r>
            <a:r>
              <a:rPr lang="en-US" dirty="0" err="1" smtClean="0"/>
              <a:t>ls</a:t>
            </a:r>
            <a:endParaRPr lang="en-US" dirty="0" smtClean="0"/>
          </a:p>
          <a:p>
            <a:r>
              <a:rPr lang="en-US" dirty="0" smtClean="0"/>
              <a:t>Process</a:t>
            </a:r>
          </a:p>
          <a:p>
            <a:pPr lvl="1"/>
            <a:r>
              <a:rPr lang="en-US" dirty="0"/>
              <a:t>Instance of a computer program that is </a:t>
            </a:r>
            <a:r>
              <a:rPr lang="en-US" dirty="0">
                <a:solidFill>
                  <a:srgbClr val="FF0000"/>
                </a:solidFill>
              </a:rPr>
              <a:t>being executed</a:t>
            </a:r>
          </a:p>
          <a:p>
            <a:pPr lvl="1"/>
            <a:r>
              <a:rPr lang="en-US" dirty="0" smtClean="0"/>
              <a:t>Has its own </a:t>
            </a:r>
            <a:r>
              <a:rPr lang="en-US" dirty="0" smtClean="0">
                <a:solidFill>
                  <a:srgbClr val="FF0000"/>
                </a:solidFill>
              </a:rPr>
              <a:t>context</a:t>
            </a:r>
          </a:p>
          <a:p>
            <a:pPr lvl="2"/>
            <a:r>
              <a:rPr lang="en-US" b="1" dirty="0" smtClean="0"/>
              <a:t>Context</a:t>
            </a:r>
            <a:r>
              <a:rPr lang="en-US" dirty="0" smtClean="0"/>
              <a:t>: its code and data stored in memory (stack, registers, program counter, heap, etc.)</a:t>
            </a:r>
          </a:p>
          <a:p>
            <a:pPr lvl="1"/>
            <a:r>
              <a:rPr lang="en-US" dirty="0" smtClean="0"/>
              <a:t>Has private virtual address space (more later in VM)</a:t>
            </a:r>
          </a:p>
          <a:p>
            <a:r>
              <a:rPr lang="en-US" dirty="0"/>
              <a:t>P</a:t>
            </a:r>
            <a:r>
              <a:rPr lang="en-US" dirty="0" smtClean="0"/>
              <a:t>rocess != program</a:t>
            </a:r>
            <a:endParaRPr lang="en-US" dirty="0"/>
          </a:p>
          <a:p>
            <a:pPr lvl="1"/>
            <a:r>
              <a:rPr lang="en-US" dirty="0" smtClean="0"/>
              <a:t>In previous example: the </a:t>
            </a:r>
            <a:r>
              <a:rPr lang="en-US" b="1" dirty="0" smtClean="0"/>
              <a:t>two</a:t>
            </a:r>
            <a:r>
              <a:rPr lang="en-US" dirty="0" smtClean="0"/>
              <a:t> processes of the </a:t>
            </a:r>
            <a:r>
              <a:rPr lang="en-US" b="1" dirty="0" smtClean="0"/>
              <a:t>same</a:t>
            </a:r>
            <a:r>
              <a:rPr lang="en-US" dirty="0" smtClean="0"/>
              <a:t> program have </a:t>
            </a:r>
            <a:r>
              <a:rPr lang="en-US" b="1" dirty="0" smtClean="0"/>
              <a:t>different</a:t>
            </a:r>
            <a:r>
              <a:rPr lang="en-US" dirty="0" smtClean="0"/>
              <a:t> current working directories (</a:t>
            </a:r>
            <a:r>
              <a:rPr lang="en-US" b="1" dirty="0" smtClean="0"/>
              <a:t>CWD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CWD is inherited from the parent process (i.e. the shell in this example) – more when we discuss fork()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762000"/>
            <a:ext cx="2514600" cy="830997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CC99"/>
                </a:solidFill>
                <a:latin typeface="Monaco"/>
                <a:cs typeface="Monaco"/>
              </a:rPr>
              <a:t>Shell 1: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%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 cd </a:t>
            </a:r>
            <a:r>
              <a:rPr lang="en-US" sz="1600" dirty="0" smtClean="0">
                <a:solidFill>
                  <a:srgbClr val="FF0000"/>
                </a:solidFill>
                <a:latin typeface="Monaco"/>
                <a:cs typeface="Monaco"/>
              </a:rPr>
              <a:t>/code 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  <a:sym typeface="Wingdings"/>
              </a:rPr>
              <a:t> CWD</a:t>
            </a:r>
            <a:endParaRPr lang="en-US" sz="16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% ./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cs typeface="Monaco"/>
              </a:rPr>
              <a:t>myprog</a:t>
            </a:r>
            <a:endParaRPr lang="en-US" sz="1600" dirty="0" smtClean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9106" y="1752600"/>
            <a:ext cx="2514600" cy="830997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CC99"/>
                </a:solidFill>
                <a:latin typeface="Monaco"/>
                <a:cs typeface="Monaco"/>
              </a:rPr>
              <a:t>Shell 2: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% cd </a:t>
            </a:r>
            <a:r>
              <a:rPr lang="en-US" sz="1600" dirty="0" smtClean="0">
                <a:solidFill>
                  <a:srgbClr val="FF0000"/>
                </a:solidFill>
                <a:latin typeface="Monaco"/>
                <a:cs typeface="Monaco"/>
              </a:rPr>
              <a:t>/data 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  <a:sym typeface="Wingdings"/>
              </a:rPr>
              <a:t> CWD</a:t>
            </a:r>
            <a:endParaRPr lang="en-US" sz="16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% /code/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cs typeface="Monaco"/>
              </a:rPr>
              <a:t>myprog</a:t>
            </a:r>
            <a:endParaRPr lang="en-US" sz="1600" dirty="0" smtClean="0">
              <a:solidFill>
                <a:srgbClr val="000000"/>
              </a:solidFill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431033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29 at 3.45.5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62"/>
          <a:stretch/>
        </p:blipFill>
        <p:spPr>
          <a:xfrm>
            <a:off x="1571775" y="1295400"/>
            <a:ext cx="7425397" cy="2438400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447800"/>
            <a:ext cx="10477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dirty="0" err="1" smtClean="0"/>
              <a:t>firefox</a:t>
            </a:r>
            <a:r>
              <a:rPr lang="en-US" dirty="0" smtClean="0"/>
              <a:t> program, 3 processes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8288" y="4419600"/>
            <a:ext cx="8490912" cy="1828800"/>
          </a:xfrm>
        </p:spPr>
        <p:txBody>
          <a:bodyPr/>
          <a:lstStyle/>
          <a:p>
            <a:r>
              <a:rPr lang="en-US" dirty="0" smtClean="0"/>
              <a:t>Why does OS </a:t>
            </a:r>
            <a:r>
              <a:rPr lang="en-US" dirty="0" smtClean="0">
                <a:solidFill>
                  <a:srgbClr val="FF0000"/>
                </a:solidFill>
              </a:rPr>
              <a:t>separate</a:t>
            </a:r>
            <a:r>
              <a:rPr lang="en-US" dirty="0" smtClean="0"/>
              <a:t> processes for different users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dirty="0" smtClean="0"/>
              <a:t>Why Mac OS doesn’t create </a:t>
            </a:r>
            <a:r>
              <a:rPr lang="en-US" dirty="0" smtClean="0">
                <a:solidFill>
                  <a:srgbClr val="FF0000"/>
                </a:solidFill>
              </a:rPr>
              <a:t>multiple</a:t>
            </a:r>
            <a:r>
              <a:rPr lang="en-US" dirty="0" smtClean="0"/>
              <a:t> </a:t>
            </a:r>
            <a:r>
              <a:rPr lang="en-US" dirty="0" err="1" smtClean="0"/>
              <a:t>firefox</a:t>
            </a:r>
            <a:r>
              <a:rPr lang="en-US" dirty="0" smtClean="0"/>
              <a:t> processes for ‘</a:t>
            </a:r>
            <a:r>
              <a:rPr lang="en-US" dirty="0" err="1" smtClean="0"/>
              <a:t>haryadi</a:t>
            </a:r>
            <a:r>
              <a:rPr lang="en-US" dirty="0" smtClean="0"/>
              <a:t>’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 smtClean="0"/>
          </a:p>
          <a:p>
            <a:r>
              <a:rPr lang="en-US" dirty="0" smtClean="0"/>
              <a:t>Why is </a:t>
            </a:r>
            <a:r>
              <a:rPr lang="en-US" dirty="0" err="1" smtClean="0"/>
              <a:t>firefox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plugin</a:t>
            </a:r>
            <a:r>
              <a:rPr lang="en-US" dirty="0" smtClean="0"/>
              <a:t> process created as a </a:t>
            </a:r>
            <a:r>
              <a:rPr lang="en-US" dirty="0" smtClean="0">
                <a:solidFill>
                  <a:srgbClr val="800000"/>
                </a:solidFill>
              </a:rPr>
              <a:t>separate</a:t>
            </a:r>
            <a:r>
              <a:rPr lang="en-US" dirty="0" smtClean="0"/>
              <a:t> process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4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 smtClean="0"/>
              <a:t>Process State (PID, PC, 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2676525"/>
          </a:xfrm>
        </p:spPr>
        <p:txBody>
          <a:bodyPr/>
          <a:lstStyle/>
          <a:p>
            <a:r>
              <a:rPr lang="en-US" dirty="0" smtClean="0"/>
              <a:t>Process ID </a:t>
            </a:r>
          </a:p>
          <a:p>
            <a:pPr lvl="1"/>
            <a:r>
              <a:rPr lang="en-US" dirty="0" smtClean="0"/>
              <a:t>Run “top” or “</a:t>
            </a:r>
            <a:r>
              <a:rPr lang="en-US" dirty="0" err="1" smtClean="0"/>
              <a:t>ps</a:t>
            </a:r>
            <a:r>
              <a:rPr lang="en-US" dirty="0" smtClean="0"/>
              <a:t> –e”</a:t>
            </a:r>
          </a:p>
          <a:p>
            <a:pPr lvl="1"/>
            <a:r>
              <a:rPr lang="en-US" dirty="0" smtClean="0"/>
              <a:t>Firefox PIDs in previous slide</a:t>
            </a:r>
          </a:p>
          <a:p>
            <a:r>
              <a:rPr lang="en-US" dirty="0" smtClean="0"/>
              <a:t>Program counter</a:t>
            </a:r>
            <a:r>
              <a:rPr lang="en-US" dirty="0"/>
              <a:t> </a:t>
            </a:r>
            <a:r>
              <a:rPr lang="en-US" dirty="0" smtClean="0"/>
              <a:t>(PC / %</a:t>
            </a:r>
            <a:r>
              <a:rPr lang="en-US" dirty="0" err="1" smtClean="0"/>
              <a:t>eip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Run 2 “increment” processes</a:t>
            </a:r>
          </a:p>
          <a:p>
            <a:pPr lvl="1"/>
            <a:r>
              <a:rPr lang="en-US" dirty="0" smtClean="0"/>
              <a:t>P56 might already reach k++</a:t>
            </a:r>
          </a:p>
          <a:p>
            <a:pPr lvl="1"/>
            <a:r>
              <a:rPr lang="en-US" dirty="0" smtClean="0"/>
              <a:t>P76 might only at </a:t>
            </a:r>
            <a:r>
              <a:rPr lang="en-US" dirty="0" err="1" smtClean="0"/>
              <a:t>i</a:t>
            </a:r>
            <a:r>
              <a:rPr lang="en-US" dirty="0" smtClean="0"/>
              <a:t>++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4479" y="1177633"/>
            <a:ext cx="2917425" cy="2062103"/>
          </a:xfrm>
          <a:prstGeom prst="rect">
            <a:avLst/>
          </a:prstGeom>
          <a:solidFill>
            <a:srgbClr val="E9E1C9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“</a:t>
            </a:r>
            <a:r>
              <a:rPr lang="en-US" sz="1600" dirty="0" smtClean="0">
                <a:solidFill>
                  <a:srgbClr val="FF0000"/>
                </a:solidFill>
                <a:latin typeface="Monaco"/>
                <a:cs typeface="Monaco"/>
              </a:rPr>
              <a:t>increment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” program: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cs typeface="Monaco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i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cs typeface="Monaco"/>
              </a:rPr>
              <a:t>,j,k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,..;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  main()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cs typeface="Monaco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++;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    j++;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    k++;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   …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  }</a:t>
            </a: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4184639"/>
            <a:ext cx="2029251" cy="1815882"/>
          </a:xfrm>
          <a:prstGeom prst="rect">
            <a:avLst/>
          </a:prstGeom>
          <a:solidFill>
            <a:srgbClr val="E2AC00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“</a:t>
            </a:r>
            <a:r>
              <a:rPr lang="en-US" sz="1600" dirty="0" smtClean="0">
                <a:latin typeface="Monaco"/>
                <a:cs typeface="Monaco"/>
              </a:rPr>
              <a:t>increment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” 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Monaco"/>
                <a:cs typeface="Monaco"/>
              </a:rPr>
              <a:t>Pid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 56</a:t>
            </a:r>
          </a:p>
          <a:p>
            <a:endParaRPr lang="en-US" sz="16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cs typeface="Monaco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++;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    j++;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    k++;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   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9491" y="4184639"/>
            <a:ext cx="2057400" cy="1815882"/>
          </a:xfrm>
          <a:prstGeom prst="rect">
            <a:avLst/>
          </a:prstGeom>
          <a:solidFill>
            <a:srgbClr val="CCFFCC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“increment” 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Monaco"/>
                <a:cs typeface="Monaco"/>
              </a:rPr>
              <a:t>Pid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 76</a:t>
            </a:r>
          </a:p>
          <a:p>
            <a:endParaRPr lang="en-US" sz="16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  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cs typeface="Monaco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++;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    j++;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    k++;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   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136904" y="3352800"/>
            <a:ext cx="1938304" cy="3264932"/>
            <a:chOff x="7136904" y="3352800"/>
            <a:chExt cx="1938304" cy="3264932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7136904" y="3352800"/>
              <a:ext cx="1905000" cy="2895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Gill Sans"/>
                <a:cs typeface="Gill Sans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7136904" y="3352800"/>
              <a:ext cx="19050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solidFill>
                    <a:schemeClr val="bg1"/>
                  </a:solidFill>
                  <a:latin typeface="Gill Sans"/>
                  <a:cs typeface="Gill Sans"/>
                </a:rPr>
                <a:t>OS</a:t>
              </a:r>
              <a:endParaRPr lang="en-US">
                <a:latin typeface="Gill Sans"/>
                <a:cs typeface="Gill Sans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7136904" y="4416455"/>
              <a:ext cx="1905000" cy="609600"/>
            </a:xfrm>
            <a:prstGeom prst="rect">
              <a:avLst/>
            </a:prstGeom>
            <a:solidFill>
              <a:srgbClr val="E2A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Gill Sans"/>
                  <a:cs typeface="Gill Sans"/>
                </a:rPr>
                <a:t>Process </a:t>
              </a:r>
              <a:r>
                <a:rPr lang="en-US" dirty="0" smtClean="0">
                  <a:latin typeface="Gill Sans"/>
                  <a:cs typeface="Gill Sans"/>
                </a:rPr>
                <a:t>56</a:t>
              </a:r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7136904" y="5301633"/>
              <a:ext cx="1905000" cy="5334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Gill Sans"/>
                  <a:cs typeface="Gill Sans"/>
                </a:rPr>
                <a:t>Process </a:t>
              </a:r>
              <a:r>
                <a:rPr lang="en-US" dirty="0" smtClean="0">
                  <a:latin typeface="Gill Sans"/>
                  <a:cs typeface="Gill Sans"/>
                </a:rPr>
                <a:t>76</a:t>
              </a:r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36904" y="6248400"/>
              <a:ext cx="1938304" cy="369332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Memory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357018" y="5562600"/>
            <a:ext cx="1517339" cy="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7054" y="5116967"/>
            <a:ext cx="762000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PC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657600" y="5105400"/>
            <a:ext cx="1517339" cy="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57779" y="4736068"/>
            <a:ext cx="762000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PC</a:t>
            </a:r>
          </a:p>
        </p:txBody>
      </p:sp>
    </p:spTree>
    <p:extLst>
      <p:ext uri="{BB962C8B-B14F-4D97-AF65-F5344CB8AC3E}">
        <p14:creationId xmlns:p14="http://schemas.microsoft.com/office/powerpoint/2010/main" val="235591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6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Process State: </a:t>
            </a:r>
            <a:r>
              <a:rPr lang="en-US" dirty="0" smtClean="0"/>
              <a:t>Stack and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Heap / stack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process has its own </a:t>
            </a:r>
            <a:r>
              <a:rPr lang="en-US" dirty="0" smtClean="0"/>
              <a:t>stack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i</a:t>
            </a:r>
            <a:r>
              <a:rPr lang="en-US" dirty="0" smtClean="0"/>
              <a:t>++” in two processes modify different memory locations of “</a:t>
            </a:r>
            <a:r>
              <a:rPr lang="en-US" dirty="0" err="1" smtClean="0"/>
              <a:t>i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Will you see same “</a:t>
            </a:r>
            <a:r>
              <a:rPr lang="en-US" dirty="0" err="1" smtClean="0"/>
              <a:t>i</a:t>
            </a:r>
            <a:r>
              <a:rPr lang="en-US" dirty="0" smtClean="0"/>
              <a:t>” values</a:t>
            </a:r>
            <a:r>
              <a:rPr lang="en-US" b="1" dirty="0" smtClean="0">
                <a:solidFill>
                  <a:srgbClr val="FF0000"/>
                </a:solidFill>
              </a:rPr>
              <a:t>?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/>
              <a:t>OS </a:t>
            </a:r>
            <a:r>
              <a:rPr lang="en-US" dirty="0"/>
              <a:t>creates a </a:t>
            </a:r>
            <a:r>
              <a:rPr lang="en-US" dirty="0">
                <a:solidFill>
                  <a:srgbClr val="FF0000"/>
                </a:solidFill>
              </a:rPr>
              <a:t>Process Control Block (PCB)</a:t>
            </a:r>
            <a:r>
              <a:rPr lang="en-US" dirty="0"/>
              <a:t> per </a:t>
            </a:r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Keeps track the process state of a process</a:t>
            </a:r>
          </a:p>
          <a:p>
            <a:pPr lvl="1"/>
            <a:r>
              <a:rPr lang="en-US" dirty="0" smtClean="0"/>
              <a:t>(More in future lectures)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305300"/>
            <a:ext cx="2029251" cy="1077218"/>
          </a:xfrm>
          <a:prstGeom prst="rect">
            <a:avLst/>
          </a:prstGeom>
          <a:solidFill>
            <a:srgbClr val="E2AC00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“</a:t>
            </a:r>
            <a:r>
              <a:rPr lang="en-US" sz="1600" dirty="0" err="1" smtClean="0">
                <a:latin typeface="Monaco"/>
                <a:cs typeface="Monaco"/>
              </a:rPr>
              <a:t>printRand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” </a:t>
            </a:r>
          </a:p>
          <a:p>
            <a:endParaRPr lang="en-US" sz="16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 err="1" smtClean="0">
                <a:solidFill>
                  <a:srgbClr val="000000"/>
                </a:solidFill>
                <a:latin typeface="Monaco"/>
                <a:cs typeface="Monaco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=rand();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print(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cs typeface="Monaco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);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4305300"/>
            <a:ext cx="2057400" cy="1323439"/>
          </a:xfrm>
          <a:prstGeom prst="rect">
            <a:avLst/>
          </a:prstGeom>
          <a:solidFill>
            <a:srgbClr val="CCFFCC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“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  <a:cs typeface="Monaco"/>
              </a:rPr>
              <a:t>printRand</a:t>
            </a:r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” </a:t>
            </a:r>
          </a:p>
          <a:p>
            <a:endParaRPr lang="en-US" sz="16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 err="1" smtClean="0">
                <a:solidFill>
                  <a:srgbClr val="000000"/>
                </a:solidFill>
                <a:latin typeface="Monaco"/>
                <a:cs typeface="Monaco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=rand();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Monaco"/>
                <a:cs typeface="Monaco"/>
              </a:rPr>
              <a:t>print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); …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88100" y="3429000"/>
            <a:ext cx="1905000" cy="3429000"/>
            <a:chOff x="6996611" y="3200400"/>
            <a:chExt cx="1905000" cy="3429000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996611" y="3200400"/>
              <a:ext cx="1905000" cy="3429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Gill Sans"/>
                <a:cs typeface="Gill Sans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996611" y="4663470"/>
              <a:ext cx="1905000" cy="426660"/>
            </a:xfrm>
            <a:prstGeom prst="rect">
              <a:avLst/>
            </a:prstGeom>
            <a:solidFill>
              <a:srgbClr val="E2A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 smtClean="0">
                  <a:latin typeface="Gill Sans"/>
                  <a:cs typeface="Gill Sans"/>
                </a:rPr>
                <a:t>Code of 44</a:t>
              </a:r>
              <a:endParaRPr lang="en-US" sz="1800" b="0" dirty="0">
                <a:latin typeface="Gill Sans"/>
                <a:cs typeface="Gill Sans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996611" y="4236810"/>
              <a:ext cx="1905000" cy="426660"/>
            </a:xfrm>
            <a:prstGeom prst="rect">
              <a:avLst/>
            </a:prstGeom>
            <a:solidFill>
              <a:srgbClr val="E2A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 smtClean="0">
                  <a:latin typeface="Gill Sans"/>
                  <a:cs typeface="Gill Sans"/>
                </a:rPr>
                <a:t>Stack of 44</a:t>
              </a:r>
              <a:endParaRPr lang="en-US" sz="1800" b="0" dirty="0">
                <a:latin typeface="Gill Sans"/>
                <a:cs typeface="Gill Sans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996611" y="5791200"/>
              <a:ext cx="1905000" cy="42666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 smtClean="0">
                  <a:latin typeface="Gill Sans"/>
                  <a:cs typeface="Gill Sans"/>
                </a:rPr>
                <a:t>Code of 55</a:t>
              </a:r>
              <a:endParaRPr lang="en-US" sz="1800" b="0" dirty="0">
                <a:latin typeface="Gill Sans"/>
                <a:cs typeface="Gill Sans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6996611" y="5364540"/>
              <a:ext cx="1905000" cy="42666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 smtClean="0">
                  <a:latin typeface="Gill Sans"/>
                  <a:cs typeface="Gill Sans"/>
                </a:rPr>
                <a:t>Stack of 55</a:t>
              </a:r>
              <a:endParaRPr lang="en-US" sz="1800" b="0" dirty="0">
                <a:latin typeface="Gill Sans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3218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8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3209925"/>
          </a:xfrm>
        </p:spPr>
        <p:txBody>
          <a:bodyPr/>
          <a:lstStyle/>
          <a:p>
            <a:r>
              <a:rPr lang="en-US" dirty="0" smtClean="0"/>
              <a:t>Top-down description (</a:t>
            </a:r>
            <a:r>
              <a:rPr lang="en-US" dirty="0" err="1" smtClean="0"/>
              <a:t>wikipedia.org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computing, a system call is how a program </a:t>
            </a:r>
            <a:r>
              <a:rPr lang="en-US" dirty="0">
                <a:solidFill>
                  <a:srgbClr val="FF0000"/>
                </a:solidFill>
              </a:rPr>
              <a:t>requests a service </a:t>
            </a:r>
            <a:r>
              <a:rPr lang="en-US" dirty="0"/>
              <a:t>from an operating system's kernel.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may include </a:t>
            </a:r>
            <a:r>
              <a:rPr lang="en-US" dirty="0">
                <a:solidFill>
                  <a:srgbClr val="008000"/>
                </a:solidFill>
              </a:rPr>
              <a:t>hardware-related services </a:t>
            </a:r>
            <a:r>
              <a:rPr lang="en-US" dirty="0"/>
              <a:t>(for example, accessing a hard disk drive), creation and execution of new processes, and communication with integral kernel services such as process scheduling. </a:t>
            </a:r>
            <a:endParaRPr lang="en-US" dirty="0" smtClean="0"/>
          </a:p>
          <a:p>
            <a:pPr lvl="1"/>
            <a:r>
              <a:rPr lang="en-US" dirty="0" smtClean="0"/>
              <a:t>System </a:t>
            </a:r>
            <a:r>
              <a:rPr lang="en-US" dirty="0"/>
              <a:t>calls provide an </a:t>
            </a:r>
            <a:r>
              <a:rPr lang="en-US" dirty="0">
                <a:solidFill>
                  <a:srgbClr val="FF0000"/>
                </a:solidFill>
              </a:rPr>
              <a:t>essential interface </a:t>
            </a:r>
            <a:r>
              <a:rPr lang="en-US" dirty="0"/>
              <a:t>between a process and the operating system</a:t>
            </a:r>
            <a:r>
              <a:rPr lang="en-US" dirty="0" smtClean="0"/>
              <a:t>.</a:t>
            </a:r>
          </a:p>
          <a:p>
            <a:r>
              <a:rPr lang="en-US" dirty="0" smtClean="0"/>
              <a:t>My simple version:</a:t>
            </a:r>
          </a:p>
          <a:p>
            <a:pPr lvl="1"/>
            <a:r>
              <a:rPr lang="en-US" dirty="0"/>
              <a:t>A program cannot do everything by itself</a:t>
            </a:r>
          </a:p>
          <a:p>
            <a:pPr lvl="1"/>
            <a:r>
              <a:rPr lang="en-US" dirty="0"/>
              <a:t>Need OS to help (e.g. read/write to disk, or </a:t>
            </a:r>
            <a:r>
              <a:rPr lang="en-US" dirty="0" err="1"/>
              <a:t>gettimeofday</a:t>
            </a:r>
            <a:r>
              <a:rPr lang="en-US" dirty="0"/>
              <a:t>(), or receive data from the network card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230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9015582" cy="762000"/>
          </a:xfrm>
        </p:spPr>
        <p:txBody>
          <a:bodyPr/>
          <a:lstStyle/>
          <a:p>
            <a:r>
              <a:rPr lang="en-US" dirty="0"/>
              <a:t>Another view: Process as an </a:t>
            </a:r>
            <a:r>
              <a:rPr lang="en-US" u="sng" dirty="0"/>
              <a:t>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SzPct val="60000"/>
              <a:buFont typeface="Wingdings 2" pitchFamily="18" charset="2"/>
              <a:buChar char="¢"/>
            </a:pPr>
            <a:r>
              <a:rPr lang="en-US" dirty="0"/>
              <a:t>In the book: </a:t>
            </a:r>
            <a:r>
              <a:rPr lang="en-US" i="1" dirty="0"/>
              <a:t>Process is “one of the most </a:t>
            </a:r>
            <a:r>
              <a:rPr lang="en-US" i="1" dirty="0">
                <a:solidFill>
                  <a:srgbClr val="FF0000"/>
                </a:solidFill>
              </a:rPr>
              <a:t>profound</a:t>
            </a:r>
            <a:r>
              <a:rPr lang="en-US" i="1" dirty="0"/>
              <a:t> and successful ideas in computer science</a:t>
            </a:r>
            <a:r>
              <a:rPr lang="en-US" i="1" dirty="0" smtClean="0"/>
              <a:t>” – </a:t>
            </a:r>
            <a:r>
              <a:rPr lang="en-US" dirty="0" smtClean="0"/>
              <a:t>Profound, why?</a:t>
            </a:r>
            <a:endParaRPr lang="en-US" dirty="0"/>
          </a:p>
          <a:p>
            <a:r>
              <a:rPr lang="en-US" b="1" u="sng" dirty="0" smtClean="0"/>
              <a:t>Process</a:t>
            </a:r>
            <a:r>
              <a:rPr lang="en-US" u="sng" dirty="0" smtClean="0"/>
              <a:t> </a:t>
            </a:r>
            <a:r>
              <a:rPr lang="en-US" u="sng" dirty="0"/>
              <a:t>abstracts </a:t>
            </a:r>
            <a:r>
              <a:rPr lang="en-US" b="1" u="sng" dirty="0"/>
              <a:t>processor</a:t>
            </a:r>
          </a:p>
          <a:p>
            <a:pPr lvl="1"/>
            <a:r>
              <a:rPr lang="en-US" dirty="0"/>
              <a:t>Do you deal with the processors/CPUs directly?</a:t>
            </a:r>
          </a:p>
          <a:p>
            <a:pPr lvl="1"/>
            <a:r>
              <a:rPr lang="en-US" dirty="0"/>
              <a:t>Do you worry about how many processors/cores are there?</a:t>
            </a:r>
          </a:p>
          <a:p>
            <a:pPr lvl="2"/>
            <a:r>
              <a:rPr lang="en-US" dirty="0"/>
              <a:t>100 processes on a quad-core (where to run?)</a:t>
            </a:r>
            <a:endParaRPr lang="en-US" i="1" dirty="0"/>
          </a:p>
          <a:p>
            <a:r>
              <a:rPr lang="en-US" b="1" dirty="0" smtClean="0"/>
              <a:t>Stack</a:t>
            </a:r>
            <a:r>
              <a:rPr lang="en-US" b="1" dirty="0"/>
              <a:t>/heap </a:t>
            </a:r>
            <a:r>
              <a:rPr lang="en-US" dirty="0"/>
              <a:t>(local vs. global variables) abstracts </a:t>
            </a:r>
            <a:r>
              <a:rPr lang="en-US" b="1" dirty="0">
                <a:solidFill>
                  <a:srgbClr val="FF0000"/>
                </a:solidFill>
              </a:rPr>
              <a:t>…?</a:t>
            </a:r>
            <a:r>
              <a:rPr lang="en-US" b="1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Do </a:t>
            </a:r>
            <a:r>
              <a:rPr lang="en-US" dirty="0"/>
              <a:t>you deal with memory directly?</a:t>
            </a:r>
          </a:p>
          <a:p>
            <a:pPr lvl="1"/>
            <a:r>
              <a:rPr lang="en-US" dirty="0"/>
              <a:t>What are the </a:t>
            </a:r>
            <a:r>
              <a:rPr lang="en-US" dirty="0" smtClean="0"/>
              <a:t>locations </a:t>
            </a:r>
            <a:r>
              <a:rPr lang="en-US" dirty="0"/>
              <a:t>of your </a:t>
            </a:r>
            <a:r>
              <a:rPr lang="en-US" dirty="0" smtClean="0"/>
              <a:t>variables in memory?</a:t>
            </a:r>
            <a:endParaRPr lang="en-US" dirty="0"/>
          </a:p>
          <a:p>
            <a:r>
              <a:rPr lang="en-US" dirty="0" smtClean="0"/>
              <a:t>(</a:t>
            </a:r>
            <a:r>
              <a:rPr lang="en-US" dirty="0"/>
              <a:t>In general, when systems get complex, you provide abstraction </a:t>
            </a:r>
            <a:r>
              <a:rPr lang="en-US" dirty="0" smtClean="0"/>
              <a:t>to </a:t>
            </a:r>
            <a:r>
              <a:rPr lang="en-US" b="1" i="1" dirty="0" smtClean="0">
                <a:solidFill>
                  <a:srgbClr val="FF0000"/>
                </a:solidFill>
              </a:rPr>
              <a:t>simplify complexities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and make your users </a:t>
            </a:r>
            <a:r>
              <a:rPr lang="en-US" dirty="0" smtClean="0"/>
              <a:t>happy/productive)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91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149" y="228600"/>
            <a:ext cx="5245100" cy="573088"/>
          </a:xfrm>
        </p:spPr>
        <p:txBody>
          <a:bodyPr/>
          <a:lstStyle/>
          <a:p>
            <a:r>
              <a:rPr lang="en-US" dirty="0" smtClean="0"/>
              <a:t>Processes (Summary) </a:t>
            </a:r>
            <a:endParaRPr lang="en-US" dirty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46150"/>
            <a:ext cx="8624887" cy="32448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Definition: A </a:t>
            </a:r>
            <a:r>
              <a:rPr lang="en-US" i="1" dirty="0">
                <a:solidFill>
                  <a:srgbClr val="C00000"/>
                </a:solidFill>
              </a:rPr>
              <a:t>process</a:t>
            </a:r>
            <a:r>
              <a:rPr lang="en-US" dirty="0"/>
              <a:t> is an instance of a running program.</a:t>
            </a:r>
          </a:p>
          <a:p>
            <a:pPr lvl="1">
              <a:spcBef>
                <a:spcPts val="0"/>
              </a:spcBef>
            </a:pPr>
            <a:r>
              <a:rPr lang="en-US" dirty="0"/>
              <a:t>One of the most profound ideas in computer </a:t>
            </a:r>
            <a:r>
              <a:rPr lang="en-US" dirty="0" smtClean="0"/>
              <a:t>science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Not the same as “program” or “processor</a:t>
            </a:r>
            <a:r>
              <a:rPr lang="en-US" dirty="0" smtClean="0"/>
              <a:t>”</a:t>
            </a:r>
          </a:p>
          <a:p>
            <a:pPr lvl="1">
              <a:spcBef>
                <a:spcPts val="0"/>
              </a:spcBef>
            </a:pPr>
            <a:endParaRPr lang="en-US" sz="8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Process </a:t>
            </a:r>
            <a:r>
              <a:rPr lang="en-US" dirty="0"/>
              <a:t>provides each program with two key abstractions:</a:t>
            </a:r>
          </a:p>
          <a:p>
            <a:pPr lvl="1">
              <a:spcBef>
                <a:spcPts val="0"/>
              </a:spcBef>
            </a:pPr>
            <a:r>
              <a:rPr lang="en-US" dirty="0"/>
              <a:t>Logical control flow</a:t>
            </a:r>
          </a:p>
          <a:p>
            <a:pPr lvl="2">
              <a:spcBef>
                <a:spcPts val="0"/>
              </a:spcBef>
            </a:pPr>
            <a:r>
              <a:rPr lang="en-US" dirty="0"/>
              <a:t>Each program seems to have exclusive use of the </a:t>
            </a:r>
            <a:r>
              <a:rPr lang="en-US" dirty="0" smtClean="0"/>
              <a:t>CPU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Private </a:t>
            </a:r>
            <a:r>
              <a:rPr lang="en-US" dirty="0" smtClean="0"/>
              <a:t>virtual address </a:t>
            </a:r>
            <a:r>
              <a:rPr lang="en-US" dirty="0"/>
              <a:t>space</a:t>
            </a:r>
          </a:p>
          <a:p>
            <a:pPr lvl="2">
              <a:spcBef>
                <a:spcPts val="0"/>
              </a:spcBef>
            </a:pPr>
            <a:r>
              <a:rPr lang="en-US" dirty="0"/>
              <a:t>Each program seems to have exclusive use of main </a:t>
            </a:r>
            <a:r>
              <a:rPr lang="en-US" dirty="0" smtClean="0"/>
              <a:t>memory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1" y="3352799"/>
            <a:ext cx="5029200" cy="320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How are these Illusions maintained?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Process executions interleaved (multitasking) or run on separate cores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Address spaces managed by virtual memory system (next chapter)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At left: example of process table entry maintained by OS</a:t>
            </a:r>
            <a:endParaRPr lang="en-US" dirty="0"/>
          </a:p>
        </p:txBody>
      </p:sp>
      <p:pic>
        <p:nvPicPr>
          <p:cNvPr id="3" name="Picture 2" descr="process_entr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463" y="3886201"/>
            <a:ext cx="3441224" cy="2675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23710" y="6596390"/>
            <a:ext cx="44678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latin typeface="Calibri" pitchFamily="34" charset="0"/>
              </a:rPr>
              <a:t>http://</a:t>
            </a:r>
            <a:r>
              <a:rPr lang="en-US" sz="1000" b="0" dirty="0" err="1">
                <a:latin typeface="Calibri" pitchFamily="34" charset="0"/>
              </a:rPr>
              <a:t>www.cs.purdue.edu</a:t>
            </a:r>
            <a:r>
              <a:rPr lang="en-US" sz="1000" b="0" dirty="0">
                <a:latin typeface="Calibri" pitchFamily="34" charset="0"/>
              </a:rPr>
              <a:t>/homes/</a:t>
            </a:r>
            <a:r>
              <a:rPr lang="en-US" sz="1000" b="0" dirty="0" err="1">
                <a:latin typeface="Calibri" pitchFamily="34" charset="0"/>
              </a:rPr>
              <a:t>grr</a:t>
            </a:r>
            <a:r>
              <a:rPr lang="en-US" sz="1000" b="0" dirty="0">
                <a:latin typeface="Calibri" pitchFamily="34" charset="0"/>
              </a:rPr>
              <a:t>/cs354/</a:t>
            </a:r>
            <a:r>
              <a:rPr lang="en-US" sz="1000" b="0" dirty="0" err="1">
                <a:latin typeface="Calibri" pitchFamily="34" charset="0"/>
              </a:rPr>
              <a:t>LectureNotes</a:t>
            </a:r>
            <a:r>
              <a:rPr lang="en-US" sz="1000" b="0" dirty="0">
                <a:latin typeface="Calibri" pitchFamily="34" charset="0"/>
              </a:rPr>
              <a:t>/Spring2002/week5-1/</a:t>
            </a:r>
            <a:endParaRPr lang="en-US" sz="1000" b="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11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Multi-tasking/multi-programming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327525" cy="4972050"/>
          </a:xfrm>
        </p:spPr>
        <p:txBody>
          <a:bodyPr/>
          <a:lstStyle/>
          <a:p>
            <a:r>
              <a:rPr lang="en-US" dirty="0"/>
              <a:t>Multiple </a:t>
            </a:r>
            <a:r>
              <a:rPr lang="en-US" b="1" dirty="0"/>
              <a:t>processes</a:t>
            </a:r>
            <a:r>
              <a:rPr lang="en-US" dirty="0"/>
              <a:t> resident at a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Creates an illusion that </a:t>
            </a:r>
            <a:r>
              <a:rPr lang="en-US" u="sng" dirty="0" smtClean="0"/>
              <a:t>concurrent processes</a:t>
            </a:r>
            <a:r>
              <a:rPr lang="en-US" dirty="0" smtClean="0"/>
              <a:t> can run at the same time even if there is only one CPU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813" y="4073520"/>
            <a:ext cx="1153298" cy="2158917"/>
          </a:xfrm>
          <a:prstGeom prst="rect">
            <a:avLst/>
          </a:prstGeom>
        </p:spPr>
      </p:pic>
      <p:pic>
        <p:nvPicPr>
          <p:cNvPr id="6" name="Picture 5" descr="Screen shot 2014-05-03 at 4.24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094" y="1676400"/>
            <a:ext cx="3648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4259580"/>
            <a:ext cx="31623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08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2120444" y="54852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120444" y="50598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120444" y="59107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120444" y="46284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120444" y="4203016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088" y="387578"/>
            <a:ext cx="5842000" cy="573088"/>
          </a:xfrm>
        </p:spPr>
        <p:txBody>
          <a:bodyPr/>
          <a:lstStyle/>
          <a:p>
            <a:r>
              <a:rPr lang="en-US"/>
              <a:t>Context Switching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04900"/>
            <a:ext cx="8294687" cy="2552700"/>
          </a:xfrm>
        </p:spPr>
        <p:txBody>
          <a:bodyPr/>
          <a:lstStyle/>
          <a:p>
            <a:r>
              <a:rPr lang="en-US" dirty="0" smtClean="0"/>
              <a:t>Control </a:t>
            </a:r>
            <a:r>
              <a:rPr lang="en-US" dirty="0"/>
              <a:t>flow passes from one process to another via a </a:t>
            </a:r>
            <a:r>
              <a:rPr lang="en-US" i="1" dirty="0">
                <a:solidFill>
                  <a:srgbClr val="C00000"/>
                </a:solidFill>
              </a:rPr>
              <a:t>context </a:t>
            </a:r>
            <a:r>
              <a:rPr lang="en-US" i="1" dirty="0" smtClean="0">
                <a:solidFill>
                  <a:srgbClr val="C00000"/>
                </a:solidFill>
              </a:rPr>
              <a:t>switch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Ex: CPU context switches from Process A to Process B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/>
              <a:t>But what triggers context switch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dirty="0" smtClean="0"/>
              <a:t>i.e. how can the OS “steal” the CPU from running the program?</a:t>
            </a:r>
          </a:p>
          <a:p>
            <a:pPr lvl="1"/>
            <a:r>
              <a:rPr lang="en-US" dirty="0" smtClean="0"/>
              <a:t>(hint: From last lecture)</a:t>
            </a:r>
            <a:endParaRPr lang="en-US" dirty="0"/>
          </a:p>
        </p:txBody>
      </p:sp>
      <p:sp>
        <p:nvSpPr>
          <p:cNvPr id="487428" name="Text Box 4"/>
          <p:cNvSpPr txBox="1">
            <a:spLocks noChangeArrowheads="1"/>
          </p:cNvSpPr>
          <p:nvPr/>
        </p:nvSpPr>
        <p:spPr bwMode="auto">
          <a:xfrm>
            <a:off x="2342466" y="3581400"/>
            <a:ext cx="109716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</a:t>
            </a:r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A</a:t>
            </a:r>
            <a:endParaRPr lang="en-US" sz="18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87429" name="Text Box 5"/>
          <p:cNvSpPr txBox="1">
            <a:spLocks noChangeArrowheads="1"/>
          </p:cNvSpPr>
          <p:nvPr/>
        </p:nvSpPr>
        <p:spPr bwMode="auto">
          <a:xfrm>
            <a:off x="3865458" y="35814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</a:t>
            </a:r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B</a:t>
            </a:r>
            <a:endParaRPr lang="en-US" sz="18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87430" name="Line 6"/>
          <p:cNvSpPr>
            <a:spLocks noChangeShapeType="1"/>
          </p:cNvSpPr>
          <p:nvPr/>
        </p:nvSpPr>
        <p:spPr bwMode="auto">
          <a:xfrm flipH="1">
            <a:off x="2895600" y="4206200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7435" name="Line 11"/>
          <p:cNvSpPr>
            <a:spLocks noChangeShapeType="1"/>
          </p:cNvSpPr>
          <p:nvPr/>
        </p:nvSpPr>
        <p:spPr bwMode="auto">
          <a:xfrm flipH="1">
            <a:off x="3721100" y="3581400"/>
            <a:ext cx="12700" cy="3124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7436" name="Text Box 12"/>
          <p:cNvSpPr txBox="1">
            <a:spLocks noChangeArrowheads="1"/>
          </p:cNvSpPr>
          <p:nvPr/>
        </p:nvSpPr>
        <p:spPr bwMode="auto">
          <a:xfrm>
            <a:off x="5422900" y="426720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37" name="Text Box 13"/>
          <p:cNvSpPr txBox="1">
            <a:spLocks noChangeArrowheads="1"/>
          </p:cNvSpPr>
          <p:nvPr/>
        </p:nvSpPr>
        <p:spPr bwMode="auto">
          <a:xfrm>
            <a:off x="5422900" y="46815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487438" name="Text Box 14"/>
          <p:cNvSpPr txBox="1">
            <a:spLocks noChangeArrowheads="1"/>
          </p:cNvSpPr>
          <p:nvPr/>
        </p:nvSpPr>
        <p:spPr bwMode="auto">
          <a:xfrm>
            <a:off x="5422900" y="5094288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39" name="Text Box 15"/>
          <p:cNvSpPr txBox="1">
            <a:spLocks noChangeArrowheads="1"/>
          </p:cNvSpPr>
          <p:nvPr/>
        </p:nvSpPr>
        <p:spPr bwMode="auto">
          <a:xfrm>
            <a:off x="5405438" y="55308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487440" name="Text Box 16"/>
          <p:cNvSpPr txBox="1">
            <a:spLocks noChangeArrowheads="1"/>
          </p:cNvSpPr>
          <p:nvPr/>
        </p:nvSpPr>
        <p:spPr bwMode="auto">
          <a:xfrm>
            <a:off x="5422900" y="598805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51" name="AutoShape 27"/>
          <p:cNvSpPr>
            <a:spLocks/>
          </p:cNvSpPr>
          <p:nvPr/>
        </p:nvSpPr>
        <p:spPr bwMode="auto">
          <a:xfrm>
            <a:off x="6858000" y="46273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487452" name="Text Box 28"/>
          <p:cNvSpPr txBox="1">
            <a:spLocks noChangeArrowheads="1"/>
          </p:cNvSpPr>
          <p:nvPr/>
        </p:nvSpPr>
        <p:spPr bwMode="auto">
          <a:xfrm>
            <a:off x="6937375" y="46485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487453" name="AutoShape 29"/>
          <p:cNvSpPr>
            <a:spLocks/>
          </p:cNvSpPr>
          <p:nvPr/>
        </p:nvSpPr>
        <p:spPr bwMode="auto">
          <a:xfrm>
            <a:off x="6858000" y="54968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487454" name="Text Box 30"/>
          <p:cNvSpPr txBox="1">
            <a:spLocks noChangeArrowheads="1"/>
          </p:cNvSpPr>
          <p:nvPr/>
        </p:nvSpPr>
        <p:spPr bwMode="auto">
          <a:xfrm>
            <a:off x="6937375" y="55180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33400" y="4953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1295400" y="4152900"/>
            <a:ext cx="457200" cy="2400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 flipH="1">
            <a:off x="2889250" y="59039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 flipH="1">
            <a:off x="4489450" y="50657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41" name="Straight Arrow Connector 40"/>
          <p:cNvCxnSpPr>
            <a:stCxn id="487430" idx="1"/>
            <a:endCxn id="39" idx="0"/>
          </p:cNvCxnSpPr>
          <p:nvPr/>
        </p:nvCxnSpPr>
        <p:spPr bwMode="auto">
          <a:xfrm rot="16200000" flipH="1">
            <a:off x="3476224" y="4046200"/>
            <a:ext cx="438952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Straight Arrow Connector 42"/>
          <p:cNvCxnSpPr>
            <a:stCxn id="39" idx="1"/>
            <a:endCxn id="38" idx="0"/>
          </p:cNvCxnSpPr>
          <p:nvPr/>
        </p:nvCxnSpPr>
        <p:spPr bwMode="auto">
          <a:xfrm rot="16200000" flipH="1" flipV="1">
            <a:off x="3483737" y="4898263"/>
            <a:ext cx="417576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5064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8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93712"/>
            <a:ext cx="6070600" cy="573088"/>
          </a:xfrm>
        </p:spPr>
        <p:txBody>
          <a:bodyPr/>
          <a:lstStyle/>
          <a:p>
            <a:r>
              <a:rPr lang="en-US"/>
              <a:t>Concurrent Processes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1219200"/>
            <a:ext cx="7896225" cy="2590800"/>
          </a:xfrm>
        </p:spPr>
        <p:txBody>
          <a:bodyPr/>
          <a:lstStyle/>
          <a:p>
            <a:r>
              <a:rPr lang="en-US" dirty="0"/>
              <a:t>Two processes </a:t>
            </a:r>
            <a:r>
              <a:rPr lang="en-US" i="1" dirty="0"/>
              <a:t>run </a:t>
            </a:r>
            <a:r>
              <a:rPr lang="en-US" i="1" dirty="0">
                <a:solidFill>
                  <a:srgbClr val="C00000"/>
                </a:solidFill>
              </a:rPr>
              <a:t>concurrently</a:t>
            </a:r>
            <a:r>
              <a:rPr lang="en-US" dirty="0"/>
              <a:t> (</a:t>
            </a:r>
            <a:r>
              <a:rPr lang="en-US" i="1" dirty="0"/>
              <a:t>are concurrent)</a:t>
            </a:r>
            <a:r>
              <a:rPr lang="en-US" dirty="0"/>
              <a:t> if their flows overlap in time</a:t>
            </a:r>
          </a:p>
          <a:p>
            <a:r>
              <a:rPr lang="en-US" dirty="0"/>
              <a:t>Otherwise, they are </a:t>
            </a:r>
            <a:r>
              <a:rPr lang="en-US" i="1" dirty="0" smtClean="0">
                <a:solidFill>
                  <a:srgbClr val="C00000"/>
                </a:solidFill>
              </a:rPr>
              <a:t>sequential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/>
              <a:t>Examples (running on single core):</a:t>
            </a:r>
            <a:endParaRPr lang="en-US" dirty="0"/>
          </a:p>
          <a:p>
            <a:pPr lvl="1"/>
            <a:r>
              <a:rPr lang="en-US" dirty="0"/>
              <a:t>Concurrent: A &amp; B, A &amp; C</a:t>
            </a:r>
          </a:p>
          <a:p>
            <a:pPr lvl="1"/>
            <a:r>
              <a:rPr lang="en-US" dirty="0"/>
              <a:t>Sequential: B &amp; 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85383" name="Line 7"/>
          <p:cNvSpPr>
            <a:spLocks noChangeShapeType="1"/>
          </p:cNvSpPr>
          <p:nvPr/>
        </p:nvSpPr>
        <p:spPr bwMode="auto">
          <a:xfrm>
            <a:off x="3124200" y="4343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4" name="Text Box 8"/>
          <p:cNvSpPr txBox="1">
            <a:spLocks noChangeArrowheads="1"/>
          </p:cNvSpPr>
          <p:nvPr/>
        </p:nvSpPr>
        <p:spPr bwMode="auto">
          <a:xfrm>
            <a:off x="2622332" y="3962400"/>
            <a:ext cx="99969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5385" name="Text Box 9"/>
          <p:cNvSpPr txBox="1">
            <a:spLocks noChangeArrowheads="1"/>
          </p:cNvSpPr>
          <p:nvPr/>
        </p:nvSpPr>
        <p:spPr bwMode="auto">
          <a:xfrm>
            <a:off x="4146332" y="39624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5386" name="Text Box 10"/>
          <p:cNvSpPr txBox="1">
            <a:spLocks noChangeArrowheads="1"/>
          </p:cNvSpPr>
          <p:nvPr/>
        </p:nvSpPr>
        <p:spPr bwMode="auto">
          <a:xfrm>
            <a:off x="5670332" y="3962400"/>
            <a:ext cx="983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C</a:t>
            </a:r>
          </a:p>
        </p:txBody>
      </p:sp>
      <p:sp>
        <p:nvSpPr>
          <p:cNvPr id="485387" name="Line 11"/>
          <p:cNvSpPr>
            <a:spLocks noChangeShapeType="1"/>
          </p:cNvSpPr>
          <p:nvPr/>
        </p:nvSpPr>
        <p:spPr bwMode="auto">
          <a:xfrm>
            <a:off x="4648200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8" name="Line 12"/>
          <p:cNvSpPr>
            <a:spLocks noChangeShapeType="1"/>
          </p:cNvSpPr>
          <p:nvPr/>
        </p:nvSpPr>
        <p:spPr bwMode="auto">
          <a:xfrm>
            <a:off x="6172200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9" name="Line 13"/>
          <p:cNvSpPr>
            <a:spLocks noChangeShapeType="1"/>
          </p:cNvSpPr>
          <p:nvPr/>
        </p:nvSpPr>
        <p:spPr bwMode="auto">
          <a:xfrm>
            <a:off x="3124200" y="5257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0" name="Line 14"/>
          <p:cNvSpPr>
            <a:spLocks noChangeShapeType="1"/>
          </p:cNvSpPr>
          <p:nvPr/>
        </p:nvSpPr>
        <p:spPr bwMode="auto">
          <a:xfrm>
            <a:off x="6172200" y="5562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1" name="Line 15"/>
          <p:cNvSpPr>
            <a:spLocks noChangeShapeType="1"/>
          </p:cNvSpPr>
          <p:nvPr/>
        </p:nvSpPr>
        <p:spPr bwMode="auto">
          <a:xfrm>
            <a:off x="2667000" y="4648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2" name="Line 16"/>
          <p:cNvSpPr>
            <a:spLocks noChangeShapeType="1"/>
          </p:cNvSpPr>
          <p:nvPr/>
        </p:nvSpPr>
        <p:spPr bwMode="auto">
          <a:xfrm>
            <a:off x="2667000" y="4953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3" name="Line 17"/>
          <p:cNvSpPr>
            <a:spLocks noChangeShapeType="1"/>
          </p:cNvSpPr>
          <p:nvPr/>
        </p:nvSpPr>
        <p:spPr bwMode="auto">
          <a:xfrm>
            <a:off x="2667000" y="52578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4" name="Line 18"/>
          <p:cNvSpPr>
            <a:spLocks noChangeShapeType="1"/>
          </p:cNvSpPr>
          <p:nvPr/>
        </p:nvSpPr>
        <p:spPr bwMode="auto">
          <a:xfrm>
            <a:off x="2667000" y="5562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5" name="Line 19"/>
          <p:cNvSpPr>
            <a:spLocks noChangeShapeType="1"/>
          </p:cNvSpPr>
          <p:nvPr/>
        </p:nvSpPr>
        <p:spPr bwMode="auto">
          <a:xfrm>
            <a:off x="2667000" y="5867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1010947" y="487233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1" name="Down Arrow 20"/>
          <p:cNvSpPr/>
          <p:nvPr/>
        </p:nvSpPr>
        <p:spPr bwMode="auto">
          <a:xfrm>
            <a:off x="1752600" y="4495800"/>
            <a:ext cx="457200" cy="1600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8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3" grpId="0" animBg="1"/>
      <p:bldP spid="485384" grpId="0"/>
      <p:bldP spid="485385" grpId="0"/>
      <p:bldP spid="485386" grpId="0"/>
      <p:bldP spid="485387" grpId="0" animBg="1"/>
      <p:bldP spid="485388" grpId="0" animBg="1"/>
      <p:bldP spid="485389" grpId="0" animBg="1"/>
      <p:bldP spid="485390" grpId="0" animBg="1"/>
      <p:bldP spid="485391" grpId="0" animBg="1"/>
      <p:bldP spid="485392" grpId="0" animBg="1"/>
      <p:bldP spid="485393" grpId="0" animBg="1"/>
      <p:bldP spid="485394" grpId="0" animBg="1"/>
      <p:bldP spid="485395" grpId="0" animBg="1"/>
      <p:bldP spid="20" grpId="0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573088"/>
          </a:xfrm>
        </p:spPr>
        <p:txBody>
          <a:bodyPr/>
          <a:lstStyle/>
          <a:p>
            <a:r>
              <a:rPr lang="en-US"/>
              <a:t>User View of Concurrent Processes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031" y="1285875"/>
            <a:ext cx="7896225" cy="1990725"/>
          </a:xfrm>
        </p:spPr>
        <p:txBody>
          <a:bodyPr/>
          <a:lstStyle/>
          <a:p>
            <a:r>
              <a:rPr lang="en-US" dirty="0"/>
              <a:t>Control flows for concurrent processes are physically disjoint in </a:t>
            </a:r>
            <a:r>
              <a:rPr lang="en-US" dirty="0" smtClean="0"/>
              <a:t>time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we can think of concurrent processes are running in parallel with each </a:t>
            </a:r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486405" name="Text Box 5"/>
          <p:cNvSpPr txBox="1">
            <a:spLocks noChangeArrowheads="1"/>
          </p:cNvSpPr>
          <p:nvPr/>
        </p:nvSpPr>
        <p:spPr bwMode="auto">
          <a:xfrm>
            <a:off x="1219200" y="431165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486406" name="Line 6"/>
          <p:cNvSpPr>
            <a:spLocks noChangeShapeType="1"/>
          </p:cNvSpPr>
          <p:nvPr/>
        </p:nvSpPr>
        <p:spPr bwMode="auto">
          <a:xfrm>
            <a:off x="3276600" y="4191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07" name="Text Box 7"/>
          <p:cNvSpPr txBox="1">
            <a:spLocks noChangeArrowheads="1"/>
          </p:cNvSpPr>
          <p:nvPr/>
        </p:nvSpPr>
        <p:spPr bwMode="auto">
          <a:xfrm>
            <a:off x="2709863" y="3810000"/>
            <a:ext cx="99969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6408" name="Text Box 8"/>
          <p:cNvSpPr txBox="1">
            <a:spLocks noChangeArrowheads="1"/>
          </p:cNvSpPr>
          <p:nvPr/>
        </p:nvSpPr>
        <p:spPr bwMode="auto">
          <a:xfrm>
            <a:off x="4233863" y="38100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6409" name="Text Box 9"/>
          <p:cNvSpPr txBox="1">
            <a:spLocks noChangeArrowheads="1"/>
          </p:cNvSpPr>
          <p:nvPr/>
        </p:nvSpPr>
        <p:spPr bwMode="auto">
          <a:xfrm>
            <a:off x="5757863" y="3810000"/>
            <a:ext cx="983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C</a:t>
            </a:r>
          </a:p>
        </p:txBody>
      </p:sp>
      <p:sp>
        <p:nvSpPr>
          <p:cNvPr id="486410" name="Line 10"/>
          <p:cNvSpPr>
            <a:spLocks noChangeShapeType="1"/>
          </p:cNvSpPr>
          <p:nvPr/>
        </p:nvSpPr>
        <p:spPr bwMode="auto">
          <a:xfrm>
            <a:off x="4800600" y="4343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1" name="Line 11"/>
          <p:cNvSpPr>
            <a:spLocks noChangeShapeType="1"/>
          </p:cNvSpPr>
          <p:nvPr/>
        </p:nvSpPr>
        <p:spPr bwMode="auto">
          <a:xfrm>
            <a:off x="6324600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2" name="Line 12"/>
          <p:cNvSpPr>
            <a:spLocks noChangeShapeType="1"/>
          </p:cNvSpPr>
          <p:nvPr/>
        </p:nvSpPr>
        <p:spPr bwMode="auto">
          <a:xfrm>
            <a:off x="3276600" y="4495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3" name="Line 13"/>
          <p:cNvSpPr>
            <a:spLocks noChangeShapeType="1"/>
          </p:cNvSpPr>
          <p:nvPr/>
        </p:nvSpPr>
        <p:spPr bwMode="auto">
          <a:xfrm>
            <a:off x="2819400" y="4191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4" name="Line 14"/>
          <p:cNvSpPr>
            <a:spLocks noChangeShapeType="1"/>
          </p:cNvSpPr>
          <p:nvPr/>
        </p:nvSpPr>
        <p:spPr bwMode="auto">
          <a:xfrm>
            <a:off x="2819400" y="4800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5" name="Line 15"/>
          <p:cNvSpPr>
            <a:spLocks noChangeShapeType="1"/>
          </p:cNvSpPr>
          <p:nvPr/>
        </p:nvSpPr>
        <p:spPr bwMode="auto">
          <a:xfrm>
            <a:off x="6324600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6" name="Line 16"/>
          <p:cNvSpPr>
            <a:spLocks noChangeShapeType="1"/>
          </p:cNvSpPr>
          <p:nvPr/>
        </p:nvSpPr>
        <p:spPr bwMode="auto">
          <a:xfrm>
            <a:off x="2819400" y="4343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7" name="Line 17"/>
          <p:cNvSpPr>
            <a:spLocks noChangeShapeType="1"/>
          </p:cNvSpPr>
          <p:nvPr/>
        </p:nvSpPr>
        <p:spPr bwMode="auto">
          <a:xfrm>
            <a:off x="2819400" y="4648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1981200" y="4000500"/>
            <a:ext cx="457200" cy="1257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82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and writing files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619125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Fd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pen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3366FF"/>
                </a:solidFill>
              </a:rPr>
              <a:t>/</a:t>
            </a:r>
            <a:r>
              <a:rPr lang="en-US" dirty="0" err="1" smtClean="0">
                <a:solidFill>
                  <a:srgbClr val="3366FF"/>
                </a:solidFill>
              </a:rPr>
              <a:t>tmp</a:t>
            </a:r>
            <a:r>
              <a:rPr lang="en-US" dirty="0" smtClean="0">
                <a:solidFill>
                  <a:srgbClr val="3366FF"/>
                </a:solidFill>
              </a:rPr>
              <a:t>/</a:t>
            </a:r>
            <a:r>
              <a:rPr lang="en-US" dirty="0" err="1" smtClean="0">
                <a:solidFill>
                  <a:srgbClr val="3366FF"/>
                </a:solidFill>
              </a:rPr>
              <a:t>newfile.txt</a:t>
            </a:r>
            <a:r>
              <a:rPr lang="en-US" dirty="0" smtClean="0"/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rite</a:t>
            </a:r>
            <a:r>
              <a:rPr lang="en-US" dirty="0" smtClean="0"/>
              <a:t>(</a:t>
            </a:r>
            <a:r>
              <a:rPr lang="en-US" dirty="0" err="1" smtClean="0"/>
              <a:t>fd</a:t>
            </a:r>
            <a:r>
              <a:rPr lang="en-US" dirty="0" smtClean="0"/>
              <a:t>, buffer, </a:t>
            </a:r>
            <a:r>
              <a:rPr lang="en-US" dirty="0" err="1" smtClean="0"/>
              <a:t>len</a:t>
            </a:r>
            <a:r>
              <a:rPr lang="en-US" dirty="0" smtClean="0"/>
              <a:t>);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695325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Fd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open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3366FF"/>
                </a:solidFill>
              </a:rPr>
              <a:t>…/</a:t>
            </a:r>
            <a:r>
              <a:rPr lang="en-US" dirty="0" err="1" smtClean="0">
                <a:solidFill>
                  <a:srgbClr val="3366FF"/>
                </a:solidFill>
              </a:rPr>
              <a:t>Dropbox</a:t>
            </a:r>
            <a:r>
              <a:rPr lang="en-US" dirty="0" smtClean="0">
                <a:solidFill>
                  <a:srgbClr val="3366FF"/>
                </a:solidFill>
              </a:rPr>
              <a:t>/</a:t>
            </a:r>
            <a:r>
              <a:rPr lang="en-US" dirty="0" err="1" smtClean="0">
                <a:solidFill>
                  <a:srgbClr val="3366FF"/>
                </a:solidFill>
              </a:rPr>
              <a:t>newfile.txt</a:t>
            </a:r>
            <a:r>
              <a:rPr lang="en-US" dirty="0" smtClean="0"/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rite</a:t>
            </a:r>
            <a:r>
              <a:rPr lang="en-US" dirty="0" smtClean="0"/>
              <a:t>(</a:t>
            </a:r>
            <a:r>
              <a:rPr lang="en-US" dirty="0" err="1" smtClean="0"/>
              <a:t>fd</a:t>
            </a:r>
            <a:r>
              <a:rPr lang="en-US" dirty="0" smtClean="0"/>
              <a:t>, buffer, </a:t>
            </a:r>
            <a:r>
              <a:rPr lang="en-US" dirty="0" err="1" smtClean="0"/>
              <a:t>len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38175" y="4114800"/>
            <a:ext cx="7473142" cy="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57400" y="4190342"/>
            <a:ext cx="1182891" cy="369332"/>
          </a:xfrm>
          <a:prstGeom prst="rect">
            <a:avLst/>
          </a:prstGeom>
          <a:solidFill>
            <a:srgbClr val="FF0000"/>
          </a:solidFill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s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ys_open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17556" y="4190342"/>
            <a:ext cx="1396920" cy="369332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s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ys_write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4191000"/>
            <a:ext cx="1047230" cy="369332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32828" y="4210957"/>
            <a:ext cx="1529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System calls in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OS Kernel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81141" y="3232666"/>
            <a:ext cx="44674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Applications / Programs / Processes</a:t>
            </a: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53829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048000"/>
            <a:ext cx="880070" cy="8800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9091" y="3118031"/>
            <a:ext cx="711200" cy="71120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638175" y="5105400"/>
            <a:ext cx="7473142" cy="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5678" y="5710772"/>
            <a:ext cx="1572767" cy="816629"/>
          </a:xfrm>
          <a:prstGeom prst="rect">
            <a:avLst/>
          </a:prstGeom>
        </p:spPr>
      </p:pic>
      <p:sp>
        <p:nvSpPr>
          <p:cNvPr id="24" name="Cloud 23"/>
          <p:cNvSpPr/>
          <p:nvPr/>
        </p:nvSpPr>
        <p:spPr>
          <a:xfrm>
            <a:off x="6214853" y="5758988"/>
            <a:ext cx="1767655" cy="868863"/>
          </a:xfrm>
          <a:prstGeom prst="cloud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Cloud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26" name="Curved Connector 25"/>
          <p:cNvCxnSpPr>
            <a:stCxn id="3" idx="2"/>
          </p:cNvCxnSpPr>
          <p:nvPr/>
        </p:nvCxnSpPr>
        <p:spPr bwMode="auto">
          <a:xfrm rot="16200000" flipH="1">
            <a:off x="902058" y="3653274"/>
            <a:ext cx="4154127" cy="809978"/>
          </a:xfrm>
          <a:prstGeom prst="curvedConnector4">
            <a:avLst>
              <a:gd name="adj1" fmla="val 22966"/>
              <a:gd name="adj2" fmla="val 166753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9" name="Curved Connector 28"/>
          <p:cNvCxnSpPr>
            <a:stCxn id="4" idx="2"/>
            <a:endCxn id="23" idx="1"/>
          </p:cNvCxnSpPr>
          <p:nvPr/>
        </p:nvCxnSpPr>
        <p:spPr bwMode="auto">
          <a:xfrm rot="5400000">
            <a:off x="3781218" y="3301860"/>
            <a:ext cx="4061687" cy="1572766"/>
          </a:xfrm>
          <a:prstGeom prst="curvedConnector4">
            <a:avLst>
              <a:gd name="adj1" fmla="val 16126"/>
              <a:gd name="adj2" fmla="val 126477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7789" y="5257800"/>
            <a:ext cx="2168099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07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5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System</a:t>
            </a:r>
            <a:r>
              <a:rPr lang="en-US" dirty="0" smtClean="0"/>
              <a:t> calls          vs.           </a:t>
            </a:r>
            <a:r>
              <a:rPr lang="en-US" dirty="0" smtClean="0">
                <a:solidFill>
                  <a:srgbClr val="FF0000"/>
                </a:solidFill>
              </a:rPr>
              <a:t>library</a:t>
            </a:r>
            <a:r>
              <a:rPr lang="en-US" dirty="0" smtClean="0"/>
              <a:t>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091" y="1362075"/>
            <a:ext cx="4135998" cy="4972050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rite(</a:t>
            </a:r>
            <a:r>
              <a:rPr lang="en-US" dirty="0" err="1" smtClean="0"/>
              <a:t>stdout</a:t>
            </a:r>
            <a:r>
              <a:rPr lang="en-US" dirty="0" smtClean="0"/>
              <a:t>, </a:t>
            </a:r>
            <a:r>
              <a:rPr lang="en-US" dirty="0" err="1" smtClean="0"/>
              <a:t>buf</a:t>
            </a:r>
            <a:r>
              <a:rPr lang="en-US" dirty="0" smtClean="0"/>
              <a:t>, </a:t>
            </a:r>
            <a:r>
              <a:rPr lang="en-US" dirty="0" err="1" smtClean="0"/>
              <a:t>len</a:t>
            </a:r>
            <a:r>
              <a:rPr lang="en-US" dirty="0" smtClean="0"/>
              <a:t>)</a:t>
            </a:r>
          </a:p>
          <a:p>
            <a:r>
              <a:rPr lang="en-US" dirty="0"/>
              <a:t>w</a:t>
            </a:r>
            <a:r>
              <a:rPr lang="en-US" dirty="0" smtClean="0"/>
              <a:t>rite(</a:t>
            </a:r>
            <a:r>
              <a:rPr lang="en-US" dirty="0" err="1" smtClean="0"/>
              <a:t>stdout</a:t>
            </a:r>
            <a:r>
              <a:rPr lang="en-US" dirty="0" smtClean="0"/>
              <a:t>, “a”, 100)</a:t>
            </a:r>
          </a:p>
          <a:p>
            <a:pPr lvl="1"/>
            <a:r>
              <a:rPr lang="en-US" dirty="0" smtClean="0"/>
              <a:t>Bug</a:t>
            </a:r>
            <a:r>
              <a:rPr lang="en-US" b="1" dirty="0" smtClean="0">
                <a:solidFill>
                  <a:srgbClr val="FF0000"/>
                </a:solidFill>
              </a:rPr>
              <a:t>??</a:t>
            </a:r>
            <a:endParaRPr lang="en-US" b="1" dirty="0" smtClean="0">
              <a:solidFill>
                <a:srgbClr val="FF0000"/>
              </a:solidFill>
              <a:sym typeface="Wingdings"/>
            </a:endParaRPr>
          </a:p>
          <a:p>
            <a:r>
              <a:rPr lang="en-US" dirty="0">
                <a:sym typeface="Wingdings"/>
              </a:rPr>
              <a:t>w</a:t>
            </a:r>
            <a:r>
              <a:rPr lang="en-US" dirty="0" smtClean="0">
                <a:sym typeface="Wingdings"/>
              </a:rPr>
              <a:t>rite(</a:t>
            </a:r>
            <a:r>
              <a:rPr lang="en-US" dirty="0" err="1" smtClean="0">
                <a:sym typeface="Wingdings"/>
              </a:rPr>
              <a:t>stdout</a:t>
            </a:r>
            <a:r>
              <a:rPr lang="en-US" dirty="0" smtClean="0">
                <a:sym typeface="Wingdings"/>
              </a:rPr>
              <a:t>, “44.44”, </a:t>
            </a:r>
            <a:r>
              <a:rPr lang="en-US" dirty="0">
                <a:sym typeface="Wingdings"/>
              </a:rPr>
              <a:t>5</a:t>
            </a:r>
            <a:r>
              <a:rPr lang="en-US" dirty="0" smtClean="0">
                <a:sym typeface="Wingdings"/>
              </a:rPr>
              <a:t>)</a:t>
            </a:r>
          </a:p>
          <a:p>
            <a:pPr lvl="1"/>
            <a:r>
              <a:rPr lang="en-US" dirty="0" smtClean="0">
                <a:sym typeface="Wingdings"/>
              </a:rPr>
              <a:t>Print up to two decimal places</a:t>
            </a:r>
          </a:p>
          <a:p>
            <a:pPr lvl="1"/>
            <a:r>
              <a:rPr lang="en-US" dirty="0" smtClean="0">
                <a:sym typeface="Wingdings"/>
              </a:rPr>
              <a:t>Easy to setup?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4481512" cy="4972050"/>
          </a:xfrm>
        </p:spPr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rintf</a:t>
            </a:r>
            <a:r>
              <a:rPr lang="en-US" dirty="0" smtClean="0"/>
              <a:t>(</a:t>
            </a:r>
            <a:r>
              <a:rPr lang="en-US" dirty="0" err="1" smtClean="0"/>
              <a:t>manyFormats</a:t>
            </a:r>
            <a:r>
              <a:rPr lang="en-US" dirty="0" smtClean="0"/>
              <a:t>)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rintf</a:t>
            </a:r>
            <a:r>
              <a:rPr lang="en-US" dirty="0" smtClean="0"/>
              <a:t>(“a”)</a:t>
            </a:r>
          </a:p>
          <a:p>
            <a:pPr lvl="1"/>
            <a:r>
              <a:rPr lang="en-US" dirty="0" smtClean="0"/>
              <a:t>Length is implicit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rintf</a:t>
            </a:r>
            <a:r>
              <a:rPr lang="en-US" dirty="0" smtClean="0"/>
              <a:t>(“%5.2f”, float)</a:t>
            </a:r>
          </a:p>
          <a:p>
            <a:pPr lvl="1"/>
            <a:r>
              <a:rPr lang="en-US" dirty="0" smtClean="0"/>
              <a:t>Nice formatting supports</a:t>
            </a:r>
          </a:p>
          <a:p>
            <a:r>
              <a:rPr lang="en-US" dirty="0" smtClean="0"/>
              <a:t>Other examples:</a:t>
            </a:r>
          </a:p>
          <a:p>
            <a:pPr lvl="1"/>
            <a:r>
              <a:rPr lang="en-US" dirty="0" smtClean="0"/>
              <a:t>Java </a:t>
            </a:r>
            <a:r>
              <a:rPr lang="en-US" dirty="0" err="1" smtClean="0"/>
              <a:t>OutputStream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Libraries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user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friendly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Eventually will make system calls! (for hardware access)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54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dirty="0" smtClean="0"/>
              <a:t>Passing arguments from program to 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771525"/>
          </a:xfrm>
        </p:spPr>
        <p:txBody>
          <a:bodyPr/>
          <a:lstStyle/>
          <a:p>
            <a:r>
              <a:rPr lang="en-US" dirty="0" smtClean="0"/>
              <a:t>Why not use stack? Why put </a:t>
            </a:r>
            <a:r>
              <a:rPr lang="en-US" dirty="0" err="1" smtClean="0"/>
              <a:t>args</a:t>
            </a:r>
            <a:r>
              <a:rPr lang="en-US" dirty="0" smtClean="0"/>
              <a:t> in registers?</a:t>
            </a:r>
            <a:endParaRPr lang="en-US" dirty="0"/>
          </a:p>
        </p:txBody>
      </p:sp>
      <p:pic>
        <p:nvPicPr>
          <p:cNvPr id="4" name="Picture 3" descr="Screen Shot 2014-05-01 at 9.10.5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" r="26180" b="50741"/>
          <a:stretch/>
        </p:blipFill>
        <p:spPr>
          <a:xfrm>
            <a:off x="0" y="2514600"/>
            <a:ext cx="9144000" cy="2936379"/>
          </a:xfrm>
          <a:prstGeom prst="rect">
            <a:avLst/>
          </a:prstGeom>
        </p:spPr>
      </p:pic>
      <p:pic>
        <p:nvPicPr>
          <p:cNvPr id="5" name="Picture 4" descr="Screen Shot 2014-05-01 at 9.10.5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66"/>
          <a:stretch/>
        </p:blipFill>
        <p:spPr>
          <a:xfrm>
            <a:off x="1143000" y="6019800"/>
            <a:ext cx="6959601" cy="425343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3657600" y="5450979"/>
            <a:ext cx="4196286" cy="809137"/>
          </a:xfrm>
          <a:prstGeom prst="wedgeEllipseCallout">
            <a:avLst>
              <a:gd name="adj1" fmla="val -26360"/>
              <a:gd name="adj2" fmla="val -176536"/>
            </a:avLst>
          </a:pr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What are these </a:t>
            </a:r>
            <a:r>
              <a:rPr lang="en-US" sz="180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ebx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, </a:t>
            </a:r>
            <a:r>
              <a:rPr lang="en-US" sz="180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ecx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, </a:t>
            </a:r>
            <a:r>
              <a:rPr lang="en-US" sz="180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edx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, doing?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05344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Library call       </a:t>
            </a:r>
            <a:r>
              <a:rPr lang="en-US" dirty="0" smtClean="0"/>
              <a:t>vs.      Systems </a:t>
            </a:r>
            <a:r>
              <a:rPr lang="en-US" dirty="0" smtClean="0"/>
              <a:t>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643" y="1133182"/>
            <a:ext cx="3871913" cy="828499"/>
          </a:xfrm>
        </p:spPr>
        <p:txBody>
          <a:bodyPr/>
          <a:lstStyle/>
          <a:p>
            <a:r>
              <a:rPr lang="en-US" b="0" dirty="0" smtClean="0"/>
              <a:t>Just put arguments </a:t>
            </a:r>
            <a:r>
              <a:rPr lang="en-US" b="0" dirty="0" smtClean="0"/>
              <a:t>in the </a:t>
            </a:r>
            <a:r>
              <a:rPr lang="en-US" u="sng" dirty="0" smtClean="0"/>
              <a:t>stack</a:t>
            </a:r>
            <a:r>
              <a:rPr lang="en-US" dirty="0" smtClean="0"/>
              <a:t> </a:t>
            </a:r>
            <a:r>
              <a:rPr lang="en-US" sz="1600" b="0" dirty="0" smtClean="0"/>
              <a:t>(in x86_32 bit arch)</a:t>
            </a:r>
            <a:endParaRPr lang="en-US" sz="1600" b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1050741"/>
            <a:ext cx="4114800" cy="1343152"/>
          </a:xfrm>
        </p:spPr>
        <p:txBody>
          <a:bodyPr/>
          <a:lstStyle/>
          <a:p>
            <a:r>
              <a:rPr lang="en-US" b="0" dirty="0" smtClean="0"/>
              <a:t>Must pass arguments through </a:t>
            </a:r>
            <a:r>
              <a:rPr lang="en-US" u="sng" dirty="0" smtClean="0"/>
              <a:t>CPU registers</a:t>
            </a:r>
            <a:endParaRPr lang="en-US" u="sng" dirty="0"/>
          </a:p>
        </p:txBody>
      </p:sp>
      <p:sp>
        <p:nvSpPr>
          <p:cNvPr id="5" name="Folded Corner 4"/>
          <p:cNvSpPr/>
          <p:nvPr/>
        </p:nvSpPr>
        <p:spPr>
          <a:xfrm>
            <a:off x="604196" y="2108115"/>
            <a:ext cx="2895600" cy="742863"/>
          </a:xfrm>
          <a:prstGeom prst="foldedCorner">
            <a:avLst>
              <a:gd name="adj" fmla="val 36020"/>
            </a:avLst>
          </a:prstGeom>
          <a:solidFill>
            <a:srgbClr val="00CC99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Your main() calls:</a:t>
            </a:r>
            <a:endParaRPr lang="en-US" sz="1800" kern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kern="0" noProof="0" dirty="0" err="1" smtClean="0">
                <a:solidFill>
                  <a:srgbClr val="000000"/>
                </a:solidFill>
                <a:latin typeface="Gill Sans"/>
                <a:cs typeface="Gill Sans"/>
              </a:rPr>
              <a:t>lib</a:t>
            </a:r>
            <a:r>
              <a:rPr kumimoji="0" lang="en-US" sz="1800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_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write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(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1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,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 </a:t>
            </a:r>
            <a:r>
              <a:rPr lang="en-US" sz="1800" kern="0" noProof="0" dirty="0" smtClean="0">
                <a:solidFill>
                  <a:srgbClr val="000000"/>
                </a:solidFill>
                <a:latin typeface="Gill Sans"/>
                <a:cs typeface="Gill Sans"/>
              </a:rPr>
              <a:t>“hello”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, </a:t>
            </a:r>
            <a:r>
              <a:rPr lang="en-US" sz="1800" kern="0" noProof="0" dirty="0" smtClean="0">
                <a:solidFill>
                  <a:srgbClr val="000000"/>
                </a:solidFill>
                <a:latin typeface="Gill Sans"/>
                <a:cs typeface="Gill Sans"/>
              </a:rPr>
              <a:t>5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);</a:t>
            </a:r>
          </a:p>
        </p:txBody>
      </p:sp>
      <p:sp>
        <p:nvSpPr>
          <p:cNvPr id="6" name="Folded Corner 5"/>
          <p:cNvSpPr/>
          <p:nvPr/>
        </p:nvSpPr>
        <p:spPr>
          <a:xfrm>
            <a:off x="609600" y="4933863"/>
            <a:ext cx="2438400" cy="1847937"/>
          </a:xfrm>
          <a:prstGeom prst="foldedCorner">
            <a:avLst>
              <a:gd name="adj" fmla="val 36020"/>
            </a:avLst>
          </a:prstGeom>
          <a:solidFill>
            <a:srgbClr val="00CC99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u="sng" kern="0" dirty="0" err="1">
                <a:solidFill>
                  <a:srgbClr val="000000"/>
                </a:solidFill>
                <a:latin typeface="Gill Sans"/>
                <a:cs typeface="Gill Sans"/>
              </a:rPr>
              <a:t>m</a:t>
            </a:r>
            <a:r>
              <a:rPr lang="en-US" sz="1800" b="0" u="sng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ylib.o</a:t>
            </a:r>
            <a:r>
              <a:rPr lang="en-US" sz="1800" b="0" u="sng" kern="0" dirty="0" smtClean="0">
                <a:solidFill>
                  <a:srgbClr val="000000"/>
                </a:solidFill>
                <a:latin typeface="Gill Sans"/>
                <a:cs typeface="Gill Sans"/>
              </a:rPr>
              <a:t>:</a:t>
            </a:r>
            <a:endParaRPr lang="en-US" sz="1800" b="0" u="sng" kern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int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1800" b="0" kern="0" noProof="0" dirty="0" err="1" smtClean="0">
                <a:solidFill>
                  <a:srgbClr val="000000"/>
                </a:solidFill>
                <a:latin typeface="Gill Sans"/>
                <a:cs typeface="Gill Sans"/>
              </a:rPr>
              <a:t>lib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_write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r>
              <a:rPr lang="en-US" sz="18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int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fd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 char </a:t>
            </a:r>
            <a:r>
              <a:rPr kumimoji="0" lang="en-US" sz="1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buf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[],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r>
              <a:rPr lang="en-US" sz="18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int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len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…}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547971"/>
              </p:ext>
            </p:extLst>
          </p:nvPr>
        </p:nvGraphicFramePr>
        <p:xfrm>
          <a:off x="990600" y="2868446"/>
          <a:ext cx="9906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00"/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5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“hello”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Stack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3600" y="3992638"/>
            <a:ext cx="36004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fd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3619986"/>
            <a:ext cx="47961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buf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5959" y="3244716"/>
            <a:ext cx="46125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noProof="0" dirty="0" err="1" smtClean="0">
                <a:solidFill>
                  <a:srgbClr val="000000"/>
                </a:solidFill>
                <a:latin typeface="Gill Sans"/>
                <a:cs typeface="Gill Sans"/>
              </a:rPr>
              <a:t>len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4" name="Folded Corner 13"/>
          <p:cNvSpPr/>
          <p:nvPr/>
        </p:nvSpPr>
        <p:spPr>
          <a:xfrm>
            <a:off x="6111102" y="2076537"/>
            <a:ext cx="2438400" cy="742863"/>
          </a:xfrm>
          <a:prstGeom prst="foldedCorner">
            <a:avLst>
              <a:gd name="adj" fmla="val 36020"/>
            </a:avLst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You call:</a:t>
            </a:r>
            <a:endParaRPr lang="en-US" sz="1800" b="0" kern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rgbClr val="000000"/>
                </a:solidFill>
                <a:latin typeface="Gill Sans"/>
                <a:cs typeface="Gill Sans"/>
              </a:rPr>
              <a:t>w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rite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(1, “hello”, 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5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);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6248400" y="5010063"/>
            <a:ext cx="2438400" cy="1847937"/>
          </a:xfrm>
          <a:prstGeom prst="foldedCorner">
            <a:avLst>
              <a:gd name="adj" fmla="val 36020"/>
            </a:avLst>
          </a:prstGeom>
          <a:solidFill>
            <a:srgbClr val="DC9E1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u="sng" kern="0" dirty="0">
                <a:solidFill>
                  <a:srgbClr val="000000"/>
                </a:solidFill>
                <a:latin typeface="Gill Sans"/>
                <a:cs typeface="Gill Sans"/>
              </a:rPr>
              <a:t>i</a:t>
            </a:r>
            <a:r>
              <a:rPr lang="en-US" sz="1800" b="0" u="sng" kern="0" dirty="0" smtClean="0">
                <a:solidFill>
                  <a:srgbClr val="000000"/>
                </a:solidFill>
                <a:latin typeface="Gill Sans"/>
                <a:cs typeface="Gill Sans"/>
              </a:rPr>
              <a:t>n OS/</a:t>
            </a:r>
            <a:r>
              <a:rPr lang="en-US" sz="1800" b="0" u="sng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vmlinux</a:t>
            </a:r>
            <a:r>
              <a:rPr lang="en-US" sz="1800" b="0" u="sng" kern="0" dirty="0" smtClean="0">
                <a:solidFill>
                  <a:srgbClr val="000000"/>
                </a:solidFill>
                <a:latin typeface="Gill Sans"/>
                <a:cs typeface="Gill Sans"/>
              </a:rPr>
              <a:t> space:</a:t>
            </a:r>
            <a:endParaRPr lang="en-US" sz="1800" b="0" u="sng" kern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int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 sys_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write(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r>
              <a:rPr lang="en-US" sz="18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int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fd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 char </a:t>
            </a:r>
            <a:r>
              <a:rPr kumimoji="0" lang="en-US" sz="1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buf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[],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r>
              <a:rPr lang="en-US" sz="18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int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len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…}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102" y="3003463"/>
            <a:ext cx="1930400" cy="19304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4030396" y="2286002"/>
            <a:ext cx="1692808" cy="4593437"/>
            <a:chOff x="4030396" y="2286002"/>
            <a:chExt cx="1692808" cy="4593437"/>
          </a:xfrm>
        </p:grpSpPr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 rot="5400000">
              <a:off x="2580081" y="3736317"/>
              <a:ext cx="4593437" cy="169280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 smtClean="0">
                  <a:solidFill>
                    <a:schemeClr val="bg1"/>
                  </a:solidFill>
                  <a:latin typeface="Gill Sans"/>
                  <a:cs typeface="Gill Sans"/>
                </a:rPr>
                <a:t>Memory</a:t>
              </a:r>
              <a:endParaRPr lang="en-US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69556" y="2393893"/>
              <a:ext cx="1558084" cy="1435659"/>
            </a:xfrm>
            <a:prstGeom prst="rect">
              <a:avLst/>
            </a:prstGeom>
            <a:solidFill>
              <a:srgbClr val="DC9E1F"/>
            </a:solidFill>
            <a:ln w="12700" cmpd="sng">
              <a:solidFill>
                <a:srgbClr val="000000"/>
              </a:solidFill>
            </a:ln>
          </p:spPr>
          <p:txBody>
            <a:bodyPr wrap="square" t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Vmlinux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800" b="0" kern="0" dirty="0">
                <a:solidFill>
                  <a:srgbClr val="000000"/>
                </a:solidFill>
                <a:latin typeface="Gill Sans"/>
                <a:cs typeface="Gill San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0" dirty="0" err="1">
                  <a:solidFill>
                    <a:srgbClr val="000000"/>
                  </a:solidFill>
                  <a:latin typeface="Gill Sans"/>
                  <a:cs typeface="Gill Sans"/>
                </a:rPr>
                <a:t>s</a:t>
              </a:r>
              <a:r>
                <a:rPr lang="en-US" sz="1800" b="0" kern="0" dirty="0" err="1" smtClean="0">
                  <a:solidFill>
                    <a:srgbClr val="000000"/>
                  </a:solidFill>
                  <a:latin typeface="Gill Sans"/>
                  <a:cs typeface="Gill Sans"/>
                </a:rPr>
                <a:t>ys_write</a:t>
              </a:r>
              <a:r>
                <a:rPr lang="en-US" sz="18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() { }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800" b="0" kern="0" dirty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69556" y="5638800"/>
              <a:ext cx="1558083" cy="865008"/>
            </a:xfrm>
            <a:prstGeom prst="rect">
              <a:avLst/>
            </a:prstGeom>
            <a:solidFill>
              <a:schemeClr val="accent1"/>
            </a:solidFill>
            <a:ln w="12700" cmpd="sng">
              <a:solidFill>
                <a:srgbClr val="000000"/>
              </a:solidFill>
            </a:ln>
          </p:spPr>
          <p:txBody>
            <a:bodyPr wrap="square" t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Your </a:t>
              </a:r>
              <a:r>
                <a:rPr lang="en-US" sz="18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program: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main(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):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0" dirty="0" err="1" smtClean="0">
                  <a:solidFill>
                    <a:srgbClr val="000000"/>
                  </a:solidFill>
                  <a:latin typeface="Gill Sans"/>
                  <a:cs typeface="Gill Sans"/>
                </a:rPr>
                <a:t>lib_write</a:t>
              </a:r>
              <a:r>
                <a:rPr lang="en-US" sz="18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();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185348" y="3535911"/>
            <a:ext cx="1712307" cy="826059"/>
          </a:xfrm>
          <a:prstGeom prst="rect">
            <a:avLst/>
          </a:prstGeom>
          <a:solidFill>
            <a:srgbClr val="DC9E1F"/>
          </a:solidFill>
          <a:ln w="12700" cmpd="sng">
            <a:solidFill>
              <a:srgbClr val="00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%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ebx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 = 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noProof="0" dirty="0" smtClean="0">
                <a:solidFill>
                  <a:srgbClr val="000000"/>
                </a:solidFill>
                <a:latin typeface="Gill Sans"/>
                <a:cs typeface="Gill Sans"/>
              </a:rPr>
              <a:t>%</a:t>
            </a:r>
            <a:r>
              <a:rPr lang="en-US" sz="1800" b="0" kern="0" noProof="0" dirty="0" err="1" smtClean="0">
                <a:solidFill>
                  <a:srgbClr val="000000"/>
                </a:solidFill>
                <a:latin typeface="Gill Sans"/>
                <a:cs typeface="Gill Sans"/>
              </a:rPr>
              <a:t>ecx</a:t>
            </a:r>
            <a:r>
              <a:rPr lang="en-US" sz="1800" b="0" kern="0" noProof="0" dirty="0" smtClean="0">
                <a:solidFill>
                  <a:srgbClr val="000000"/>
                </a:solidFill>
                <a:latin typeface="Gill Sans"/>
                <a:cs typeface="Gill Sans"/>
              </a:rPr>
              <a:t> = “hello”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noProof="0" dirty="0" smtClean="0">
                <a:solidFill>
                  <a:srgbClr val="000000"/>
                </a:solidFill>
                <a:latin typeface="Gill Sans"/>
                <a:cs typeface="Gill Sans"/>
              </a:rPr>
              <a:t>%</a:t>
            </a:r>
            <a:r>
              <a:rPr lang="en-US" sz="1800" b="0" kern="0" noProof="0" dirty="0" err="1" smtClean="0">
                <a:solidFill>
                  <a:srgbClr val="000000"/>
                </a:solidFill>
                <a:latin typeface="Gill Sans"/>
                <a:cs typeface="Gill Sans"/>
              </a:rPr>
              <a:t>edx</a:t>
            </a:r>
            <a:r>
              <a:rPr lang="en-US" sz="1800" b="0" kern="0" noProof="0" dirty="0" smtClean="0">
                <a:solidFill>
                  <a:srgbClr val="000000"/>
                </a:solidFill>
                <a:latin typeface="Gill Sans"/>
                <a:cs typeface="Gill Sans"/>
              </a:rPr>
              <a:t> = 5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2278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animBg="1"/>
      <p:bldP spid="15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018" y="3810000"/>
            <a:ext cx="7896225" cy="2438400"/>
          </a:xfrm>
        </p:spPr>
        <p:txBody>
          <a:bodyPr/>
          <a:lstStyle/>
          <a:p>
            <a:r>
              <a:rPr lang="en-US" dirty="0" smtClean="0"/>
              <a:t>Well, how </a:t>
            </a:r>
            <a:r>
              <a:rPr lang="en-US" dirty="0" smtClean="0"/>
              <a:t>many system calls?</a:t>
            </a:r>
          </a:p>
          <a:p>
            <a:pPr lvl="1"/>
            <a:r>
              <a:rPr lang="en-US" dirty="0" smtClean="0"/>
              <a:t>Google “Linux system call table”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/>
              <a:t> hit: </a:t>
            </a:r>
            <a:r>
              <a:rPr lang="en-US" dirty="0">
                <a:hlinkClick r:id="rId3"/>
              </a:rPr>
              <a:t>https://filippo.io/linux-syscall-table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Or, </a:t>
            </a:r>
            <a:r>
              <a:rPr lang="en-US" dirty="0" err="1" smtClean="0"/>
              <a:t>objdump</a:t>
            </a:r>
            <a:r>
              <a:rPr lang="en-US" dirty="0" smtClean="0"/>
              <a:t> –t </a:t>
            </a:r>
            <a:r>
              <a:rPr lang="en-US" dirty="0" err="1" smtClean="0"/>
              <a:t>vmlinux</a:t>
            </a:r>
            <a:r>
              <a:rPr lang="en-US" dirty="0" smtClean="0"/>
              <a:t> | </a:t>
            </a:r>
            <a:r>
              <a:rPr lang="en-US" dirty="0" err="1" smtClean="0"/>
              <a:t>grep</a:t>
            </a:r>
            <a:r>
              <a:rPr lang="en-US" dirty="0" smtClean="0"/>
              <a:t> sys_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300+ system calls</a:t>
            </a:r>
            <a:r>
              <a:rPr lang="en-US" dirty="0" smtClean="0"/>
              <a:t> (and you can add your own system calls)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55640" b="6181"/>
          <a:stretch/>
        </p:blipFill>
        <p:spPr>
          <a:xfrm>
            <a:off x="4876800" y="0"/>
            <a:ext cx="4038600" cy="3548137"/>
          </a:xfrm>
          <a:prstGeom prst="rect">
            <a:avLst/>
          </a:prstGeom>
        </p:spPr>
      </p:pic>
      <p:pic>
        <p:nvPicPr>
          <p:cNvPr id="6" name="Picture 5" descr="Screen Shot 2014-05-01 at 9.10.59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" r="26180" b="50741"/>
          <a:stretch/>
        </p:blipFill>
        <p:spPr>
          <a:xfrm>
            <a:off x="22736" y="1199093"/>
            <a:ext cx="4800600" cy="1541599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066800" y="2819400"/>
            <a:ext cx="2819400" cy="730429"/>
          </a:xfrm>
          <a:prstGeom prst="wedgeEllipseCallout">
            <a:avLst>
              <a:gd name="adj1" fmla="val -25281"/>
              <a:gd name="adj2" fmla="val -88034"/>
            </a:avLst>
          </a:pr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What are these </a:t>
            </a:r>
            <a:r>
              <a:rPr lang="en-US" sz="140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eax</a:t>
            </a:r>
            <a:r>
              <a:rPr lang="en-US" sz="14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1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and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140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int</a:t>
            </a:r>
            <a:r>
              <a:rPr lang="en-US" sz="1400" kern="0" dirty="0" smtClean="0">
                <a:solidFill>
                  <a:srgbClr val="000000"/>
                </a:solidFill>
                <a:latin typeface="Gill Sans"/>
                <a:cs typeface="Gill Sans"/>
              </a:rPr>
              <a:t> x80</a:t>
            </a:r>
            <a:r>
              <a:rPr lang="en-US" sz="1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 doing?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080426" y="2819400"/>
            <a:ext cx="2819400" cy="730429"/>
          </a:xfrm>
          <a:prstGeom prst="wedgeEllipseCallout">
            <a:avLst>
              <a:gd name="adj1" fmla="val -14492"/>
              <a:gd name="adj2" fmla="val -197360"/>
            </a:avLst>
          </a:pr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What are these </a:t>
            </a:r>
            <a:r>
              <a:rPr lang="en-US" sz="140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eax</a:t>
            </a:r>
            <a:r>
              <a:rPr lang="en-US" sz="14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1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and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140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int</a:t>
            </a:r>
            <a:r>
              <a:rPr lang="en-US" sz="1400" kern="0" dirty="0" smtClean="0">
                <a:solidFill>
                  <a:srgbClr val="000000"/>
                </a:solidFill>
                <a:latin typeface="Gill Sans"/>
                <a:cs typeface="Gill Sans"/>
              </a:rPr>
              <a:t> x80</a:t>
            </a:r>
            <a:r>
              <a:rPr lang="en-US" sz="1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 doing?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593571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problem!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67200" y="3962400"/>
            <a:ext cx="4876800" cy="2604493"/>
          </a:xfrm>
        </p:spPr>
        <p:txBody>
          <a:bodyPr/>
          <a:lstStyle/>
          <a:p>
            <a:r>
              <a:rPr lang="en-US" dirty="0" smtClean="0"/>
              <a:t>But interrupt table </a:t>
            </a:r>
            <a:r>
              <a:rPr lang="en-US" u="sng" dirty="0">
                <a:solidFill>
                  <a:srgbClr val="FF0000"/>
                </a:solidFill>
              </a:rPr>
              <a:t>is limited</a:t>
            </a:r>
            <a:r>
              <a:rPr lang="en-US" dirty="0" smtClean="0"/>
              <a:t>! </a:t>
            </a:r>
          </a:p>
          <a:p>
            <a:pPr lvl="1"/>
            <a:r>
              <a:rPr lang="en-US" dirty="0" smtClean="0"/>
              <a:t>Exception/interrupt table in HW (e.g., </a:t>
            </a:r>
            <a:r>
              <a:rPr lang="en-US" b="1" dirty="0" smtClean="0">
                <a:solidFill>
                  <a:srgbClr val="FF0000"/>
                </a:solidFill>
              </a:rPr>
              <a:t>256 entries</a:t>
            </a:r>
            <a:r>
              <a:rPr lang="en-US" dirty="0" smtClean="0"/>
              <a:t>, many for other purposes such as network, disk, timer interrupts)</a:t>
            </a:r>
          </a:p>
          <a:p>
            <a:pPr lvl="1"/>
            <a:r>
              <a:rPr lang="en-US" dirty="0" smtClean="0"/>
              <a:t>How to call them from user program?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2-level indirection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5640" b="6181"/>
          <a:stretch/>
        </p:blipFill>
        <p:spPr>
          <a:xfrm>
            <a:off x="4876800" y="0"/>
            <a:ext cx="4038600" cy="354813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30780" y="1066800"/>
            <a:ext cx="4443238" cy="1981200"/>
          </a:xfrm>
          <a:prstGeom prst="roundRect">
            <a:avLst/>
          </a:prstGeom>
          <a:solidFill>
            <a:srgbClr val="800000"/>
          </a:solidFill>
          <a:ln w="28575" cap="flat" cmpd="sng" algn="ctr">
            <a:noFill/>
            <a:prstDash val="solid"/>
          </a:ln>
          <a:effectLst/>
        </p:spPr>
        <p:txBody>
          <a:bodyPr t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Last lecture: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 smtClean="0">
                <a:solidFill>
                  <a:srgbClr val="FFFFFF"/>
                </a:solidFill>
                <a:latin typeface="Gill Sans"/>
                <a:cs typeface="Gill Sans"/>
              </a:rPr>
              <a:t>Jumping from user program to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 smtClean="0">
                <a:solidFill>
                  <a:srgbClr val="FFFFFF"/>
                </a:solidFill>
                <a:latin typeface="Gill Sans"/>
                <a:cs typeface="Gill Sans"/>
              </a:rPr>
              <a:t>OS/kernel functions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 smtClean="0">
                <a:solidFill>
                  <a:srgbClr val="FFFFFF"/>
                </a:solidFill>
                <a:latin typeface="Gill Sans"/>
                <a:cs typeface="Gill Sans"/>
              </a:rPr>
              <a:t>can </a:t>
            </a:r>
            <a:r>
              <a:rPr lang="en-US" sz="1800" kern="0" dirty="0" smtClean="0">
                <a:solidFill>
                  <a:srgbClr val="FFFFFF"/>
                </a:solidFill>
                <a:latin typeface="Gill Sans"/>
                <a:cs typeface="Gill Sans"/>
              </a:rPr>
              <a:t>ONLY</a:t>
            </a:r>
            <a:r>
              <a:rPr lang="en-US" sz="1800" b="0" kern="0" dirty="0" smtClean="0">
                <a:solidFill>
                  <a:srgbClr val="FFFFFF"/>
                </a:solidFill>
                <a:latin typeface="Gill Sans"/>
                <a:cs typeface="Gill Sans"/>
              </a:rPr>
              <a:t> be done </a:t>
            </a:r>
            <a:r>
              <a:rPr lang="en-US" sz="1800" kern="0" dirty="0" smtClean="0">
                <a:solidFill>
                  <a:srgbClr val="FFFFFF"/>
                </a:solidFill>
                <a:latin typeface="Gill Sans"/>
                <a:cs typeface="Gill Sans"/>
              </a:rPr>
              <a:t>via interrupts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cs typeface="Gill Sans"/>
              </a:rPr>
              <a:t>An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cs typeface="Gill San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cs typeface="Gill Sans"/>
              </a:rPr>
              <a:t>interrupt #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cs typeface="Gill Sans"/>
                <a:sym typeface="Wingdings"/>
              </a:rPr>
              <a:t> A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cs typeface="Gill Sans"/>
                <a:sym typeface="Wingding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cs typeface="Gill Sans"/>
                <a:sym typeface="Wingdings"/>
              </a:rPr>
              <a:t>kernel function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 smtClean="0">
                <a:solidFill>
                  <a:srgbClr val="FFFFFF"/>
                </a:solidFill>
                <a:latin typeface="Gill Sans"/>
                <a:cs typeface="Gill Sans"/>
                <a:sym typeface="Wingdings"/>
              </a:rPr>
              <a:t>Interrupt #0  </a:t>
            </a:r>
            <a:r>
              <a:rPr lang="en-US" sz="1800" b="0" kern="0" dirty="0" err="1" smtClean="0">
                <a:solidFill>
                  <a:srgbClr val="FFFFFF"/>
                </a:solidFill>
                <a:latin typeface="Gill Sans"/>
                <a:cs typeface="Gill Sans"/>
                <a:sym typeface="Wingdings"/>
              </a:rPr>
              <a:t>DivideByZero</a:t>
            </a:r>
            <a:r>
              <a:rPr lang="en-US" sz="1800" b="0" kern="0" dirty="0" smtClean="0">
                <a:solidFill>
                  <a:srgbClr val="FFFFFF"/>
                </a:solidFill>
                <a:latin typeface="Gill Sans"/>
                <a:cs typeface="Gill Sans"/>
                <a:sym typeface="Wingdings"/>
              </a:rPr>
              <a:t> function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553200" y="1524000"/>
            <a:ext cx="2895600" cy="1371600"/>
          </a:xfrm>
          <a:prstGeom prst="wedgeEllipseCallout">
            <a:avLst>
              <a:gd name="adj1" fmla="val -30016"/>
              <a:gd name="adj2" fmla="val -97948"/>
            </a:avLst>
          </a:pr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300+ system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call functions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!!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591743"/>
              </p:ext>
            </p:extLst>
          </p:nvPr>
        </p:nvGraphicFramePr>
        <p:xfrm>
          <a:off x="457200" y="3276600"/>
          <a:ext cx="3221420" cy="316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8529"/>
                <a:gridCol w="2402891"/>
              </a:tblGrid>
              <a:tr h="28657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Interrupt#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E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Interrupt handler 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functions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E9F"/>
                    </a:solidFill>
                  </a:tcPr>
                </a:tc>
              </a:tr>
              <a:tr h="28657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16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E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/>
                          <a:ea typeface="+mn-ea"/>
                          <a:cs typeface="Gill Sans"/>
                        </a:rPr>
                        <a:t>0xC0003000   (</a:t>
                      </a:r>
                      <a:r>
                        <a:rPr kumimoji="0" lang="en-US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/>
                          <a:ea typeface="+mn-ea"/>
                          <a:cs typeface="Gill Sans"/>
                        </a:rPr>
                        <a:t>divByZero</a:t>
                      </a:r>
                      <a:r>
                        <a:rPr kumimoji="0" lang="en-US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/>
                          <a:ea typeface="+mn-ea"/>
                          <a:cs typeface="Gill Sans"/>
                        </a:rPr>
                        <a:t>)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E9F"/>
                    </a:solidFill>
                  </a:tcPr>
                </a:tc>
              </a:tr>
              <a:tr h="28657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…</a:t>
                      </a:r>
                      <a:endParaRPr lang="en-US" sz="16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E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…</a:t>
                      </a:r>
                      <a:endParaRPr lang="en-US" sz="16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E9F"/>
                    </a:solidFill>
                  </a:tcPr>
                </a:tc>
              </a:tr>
              <a:tr h="28657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128</a:t>
                      </a:r>
                      <a:endParaRPr lang="en-US" sz="16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E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Gill Sans"/>
                          <a:cs typeface="Gill Sans"/>
                        </a:rPr>
                        <a:t>0xC0001000  (</a:t>
                      </a:r>
                      <a:r>
                        <a:rPr lang="en-US" sz="1600" dirty="0" err="1" smtClean="0">
                          <a:latin typeface="Gill Sans"/>
                          <a:cs typeface="Gill Sans"/>
                        </a:rPr>
                        <a:t>syscall</a:t>
                      </a:r>
                      <a:r>
                        <a:rPr lang="en-US" sz="1600" dirty="0" smtClean="0">
                          <a:latin typeface="Gill Sans"/>
                          <a:cs typeface="Gill Sans"/>
                        </a:rPr>
                        <a:t>)</a:t>
                      </a:r>
                    </a:p>
                    <a:p>
                      <a:endParaRPr lang="en-US" sz="16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E9F"/>
                    </a:solidFill>
                  </a:tcPr>
                </a:tc>
              </a:tr>
              <a:tr h="28657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…</a:t>
                      </a:r>
                      <a:endParaRPr lang="en-US" sz="16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E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…</a:t>
                      </a:r>
                      <a:endParaRPr lang="en-US" sz="16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E9F"/>
                    </a:solidFill>
                  </a:tcPr>
                </a:tc>
              </a:tr>
              <a:tr h="28657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200</a:t>
                      </a:r>
                      <a:endParaRPr lang="en-US" sz="16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E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0xC0002000  (time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r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intr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)</a:t>
                      </a:r>
                      <a:endParaRPr lang="en-US" sz="16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E9F"/>
                    </a:solidFill>
                  </a:tcPr>
                </a:tc>
              </a:tr>
              <a:tr h="286574">
                <a:tc>
                  <a:txBody>
                    <a:bodyPr/>
                    <a:lstStyle/>
                    <a:p>
                      <a:r>
                        <a:rPr lang="mr-IN" sz="1600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…</a:t>
                      </a:r>
                      <a:endParaRPr lang="en-US" sz="16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E9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E9F"/>
                    </a:solidFill>
                  </a:tcPr>
                </a:tc>
              </a:tr>
              <a:tr h="28657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255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E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r-IN" sz="1600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…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..</a:t>
                      </a:r>
                      <a:endParaRPr lang="en-US" sz="16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E9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938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16678</TotalTime>
  <Words>3000</Words>
  <Application>Microsoft Macintosh PowerPoint</Application>
  <PresentationFormat>On-screen Show (4:3)</PresentationFormat>
  <Paragraphs>538</Paragraphs>
  <Slides>35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template2007</vt:lpstr>
      <vt:lpstr>1_template2007</vt:lpstr>
      <vt:lpstr>OS2: System Calls and Processes Chapter 8.2-8.3   [Show Slide 24 – before class starts]  </vt:lpstr>
      <vt:lpstr>System Calls</vt:lpstr>
      <vt:lpstr>System Calls</vt:lpstr>
      <vt:lpstr>Opening and writing files </vt:lpstr>
      <vt:lpstr>System calls          vs.           library calls</vt:lpstr>
      <vt:lpstr>Passing arguments from program to OS</vt:lpstr>
      <vt:lpstr>Library call       vs.      Systems call</vt:lpstr>
      <vt:lpstr>System calls</vt:lpstr>
      <vt:lpstr>The problem! </vt:lpstr>
      <vt:lpstr>System Calls</vt:lpstr>
      <vt:lpstr>Two-level indirection</vt:lpstr>
      <vt:lpstr>Two-level indirection</vt:lpstr>
      <vt:lpstr>Making write system call</vt:lpstr>
      <vt:lpstr>Systems calls</vt:lpstr>
      <vt:lpstr>Making exit() system call </vt:lpstr>
      <vt:lpstr>User and Kernel Mode</vt:lpstr>
      <vt:lpstr>User vs. System/Kernel Mode</vt:lpstr>
      <vt:lpstr>User vs. Kernel Mode</vt:lpstr>
      <vt:lpstr>User and kernel mode</vt:lpstr>
      <vt:lpstr>Why should you care about sys/libcalls?</vt:lpstr>
      <vt:lpstr>Why should you care?</vt:lpstr>
      <vt:lpstr>System call vs. library call</vt:lpstr>
      <vt:lpstr>Processes</vt:lpstr>
      <vt:lpstr>Program vs. Process</vt:lpstr>
      <vt:lpstr>Program vs. Process</vt:lpstr>
      <vt:lpstr>1 firefox program, 3 processes</vt:lpstr>
      <vt:lpstr>Process State (PID, PC, …)</vt:lpstr>
      <vt:lpstr>Ex Process State: Stack and Heap</vt:lpstr>
      <vt:lpstr>Extra</vt:lpstr>
      <vt:lpstr>Another view: Process as an abstraction</vt:lpstr>
      <vt:lpstr>Processes (Summary) </vt:lpstr>
      <vt:lpstr>Multi-tasking/multi-programming</vt:lpstr>
      <vt:lpstr>Context Switching</vt:lpstr>
      <vt:lpstr>Concurrent Processes</vt:lpstr>
      <vt:lpstr>User View of Concurrent Processes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HG</cp:lastModifiedBy>
  <cp:revision>1519</cp:revision>
  <cp:lastPrinted>1999-09-20T15:19:18Z</cp:lastPrinted>
  <dcterms:created xsi:type="dcterms:W3CDTF">2011-01-05T23:04:21Z</dcterms:created>
  <dcterms:modified xsi:type="dcterms:W3CDTF">2019-11-07T17:50:27Z</dcterms:modified>
</cp:coreProperties>
</file>