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20"/>
  </p:notesMasterIdLst>
  <p:sldIdLst>
    <p:sldId id="317" r:id="rId3"/>
    <p:sldId id="546" r:id="rId4"/>
    <p:sldId id="551" r:id="rId5"/>
    <p:sldId id="1106" r:id="rId6"/>
    <p:sldId id="1080" r:id="rId7"/>
    <p:sldId id="1081" r:id="rId8"/>
    <p:sldId id="550" r:id="rId9"/>
    <p:sldId id="547" r:id="rId10"/>
    <p:sldId id="1145" r:id="rId11"/>
    <p:sldId id="1089" r:id="rId12"/>
    <p:sldId id="548" r:id="rId13"/>
    <p:sldId id="1146" r:id="rId14"/>
    <p:sldId id="549" r:id="rId15"/>
    <p:sldId id="1150" r:id="rId16"/>
    <p:sldId id="1151" r:id="rId17"/>
    <p:sldId id="1147" r:id="rId18"/>
    <p:sldId id="403" r:id="rId1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8000"/>
    <a:srgbClr val="CC0000"/>
    <a:srgbClr val="CC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30" autoAdjust="0"/>
    <p:restoredTop sz="76756" autoAdjust="0"/>
  </p:normalViewPr>
  <p:slideViewPr>
    <p:cSldViewPr>
      <p:cViewPr varScale="1">
        <p:scale>
          <a:sx n="93" d="100"/>
          <a:sy n="93" d="100"/>
        </p:scale>
        <p:origin x="2528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16927-21FB-45BE-9815-9A740330FA9B}" type="datetimeFigureOut">
              <a:rPr lang="en-US" smtClean="0"/>
              <a:pPr/>
              <a:t>11/2/19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65B0C-B35D-4608-94F8-324A6C7A47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1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47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EC5C1-1F3F-F64D-B8F0-E17868D83A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66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EC5C1-1F3F-F64D-B8F0-E17868D83A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09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EC5C1-1F3F-F64D-B8F0-E17868D83A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74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5" name="Rectangle 4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solidFill>
                <a:srgbClr val="8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8000" y="0"/>
            <a:ext cx="2269435" cy="474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5648" y="6553200"/>
            <a:ext cx="129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</a:rPr>
              <a:t>CMSC 15400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8000" y="0"/>
            <a:ext cx="2269435" cy="474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5648" y="6553200"/>
            <a:ext cx="129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</a:rPr>
              <a:t>CMSC 15400</a:t>
            </a:r>
          </a:p>
        </p:txBody>
      </p:sp>
      <p:sp>
        <p:nvSpPr>
          <p:cNvPr id="8" name="Rectangle 7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solidFill>
                <a:srgbClr val="8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loud.google.com/tpu/docs/bfloat16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chip.org/wiki/x86/avx512vnni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8077200" cy="2133600"/>
          </a:xfrm>
        </p:spPr>
        <p:txBody>
          <a:bodyPr/>
          <a:lstStyle/>
          <a:p>
            <a:pPr lvl="0">
              <a:defRPr/>
            </a:pPr>
            <a:r>
              <a:rPr lang="en-US" b="1" dirty="0">
                <a:solidFill>
                  <a:srgbClr val="000000"/>
                </a:solidFill>
              </a:rPr>
              <a:t>Machine Learning Impact on Datatypes and Instruction Set Architecture</a:t>
            </a:r>
            <a:br>
              <a:rPr lang="en-US" dirty="0">
                <a:solidFill>
                  <a:srgbClr val="000000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rPr>
            </a:br>
            <a:br>
              <a:rPr lang="en-US" dirty="0">
                <a:solidFill>
                  <a:srgbClr val="000000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rPr>
            </a:br>
            <a:br>
              <a:rPr lang="en-US" dirty="0">
                <a:solidFill>
                  <a:srgbClr val="000000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rPr>
            </a:br>
            <a:r>
              <a:rPr lang="en-US" sz="2800" dirty="0"/>
              <a:t>CS 154: Intro to Computer Systems</a:t>
            </a:r>
            <a:b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</a:br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Prof Chien</a:t>
            </a:r>
            <a:b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</a:br>
            <a:r>
              <a:rPr lang="en-US" sz="28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Lecture 15</a:t>
            </a:r>
            <a:br>
              <a:rPr lang="en-US" sz="28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</a:br>
            <a:endParaRPr lang="en-US" sz="44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6BBF511-27F9-8C42-B87F-6A0083A59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3"/>
          <a:stretch/>
        </p:blipFill>
        <p:spPr>
          <a:xfrm>
            <a:off x="188050" y="1015147"/>
            <a:ext cx="8290227" cy="502117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CD1165-B71E-3D41-B763-284F990EC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Values, Energy and Area Operation Cost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C58E0-6D43-504F-9EE8-90BCF9E5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April 9,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A27BD-1FD4-7648-84C5-2B0796517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/>
              <a:t>Chien - Computer Architectures for Machine Learning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B841B-3560-A64E-BA86-A4F841EB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5762E1-9FAB-4149-811B-2566FE2DCFD1}"/>
              </a:ext>
            </a:extLst>
          </p:cNvPr>
          <p:cNvSpPr txBox="1"/>
          <p:nvPr/>
        </p:nvSpPr>
        <p:spPr>
          <a:xfrm>
            <a:off x="5125453" y="6460955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Courtesy Dally and Han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DB65BC-21B5-2844-A8A3-495C427BB82C}"/>
              </a:ext>
            </a:extLst>
          </p:cNvPr>
          <p:cNvSpPr txBox="1"/>
          <p:nvPr/>
        </p:nvSpPr>
        <p:spPr>
          <a:xfrm>
            <a:off x="457200" y="4850972"/>
            <a:ext cx="7756902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Energy = Power cost (at constant operation rate)</a:t>
            </a:r>
          </a:p>
          <a:p>
            <a:endParaRPr lang="en-US" dirty="0"/>
          </a:p>
          <a:p>
            <a:r>
              <a:rPr lang="en-US" dirty="0"/>
              <a:t>FP32-&gt;I32, 0.2x, 10x =&gt; 30% savings/MAC</a:t>
            </a:r>
          </a:p>
          <a:p>
            <a:r>
              <a:rPr lang="en-US" dirty="0"/>
              <a:t>FP32-&gt;F16, 2x,3.5x =&gt; 3x savings/MAC</a:t>
            </a:r>
          </a:p>
          <a:p>
            <a:r>
              <a:rPr lang="en-US" dirty="0"/>
              <a:t>FP32-&gt;I16, =&gt; 4.3x savings/MAC</a:t>
            </a:r>
          </a:p>
          <a:p>
            <a:endParaRPr lang="en-US" dirty="0"/>
          </a:p>
          <a:p>
            <a:r>
              <a:rPr lang="en-US" dirty="0"/>
              <a:t>… but the REAL cost is memory access (we’ll come back to this….</a:t>
            </a:r>
          </a:p>
        </p:txBody>
      </p:sp>
    </p:spTree>
    <p:extLst>
      <p:ext uri="{BB962C8B-B14F-4D97-AF65-F5344CB8AC3E}">
        <p14:creationId xmlns:p14="http://schemas.microsoft.com/office/powerpoint/2010/main" val="365836371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5D077-30BC-BD40-969C-EA3D06E93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well 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253D-155B-AE49-B29B-8ED7D3642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Cost: Power and Size [Compare Bfloat16 to FP32 (float)]</a:t>
            </a:r>
          </a:p>
          <a:p>
            <a:pPr lvl="1"/>
            <a:r>
              <a:rPr lang="en-US" dirty="0"/>
              <a:t>2-4x benefit per operation in power and size (think about the work required to do a multiply)</a:t>
            </a:r>
          </a:p>
          <a:p>
            <a:pPr lvl="1"/>
            <a:r>
              <a:rPr lang="en-US" dirty="0"/>
              <a:t>… requires NEW hardware…..</a:t>
            </a:r>
          </a:p>
          <a:p>
            <a:r>
              <a:rPr lang="en-US" dirty="0"/>
              <a:t>Convergence for training [Compare to FP16]</a:t>
            </a:r>
          </a:p>
          <a:p>
            <a:pPr lvl="1"/>
            <a:r>
              <a:rPr lang="en-US" dirty="0"/>
              <a:t>How much faster are we converging…</a:t>
            </a:r>
          </a:p>
        </p:txBody>
      </p:sp>
    </p:spTree>
    <p:extLst>
      <p:ext uri="{BB962C8B-B14F-4D97-AF65-F5344CB8AC3E}">
        <p14:creationId xmlns:p14="http://schemas.microsoft.com/office/powerpoint/2010/main" val="235642002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5F63-C76F-7D48-AC8F-F22B12EE7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faster convergence?  Bfloat16 vs. FP16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4413A-1C0E-A04D-A5C8-C230F9426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196" y="5185122"/>
            <a:ext cx="8229600" cy="14003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Try training your models using Bfloat16 (if you’re running on Cloud TPU, which supports it)</a:t>
            </a:r>
          </a:p>
          <a:p>
            <a:pPr lvl="1"/>
            <a:r>
              <a:rPr lang="en-US" dirty="0"/>
              <a:t>Because data is smaller, step times will typically be faster</a:t>
            </a:r>
          </a:p>
          <a:p>
            <a:pPr lvl="1"/>
            <a:r>
              <a:rPr lang="en-US" dirty="0"/>
              <a:t>… and if your hardware supports it, significantly cheaper!... (Cloud TPU)</a:t>
            </a:r>
          </a:p>
          <a:p>
            <a:pPr lvl="1"/>
            <a:r>
              <a:rPr lang="en-US" dirty="0"/>
              <a:t>For more information </a:t>
            </a:r>
            <a:r>
              <a:rPr lang="en-US" dirty="0">
                <a:hlinkClick r:id="rId2"/>
              </a:rPr>
              <a:t>https://cloud.google.com/tpu/docs/bfloat16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B4799-CB5C-5648-BF50-6992E70D5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April 9,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9C883-5FF8-594A-8999-E068E6AF5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/>
              <a:t>Chien - Computer Architectures for Machine Learning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56958-307A-934E-AA9E-BD7C0064A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00CD0A-0116-DB46-B374-C7E1AEC001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6" r="20790"/>
          <a:stretch/>
        </p:blipFill>
        <p:spPr>
          <a:xfrm>
            <a:off x="878306" y="1709928"/>
            <a:ext cx="5534526" cy="318078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8F7D293-8D67-D94A-B1BB-07B9707DF535}"/>
              </a:ext>
            </a:extLst>
          </p:cNvPr>
          <p:cNvGrpSpPr/>
          <p:nvPr/>
        </p:nvGrpSpPr>
        <p:grpSpPr>
          <a:xfrm>
            <a:off x="3429000" y="2502568"/>
            <a:ext cx="5474369" cy="2286000"/>
            <a:chOff x="3429000" y="2502568"/>
            <a:chExt cx="5474369" cy="22860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5AD236-E5E7-464C-9CCC-28ECCC55CB2C}"/>
                </a:ext>
              </a:extLst>
            </p:cNvPr>
            <p:cNvSpPr txBox="1"/>
            <p:nvPr/>
          </p:nvSpPr>
          <p:spPr>
            <a:xfrm>
              <a:off x="6858001" y="2502568"/>
              <a:ext cx="204536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Percentage improvement!</a:t>
              </a:r>
            </a:p>
            <a:p>
              <a:r>
                <a:rPr lang="en-US" sz="2400" dirty="0">
                  <a:solidFill>
                    <a:srgbClr val="FF0000"/>
                  </a:solidFill>
                </a:rPr>
                <a:t>(all less than 1.45x.)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79FBBA5-EB4A-E44E-8DA7-0D72BA561602}"/>
                </a:ext>
              </a:extLst>
            </p:cNvPr>
            <p:cNvSpPr/>
            <p:nvPr/>
          </p:nvSpPr>
          <p:spPr>
            <a:xfrm>
              <a:off x="3429000" y="4572000"/>
              <a:ext cx="1720516" cy="2165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0807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5D077-30BC-BD40-969C-EA3D06E93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support for </a:t>
            </a:r>
            <a:r>
              <a:rPr lang="en-US" dirty="0" err="1"/>
              <a:t>Bfloat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253D-155B-AE49-B29B-8ED7D3642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Started with Google </a:t>
            </a:r>
            <a:r>
              <a:rPr lang="en-US" dirty="0" err="1"/>
              <a:t>tensorflow</a:t>
            </a:r>
            <a:r>
              <a:rPr lang="en-US" dirty="0"/>
              <a:t> (software), Nov 2015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Hardware Support was Google </a:t>
            </a:r>
            <a:r>
              <a:rPr lang="en-US" dirty="0" err="1"/>
              <a:t>Tensorflow</a:t>
            </a:r>
            <a:r>
              <a:rPr lang="en-US" dirty="0"/>
              <a:t> Processing Unit (TPU), only available in google cloud, 2016</a:t>
            </a:r>
          </a:p>
          <a:p>
            <a:pPr lvl="1"/>
            <a:r>
              <a:rPr lang="en-US" dirty="0"/>
              <a:t>but secretly operating in 2015</a:t>
            </a:r>
          </a:p>
          <a:p>
            <a:r>
              <a:rPr lang="en-US" dirty="0"/>
              <a:t>Intel VNNI instructions (vector neural net) – int16, int8 collections, 2018</a:t>
            </a:r>
          </a:p>
          <a:p>
            <a:r>
              <a:rPr lang="en-US" dirty="0"/>
              <a:t>(2019) Intel “Cooper Lake” Xeon – VNNI with Bfloat16</a:t>
            </a:r>
          </a:p>
          <a:p>
            <a:r>
              <a:rPr lang="en-US" dirty="0"/>
              <a:t>(2019) Intel NNP-T 1000 (</a:t>
            </a:r>
            <a:r>
              <a:rPr lang="en-US" dirty="0" err="1"/>
              <a:t>Nervana</a:t>
            </a:r>
            <a:r>
              <a:rPr lang="en-US" dirty="0"/>
              <a:t>)… Intel’s TPU</a:t>
            </a:r>
          </a:p>
          <a:p>
            <a:pPr lvl="1"/>
            <a:r>
              <a:rPr lang="en-US" dirty="0"/>
              <a:t>For more information see: </a:t>
            </a:r>
            <a:r>
              <a:rPr lang="en-US" dirty="0">
                <a:hlinkClick r:id="rId2"/>
              </a:rPr>
              <a:t>https://en.wikichip.org/wiki/x86/avx512vnni</a:t>
            </a:r>
            <a:endParaRPr lang="en-US" dirty="0"/>
          </a:p>
          <a:p>
            <a:r>
              <a:rPr lang="en-US" dirty="0"/>
              <a:t>AMD and ARM have also committed</a:t>
            </a:r>
          </a:p>
          <a:p>
            <a:r>
              <a:rPr lang="en-US" dirty="0"/>
              <a:t>And a host of startups</a:t>
            </a:r>
          </a:p>
          <a:p>
            <a:r>
              <a:rPr lang="en-US" dirty="0"/>
              <a:t>At present, only GPU’s have not adopted (Nvidia, AMD/ATI)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2920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AF186-2C43-7444-8C3B-12EE991C1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Microsoft’s ”Secret” Floating Point Format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92CD5-D97B-2F4C-BC0B-14A53C5FC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Motivation, reduce operation energy</a:t>
            </a:r>
          </a:p>
          <a:p>
            <a:r>
              <a:rPr lang="en-US" dirty="0"/>
              <a:t>Observation: many of the weights and activation values have similar exponent</a:t>
            </a:r>
          </a:p>
          <a:p>
            <a:pPr lvl="1"/>
            <a:r>
              <a:rPr lang="en-US" dirty="0"/>
              <a:t>Why?  If they are very different, the small ones don’t matter (addition will wipe them out)</a:t>
            </a:r>
          </a:p>
          <a:p>
            <a:pPr lvl="1"/>
            <a:r>
              <a:rPr lang="en-US" dirty="0"/>
              <a:t>Ex.  1E-02 + 7E-08 =&gt; ?</a:t>
            </a:r>
          </a:p>
          <a:p>
            <a:pPr lvl="1"/>
            <a:endParaRPr lang="en-US" dirty="0"/>
          </a:p>
          <a:p>
            <a:r>
              <a:rPr lang="en-US" dirty="0"/>
              <a:t>Idea: share the exponent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AA383-98DA-FD4F-ADCD-E19E9E6B6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April 9,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0076B-DD6D-5749-8117-7E0D6B1DE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/>
              <a:t>Chien - Computer Architectures for Machine Learning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E0A15-6943-7247-88C2-2333DC952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587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DA342-7361-B44F-A46E-5BCBD96E9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Floating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7D982-09D9-834D-AFE6-7A6208BA6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68" y="4080566"/>
            <a:ext cx="8229600" cy="2530642"/>
          </a:xfrm>
        </p:spPr>
        <p:txBody>
          <a:bodyPr>
            <a:normAutofit/>
          </a:bodyPr>
          <a:lstStyle/>
          <a:p>
            <a:r>
              <a:rPr lang="en-US" sz="2000" dirty="0"/>
              <a:t>Old idea, used in the signal processing community for decades</a:t>
            </a:r>
          </a:p>
          <a:p>
            <a:r>
              <a:rPr lang="en-US" sz="2000" dirty="0"/>
              <a:t>Many fractions, mantissas.  Sharing a single exponent.</a:t>
            </a:r>
          </a:p>
          <a:p>
            <a:r>
              <a:rPr lang="en-US" sz="2000" dirty="0"/>
              <a:t>Benefit: smaller size (average)</a:t>
            </a:r>
          </a:p>
          <a:p>
            <a:pPr lvl="1"/>
            <a:r>
              <a:rPr lang="en-US" sz="1600" dirty="0"/>
              <a:t>5*11+5 = 60 bits for 5 numbers, 12 bits per value</a:t>
            </a:r>
          </a:p>
          <a:p>
            <a:r>
              <a:rPr lang="en-US" sz="2000" dirty="0"/>
              <a:t>Disadvantage: loss in accuracy (fractions are denormalized)</a:t>
            </a:r>
          </a:p>
          <a:p>
            <a:pPr lvl="1"/>
            <a:r>
              <a:rPr lang="en-US" sz="1600" dirty="0"/>
              <a:t>How bad?  Depends on how far apart the REAL exponents should be</a:t>
            </a:r>
          </a:p>
          <a:p>
            <a:pPr lvl="1"/>
            <a:r>
              <a:rPr lang="en-US" sz="1600" dirty="0"/>
              <a:t>Which exponent do we choose? [?]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2C79A-FF5D-3E46-A2D9-422919EF22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April 9,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DB5EC-84EC-714C-866E-136C09854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/>
              <a:t>Chien - Computer Architectures for Machine Learning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E4DC3-C111-244C-8A10-2A2F6A63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0D9854-B2A1-9847-B393-91ED5F6EC7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63" r="19868"/>
          <a:stretch/>
        </p:blipFill>
        <p:spPr>
          <a:xfrm>
            <a:off x="216568" y="1446138"/>
            <a:ext cx="7327232" cy="9906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F9BD821-9FBE-5640-BC75-992311E849C4}"/>
              </a:ext>
            </a:extLst>
          </p:cNvPr>
          <p:cNvGrpSpPr/>
          <p:nvPr/>
        </p:nvGrpSpPr>
        <p:grpSpPr>
          <a:xfrm>
            <a:off x="324854" y="1994729"/>
            <a:ext cx="7898730" cy="1856869"/>
            <a:chOff x="324854" y="1994729"/>
            <a:chExt cx="7898730" cy="18568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35115B-64F6-A34A-BEC0-D509FDF3AD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63" r="55438" b="11422"/>
            <a:stretch/>
          </p:blipFill>
          <p:spPr>
            <a:xfrm>
              <a:off x="324854" y="2436738"/>
              <a:ext cx="4074695" cy="65322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DFAF26E-1ABC-A642-8C54-4E13AE57C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49" t="66463" r="19868" b="15207"/>
            <a:stretch/>
          </p:blipFill>
          <p:spPr>
            <a:xfrm>
              <a:off x="4979068" y="3310177"/>
              <a:ext cx="3244516" cy="54142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2BF1D8F-C909-FB41-91AA-26CFB7BA83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49" t="66463" r="19868" b="15207"/>
            <a:stretch/>
          </p:blipFill>
          <p:spPr>
            <a:xfrm>
              <a:off x="4979068" y="2981315"/>
              <a:ext cx="3244516" cy="54142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C3603E-631A-094F-A885-947430D64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49" t="66463" r="19868" b="15207"/>
            <a:stretch/>
          </p:blipFill>
          <p:spPr>
            <a:xfrm>
              <a:off x="4979068" y="2652453"/>
              <a:ext cx="3244516" cy="54142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18D2E91-FD52-1F4D-AE41-860762D644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49" t="66463" r="19868" b="15207"/>
            <a:stretch/>
          </p:blipFill>
          <p:spPr>
            <a:xfrm>
              <a:off x="4979068" y="2323591"/>
              <a:ext cx="3244516" cy="54142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13024F2-D9DD-E444-8403-CE975B909D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49" t="66463" r="19868" b="15207"/>
            <a:stretch/>
          </p:blipFill>
          <p:spPr>
            <a:xfrm>
              <a:off x="4979068" y="1994729"/>
              <a:ext cx="3244516" cy="541421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EAE32E-252D-FD4D-947C-B8BE10F444F2}"/>
              </a:ext>
            </a:extLst>
          </p:cNvPr>
          <p:cNvGrpSpPr/>
          <p:nvPr/>
        </p:nvGrpSpPr>
        <p:grpSpPr>
          <a:xfrm>
            <a:off x="4712347" y="2241375"/>
            <a:ext cx="266721" cy="1578167"/>
            <a:chOff x="4712347" y="2241375"/>
            <a:chExt cx="266721" cy="15781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0DCAF30-E936-D245-993A-9135CD6EBF95}"/>
                </a:ext>
              </a:extLst>
            </p:cNvPr>
            <p:cNvSpPr/>
            <p:nvPr/>
          </p:nvSpPr>
          <p:spPr>
            <a:xfrm>
              <a:off x="4728411" y="2241375"/>
              <a:ext cx="250657" cy="27071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AF4294-B5EF-9A4B-81F3-1686C82BC4B5}"/>
                </a:ext>
              </a:extLst>
            </p:cNvPr>
            <p:cNvSpPr/>
            <p:nvPr/>
          </p:nvSpPr>
          <p:spPr>
            <a:xfrm>
              <a:off x="4724395" y="2568239"/>
              <a:ext cx="250657" cy="27071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4682264-CEB9-0045-853B-6D09F97C7ABE}"/>
                </a:ext>
              </a:extLst>
            </p:cNvPr>
            <p:cNvSpPr/>
            <p:nvPr/>
          </p:nvSpPr>
          <p:spPr>
            <a:xfrm>
              <a:off x="4720379" y="2895103"/>
              <a:ext cx="250657" cy="27071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70E7CD-C8AD-004A-8852-0982EF585FE3}"/>
                </a:ext>
              </a:extLst>
            </p:cNvPr>
            <p:cNvSpPr/>
            <p:nvPr/>
          </p:nvSpPr>
          <p:spPr>
            <a:xfrm>
              <a:off x="4716363" y="3221967"/>
              <a:ext cx="250657" cy="27071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BC68AB3-E8E3-C648-9F69-3E088E7C9546}"/>
                </a:ext>
              </a:extLst>
            </p:cNvPr>
            <p:cNvSpPr/>
            <p:nvPr/>
          </p:nvSpPr>
          <p:spPr>
            <a:xfrm>
              <a:off x="4712347" y="3548831"/>
              <a:ext cx="250657" cy="27071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1DE42D3F-D088-5548-BA33-216AFD501CB7}"/>
              </a:ext>
            </a:extLst>
          </p:cNvPr>
          <p:cNvSpPr/>
          <p:nvPr/>
        </p:nvSpPr>
        <p:spPr>
          <a:xfrm>
            <a:off x="2514600" y="2553041"/>
            <a:ext cx="348916" cy="515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56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3EC4E-395E-B24D-A94B-20D87BB6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F0672-7BFA-E844-B55D-F3499E5C2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Datatypes are alive and responding to changes in applications and needs!  Likely to see more of this because of End of Moore’s law (power, area pressure)</a:t>
            </a:r>
          </a:p>
          <a:p>
            <a:r>
              <a:rPr lang="en-US" dirty="0"/>
              <a:t>Instruction sets are alive and responding to changes in applications</a:t>
            </a:r>
          </a:p>
          <a:p>
            <a:pPr lvl="1"/>
            <a:r>
              <a:rPr lang="en-US" dirty="0"/>
              <a:t>Extensions to traditional ISA’s</a:t>
            </a:r>
          </a:p>
          <a:p>
            <a:pPr lvl="1"/>
            <a:r>
              <a:rPr lang="en-US" dirty="0"/>
              <a:t>Lots of new ISA’s (Google TPU, Intel NNP, lots of startup ML accelerators)</a:t>
            </a:r>
          </a:p>
          <a:p>
            <a:r>
              <a:rPr lang="en-US" dirty="0"/>
              <a:t>To explore further</a:t>
            </a:r>
          </a:p>
          <a:p>
            <a:pPr lvl="1"/>
            <a:r>
              <a:rPr lang="en-US" dirty="0"/>
              <a:t>CMSC 222000 Computer Architecture</a:t>
            </a:r>
          </a:p>
          <a:p>
            <a:pPr lvl="1"/>
            <a:r>
              <a:rPr lang="en-US" dirty="0"/>
              <a:t>CMSC 222400 Computer Architecture for Scientists (Chien), pilot new course</a:t>
            </a:r>
          </a:p>
          <a:p>
            <a:pPr lvl="1"/>
            <a:r>
              <a:rPr lang="en-US" dirty="0"/>
              <a:t>CMSC 322000 Graduate Computer Architecture</a:t>
            </a:r>
          </a:p>
          <a:p>
            <a:pPr lvl="1"/>
            <a:r>
              <a:rPr lang="en-US" dirty="0"/>
              <a:t>CMSC 330-01 Computer Architecture for Machine Learning (Chien), topics class, offered irregularly</a:t>
            </a:r>
          </a:p>
        </p:txBody>
      </p:sp>
    </p:spTree>
    <p:extLst>
      <p:ext uri="{BB962C8B-B14F-4D97-AF65-F5344CB8AC3E}">
        <p14:creationId xmlns:p14="http://schemas.microsoft.com/office/powerpoint/2010/main" val="26163227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1 Logistics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97000"/>
            <a:ext cx="8382000" cy="4775200"/>
          </a:xfrm>
        </p:spPr>
        <p:txBody>
          <a:bodyPr/>
          <a:lstStyle/>
          <a:p>
            <a:r>
              <a:rPr lang="en-US" dirty="0"/>
              <a:t>Covers materials through Today’s Lecture, Lecture #14 (Review)</a:t>
            </a:r>
          </a:p>
          <a:p>
            <a:endParaRPr lang="en-US" dirty="0"/>
          </a:p>
          <a:p>
            <a:r>
              <a:rPr lang="en-US" dirty="0"/>
              <a:t>November 4th, Monday, 7pm-8:30pm, KPTC (Kersten Physics Teaching Center) Room 106</a:t>
            </a:r>
          </a:p>
          <a:p>
            <a:r>
              <a:rPr lang="en-US" dirty="0"/>
              <a:t>Exam Logistics – closed everything</a:t>
            </a:r>
          </a:p>
          <a:p>
            <a:pPr lvl="1"/>
            <a:r>
              <a:rPr lang="en-US" dirty="0"/>
              <a:t>Can bring one handwritten sheet of paper</a:t>
            </a:r>
          </a:p>
          <a:p>
            <a:pPr lvl="1"/>
            <a:r>
              <a:rPr lang="en-US" dirty="0"/>
              <a:t>x86 instruction list will be on the exam paper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www.classes.cs.uchicago.edu</a:t>
            </a:r>
            <a:r>
              <a:rPr lang="en-US" dirty="0"/>
              <a:t>/current/15400-1/154-exam1-cheatsheet.pdf </a:t>
            </a:r>
          </a:p>
          <a:p>
            <a:r>
              <a:rPr lang="en-US" dirty="0"/>
              <a:t>Review Session, Saturday 3-5pm, </a:t>
            </a:r>
            <a:r>
              <a:rPr lang="en-US" dirty="0" err="1"/>
              <a:t>Crerar</a:t>
            </a:r>
            <a:r>
              <a:rPr lang="en-US" dirty="0"/>
              <a:t> 346</a:t>
            </a:r>
          </a:p>
          <a:p>
            <a:r>
              <a:rPr lang="en-US" sz="2400" b="1" dirty="0"/>
              <a:t>SDS students only: </a:t>
            </a:r>
            <a:r>
              <a:rPr lang="en-US" sz="2400" dirty="0"/>
              <a:t>see email from </a:t>
            </a:r>
            <a:r>
              <a:rPr lang="en-US" dirty="0" err="1"/>
              <a:t>Daniar</a:t>
            </a:r>
            <a:r>
              <a:rPr lang="en-US" dirty="0"/>
              <a:t> Kurniawan</a:t>
            </a:r>
            <a:r>
              <a:rPr lang="en-US" sz="2400" dirty="0"/>
              <a:t> (</a:t>
            </a:r>
            <a:r>
              <a:rPr lang="en-US" sz="2400" dirty="0" err="1"/>
              <a:t>daniar@uchicago.edu</a:t>
            </a:r>
            <a:r>
              <a:rPr lang="en-US" sz="2400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6525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5D077-30BC-BD40-969C-EA3D06E93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/ AI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253D-155B-AE49-B29B-8ED7D3642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5410200"/>
            <a:ext cx="8382000" cy="1422400"/>
          </a:xfrm>
        </p:spPr>
        <p:txBody>
          <a:bodyPr/>
          <a:lstStyle/>
          <a:p>
            <a:r>
              <a:rPr lang="en-US" dirty="0"/>
              <a:t>March 27, 2019 Turing Award Winners (Nobel Prize of Computer Science)</a:t>
            </a:r>
          </a:p>
          <a:p>
            <a:r>
              <a:rPr lang="en-US" dirty="0"/>
              <a:t>DNN =&gt; Deep Neural Networks =&gt; Deep Learning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629E7E-6D11-CC4A-B438-BB2A1B39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1612900"/>
            <a:ext cx="68072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610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F506D-2C13-4B49-A0DA-7DBFF4C91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Deep Learning?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FC651-4FAD-EE46-A6AF-C6AB1E156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4691742"/>
            <a:ext cx="8153754" cy="1861458"/>
          </a:xfrm>
        </p:spPr>
        <p:txBody>
          <a:bodyPr/>
          <a:lstStyle/>
          <a:p>
            <a:r>
              <a:rPr lang="en-US" dirty="0"/>
              <a:t>Learning computational function </a:t>
            </a:r>
            <a:r>
              <a:rPr lang="en-US" u="sng" dirty="0"/>
              <a:t>from data</a:t>
            </a:r>
          </a:p>
          <a:p>
            <a:pPr lvl="1"/>
            <a:r>
              <a:rPr lang="en-US" dirty="0"/>
              <a:t>Requires huge amounts of computation for learning, and perhaps inference (use)</a:t>
            </a:r>
          </a:p>
          <a:p>
            <a:r>
              <a:rPr lang="en-US" dirty="0"/>
              <a:t>Traditional: human expresses computational 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4E2640-4CC5-8643-B502-B55A971554E8}"/>
              </a:ext>
            </a:extLst>
          </p:cNvPr>
          <p:cNvSpPr txBox="1"/>
          <p:nvPr/>
        </p:nvSpPr>
        <p:spPr>
          <a:xfrm>
            <a:off x="225164" y="2069068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Inputs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F24939-2B7A-E34F-9A41-29B35F21534F}"/>
              </a:ext>
            </a:extLst>
          </p:cNvPr>
          <p:cNvSpPr/>
          <p:nvPr/>
        </p:nvSpPr>
        <p:spPr bwMode="auto">
          <a:xfrm>
            <a:off x="1557223" y="1600200"/>
            <a:ext cx="2709977" cy="205740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4929D0-A2FD-794D-9C04-E7E137638B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3"/>
          <a:stretch/>
        </p:blipFill>
        <p:spPr>
          <a:xfrm>
            <a:off x="1600200" y="1883199"/>
            <a:ext cx="2578356" cy="154580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D71B0CD-5161-0842-9DD3-7A335DF825DE}"/>
              </a:ext>
            </a:extLst>
          </p:cNvPr>
          <p:cNvCxnSpPr/>
          <p:nvPr/>
        </p:nvCxnSpPr>
        <p:spPr bwMode="auto">
          <a:xfrm>
            <a:off x="381000" y="2514600"/>
            <a:ext cx="113055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6FD3EA6-A6E7-3543-97CC-A9612E754004}"/>
              </a:ext>
            </a:extLst>
          </p:cNvPr>
          <p:cNvCxnSpPr/>
          <p:nvPr/>
        </p:nvCxnSpPr>
        <p:spPr bwMode="auto">
          <a:xfrm>
            <a:off x="381000" y="3124200"/>
            <a:ext cx="113055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077F25C-D155-F943-AC51-1D15DEA8E96A}"/>
              </a:ext>
            </a:extLst>
          </p:cNvPr>
          <p:cNvSpPr txBox="1"/>
          <p:nvPr/>
        </p:nvSpPr>
        <p:spPr>
          <a:xfrm>
            <a:off x="272568" y="2754868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Outputs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60FD9C0-A02F-F74D-8E4F-11A7B366184D}"/>
              </a:ext>
            </a:extLst>
          </p:cNvPr>
          <p:cNvCxnSpPr/>
          <p:nvPr/>
        </p:nvCxnSpPr>
        <p:spPr bwMode="auto">
          <a:xfrm>
            <a:off x="4419600" y="2438400"/>
            <a:ext cx="113055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72BE5E-A03F-6E4C-915F-71DD79AE8CF3}"/>
              </a:ext>
            </a:extLst>
          </p:cNvPr>
          <p:cNvCxnSpPr>
            <a:cxnSpLocks/>
          </p:cNvCxnSpPr>
          <p:nvPr/>
        </p:nvCxnSpPr>
        <p:spPr bwMode="auto">
          <a:xfrm flipH="1">
            <a:off x="4419600" y="3124200"/>
            <a:ext cx="113055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AE354CD-02D7-1B45-B208-68EDAFCA85BF}"/>
              </a:ext>
            </a:extLst>
          </p:cNvPr>
          <p:cNvSpPr txBox="1"/>
          <p:nvPr/>
        </p:nvSpPr>
        <p:spPr>
          <a:xfrm>
            <a:off x="4422839" y="1752600"/>
            <a:ext cx="963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Learned</a:t>
            </a:r>
          </a:p>
          <a:p>
            <a:r>
              <a:rPr lang="en-US" sz="1800" dirty="0"/>
              <a:t>Outputs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ECCA72-92C7-114D-942D-37A2D7FB124C}"/>
              </a:ext>
            </a:extLst>
          </p:cNvPr>
          <p:cNvSpPr txBox="1"/>
          <p:nvPr/>
        </p:nvSpPr>
        <p:spPr>
          <a:xfrm>
            <a:off x="4393491" y="3077138"/>
            <a:ext cx="1320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Corrections</a:t>
            </a:r>
          </a:p>
          <a:p>
            <a:r>
              <a:rPr lang="en-US" sz="1800" dirty="0"/>
              <a:t>(Learning)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FED16D3-A791-F646-8B58-D4A41EF81E08}"/>
              </a:ext>
            </a:extLst>
          </p:cNvPr>
          <p:cNvGrpSpPr/>
          <p:nvPr/>
        </p:nvGrpSpPr>
        <p:grpSpPr>
          <a:xfrm>
            <a:off x="6276008" y="762000"/>
            <a:ext cx="2258746" cy="3408974"/>
            <a:chOff x="6276008" y="762000"/>
            <a:chExt cx="2258746" cy="340897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55FDF51-A573-CD4D-B2D0-4E35F0ADB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359" y="1773996"/>
              <a:ext cx="741241" cy="78351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16869B1-0BA6-2E40-83DB-851495D7C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9842" y="762000"/>
              <a:ext cx="741241" cy="810387"/>
            </a:xfrm>
            <a:prstGeom prst="rect">
              <a:avLst/>
            </a:prstGeom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4064A0C-B406-7744-82BD-A6811931AC3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28705" y="1592874"/>
              <a:ext cx="811173" cy="72585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F7C7A8-B784-034E-8B10-CF61E814F8D0}"/>
                </a:ext>
              </a:extLst>
            </p:cNvPr>
            <p:cNvSpPr/>
            <p:nvPr/>
          </p:nvSpPr>
          <p:spPr bwMode="auto">
            <a:xfrm>
              <a:off x="7634291" y="2438400"/>
              <a:ext cx="747709" cy="96190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060EA0C-5979-D34F-9E32-CA98995A9447}"/>
                </a:ext>
              </a:extLst>
            </p:cNvPr>
            <p:cNvCxnSpPr/>
            <p:nvPr/>
          </p:nvCxnSpPr>
          <p:spPr bwMode="auto">
            <a:xfrm>
              <a:off x="7792396" y="2656099"/>
              <a:ext cx="437204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6A8D210-66E4-384D-B89F-9D75ECB321AB}"/>
                </a:ext>
              </a:extLst>
            </p:cNvPr>
            <p:cNvCxnSpPr/>
            <p:nvPr/>
          </p:nvCxnSpPr>
          <p:spPr bwMode="auto">
            <a:xfrm>
              <a:off x="7792396" y="2808499"/>
              <a:ext cx="437204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87A7E9F-616B-AF40-B787-A0C0A1BB9A8E}"/>
                </a:ext>
              </a:extLst>
            </p:cNvPr>
            <p:cNvCxnSpPr/>
            <p:nvPr/>
          </p:nvCxnSpPr>
          <p:spPr bwMode="auto">
            <a:xfrm>
              <a:off x="7792396" y="2960899"/>
              <a:ext cx="437204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0263912-AFE0-BF4B-9162-A850ED7BC909}"/>
                </a:ext>
              </a:extLst>
            </p:cNvPr>
            <p:cNvCxnSpPr/>
            <p:nvPr/>
          </p:nvCxnSpPr>
          <p:spPr bwMode="auto">
            <a:xfrm>
              <a:off x="7792396" y="3113299"/>
              <a:ext cx="437204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5FBC6CC-5C82-654B-9482-789FBEB138FF}"/>
                </a:ext>
              </a:extLst>
            </p:cNvPr>
            <p:cNvSpPr txBox="1"/>
            <p:nvPr/>
          </p:nvSpPr>
          <p:spPr>
            <a:xfrm>
              <a:off x="7638671" y="1321440"/>
              <a:ext cx="8851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Design </a:t>
              </a:r>
            </a:p>
            <a:p>
              <a:r>
                <a:rPr lang="en-US" sz="1800" dirty="0"/>
                <a:t>Code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E883BCE-A8DE-9349-9690-FDD99071C6F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792396" y="3541349"/>
              <a:ext cx="150511" cy="62962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D3675BB-BC4A-D646-AC8C-73BAF26F866C}"/>
                </a:ext>
              </a:extLst>
            </p:cNvPr>
            <p:cNvSpPr txBox="1"/>
            <p:nvPr/>
          </p:nvSpPr>
          <p:spPr>
            <a:xfrm>
              <a:off x="7969536" y="3724989"/>
              <a:ext cx="565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Test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F7888A6-3A78-0E44-9C7D-BECCDF01F58F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954859" y="2754868"/>
              <a:ext cx="406141" cy="12800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E938AFD-975B-EA40-910E-381083E78E0C}"/>
                </a:ext>
              </a:extLst>
            </p:cNvPr>
            <p:cNvSpPr txBox="1"/>
            <p:nvPr/>
          </p:nvSpPr>
          <p:spPr>
            <a:xfrm>
              <a:off x="6276008" y="3571729"/>
              <a:ext cx="9526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Improve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2438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73645-9094-3E41-A492-509C8AD4F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Neural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5097F-EB9C-214F-8271-D5B6B7EC5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604932"/>
            <a:ext cx="8229600" cy="872067"/>
          </a:xfrm>
        </p:spPr>
        <p:txBody>
          <a:bodyPr/>
          <a:lstStyle/>
          <a:p>
            <a:r>
              <a:rPr lang="en-US" dirty="0"/>
              <a:t>Each </a:t>
            </a:r>
            <a:r>
              <a:rPr lang="en-US" dirty="0">
                <a:solidFill>
                  <a:srgbClr val="FF0000"/>
                </a:solidFill>
              </a:rPr>
              <a:t>Synapse</a:t>
            </a:r>
            <a:r>
              <a:rPr lang="en-US" dirty="0"/>
              <a:t> has a </a:t>
            </a:r>
            <a:r>
              <a:rPr lang="en-US" dirty="0">
                <a:solidFill>
                  <a:srgbClr val="FF0000"/>
                </a:solidFill>
              </a:rPr>
              <a:t>weight</a:t>
            </a:r>
            <a:r>
              <a:rPr lang="en-US" dirty="0"/>
              <a:t> for neuron </a:t>
            </a:r>
            <a:r>
              <a:rPr lang="en-US" dirty="0">
                <a:solidFill>
                  <a:srgbClr val="FF0000"/>
                </a:solidFill>
              </a:rPr>
              <a:t>activation (function)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7648A-989E-F44E-95B5-3393EDD779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April 2,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F8C27-D0C1-7A48-AF81-4C39545E5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/>
              <a:t>Chien - Computer Architectures for Machine Learning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04CC7-69C6-2D46-BB6D-D64C9713B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613CAC-2764-F84D-AB3E-62A2B34F55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3"/>
          <a:stretch/>
        </p:blipFill>
        <p:spPr>
          <a:xfrm>
            <a:off x="1028700" y="1627505"/>
            <a:ext cx="6303433" cy="377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0298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9F605-2BEA-C240-80F0-2EF2A9271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Fully</a:t>
            </a:r>
            <a:r>
              <a:rPr lang="en-US" baseline="0" dirty="0"/>
              <a:t> Connected and Sparse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7AC9A-AC3C-F743-90D2-EF230559D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792112"/>
            <a:ext cx="8229600" cy="9905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Connections define the computational structure</a:t>
            </a:r>
          </a:p>
          <a:p>
            <a:r>
              <a:rPr lang="en-US" dirty="0"/>
              <a:t>Sparsity can reduce computation by 10-100x or more for a layer</a:t>
            </a:r>
          </a:p>
          <a:p>
            <a:pPr lvl="1"/>
            <a:r>
              <a:rPr lang="en-US" dirty="0"/>
              <a:t>And affect computational structure dramatically as well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7D91F-63EF-1E4E-8D0E-828587F9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April 2,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610BF-9C3F-364C-879B-6725E826E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/>
              <a:t>Chien - Computer Architectures for Machine Learning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FAC65-F8B4-054E-85A8-C96228437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71DE18-AC14-794E-B315-EC12B9E57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7" y="1524000"/>
            <a:ext cx="7196667" cy="42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1869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9F605-2BEA-C240-80F0-2EF2A9271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Feedforward</a:t>
            </a:r>
            <a:r>
              <a:rPr lang="en-US" baseline="0" dirty="0"/>
              <a:t> and Recurrent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7AC9A-AC3C-F743-90D2-EF230559D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689598"/>
            <a:ext cx="8229600" cy="85513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All of these ANN’s have massive parallelism.  Feedforward is simple, with dependences.</a:t>
            </a:r>
          </a:p>
          <a:p>
            <a:r>
              <a:rPr lang="en-US" dirty="0" err="1"/>
              <a:t>Recurrrent</a:t>
            </a:r>
            <a:r>
              <a:rPr lang="en-US" dirty="0"/>
              <a:t>/Feedback implies an iterative use of state.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7D91F-63EF-1E4E-8D0E-828587F9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April 2,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610BF-9C3F-364C-879B-6725E826E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/>
              <a:t>Chien - Computer Architectures for Machine Learning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FAC65-F8B4-054E-85A8-C96228437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930600-2F11-E84E-BD5F-83D8EB8A81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6"/>
          <a:stretch/>
        </p:blipFill>
        <p:spPr>
          <a:xfrm>
            <a:off x="1060450" y="1439335"/>
            <a:ext cx="6017683" cy="430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5924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0182B-EF98-3947-831D-8FB12F529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using Deep Learning have different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5D1B-AFB5-A04A-9B45-99A899606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Lots and lots of computational operations</a:t>
            </a:r>
          </a:p>
          <a:p>
            <a:r>
              <a:rPr lang="en-US" dirty="0"/>
              <a:t>Control flow? (not so much… but perhaps in implementation)</a:t>
            </a:r>
          </a:p>
          <a:p>
            <a:r>
              <a:rPr lang="en-US" dirty="0"/>
              <a:t>Procedures and modularity?  (don’t know how to construct yet)</a:t>
            </a:r>
          </a:p>
          <a:p>
            <a:endParaRPr lang="en-US" dirty="0"/>
          </a:p>
          <a:p>
            <a:r>
              <a:rPr lang="en-US" dirty="0"/>
              <a:t>And interestingly… because the computations are ”statistical” and in some cases highly redundant, you can compute many wrong answers “slightly wrong”, “very wrong” and still get the correct result….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DBBF49-0835-CD49-8C04-A914C1ADE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4860807"/>
            <a:ext cx="1447800" cy="15828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E3CA4F-7A80-4E42-9F1D-E8164739C20A}"/>
              </a:ext>
            </a:extLst>
          </p:cNvPr>
          <p:cNvSpPr txBox="1"/>
          <p:nvPr/>
        </p:nvSpPr>
        <p:spPr>
          <a:xfrm>
            <a:off x="4565073" y="5049345"/>
            <a:ext cx="2716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Hmmm…. Opportunity?</a:t>
            </a:r>
          </a:p>
        </p:txBody>
      </p:sp>
    </p:spTree>
    <p:extLst>
      <p:ext uri="{BB962C8B-B14F-4D97-AF65-F5344CB8AC3E}">
        <p14:creationId xmlns:p14="http://schemas.microsoft.com/office/powerpoint/2010/main" val="3407560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5D077-30BC-BD40-969C-EA3D06E93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253D-155B-AE49-B29B-8ED7D3642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4953000"/>
            <a:ext cx="8382000" cy="1371600"/>
          </a:xfrm>
        </p:spPr>
        <p:txBody>
          <a:bodyPr/>
          <a:lstStyle/>
          <a:p>
            <a:r>
              <a:rPr lang="en-US" dirty="0"/>
              <a:t>William Kahan, 1989 Turing Award Winner: FP Standardized (once and for all!)</a:t>
            </a:r>
          </a:p>
          <a:p>
            <a:r>
              <a:rPr lang="en-US" dirty="0"/>
              <a:t>DNN’s want small values (cheaper operations, less space)</a:t>
            </a:r>
          </a:p>
          <a:p>
            <a:pPr lvl="1"/>
            <a:r>
              <a:rPr lang="en-US" dirty="0"/>
              <a:t>What range and accuracy do they need?</a:t>
            </a:r>
          </a:p>
        </p:txBody>
      </p:sp>
      <p:pic>
        <p:nvPicPr>
          <p:cNvPr id="4" name="Content Placeholder 13">
            <a:extLst>
              <a:ext uri="{FF2B5EF4-FFF2-40B4-BE49-F238E27FC236}">
                <a16:creationId xmlns:a16="http://schemas.microsoft.com/office/drawing/2014/main" id="{3CFF67E0-8748-4946-93AC-CF46EF4B4C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6" b="11483"/>
          <a:stretch/>
        </p:blipFill>
        <p:spPr bwMode="auto">
          <a:xfrm>
            <a:off x="838200" y="1219200"/>
            <a:ext cx="6850223" cy="368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2495773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C1B6C-A20A-0A48-B7AF-47054DAB4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Google’s “Brain” Float (Bfloat16)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FE279-89FA-9246-AA48-5B6E6A8B8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77249"/>
            <a:ext cx="8229600" cy="219975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Idea: For lots of DNN training (Stochastic Gradient descent)</a:t>
            </a:r>
          </a:p>
          <a:p>
            <a:pPr lvl="1"/>
            <a:r>
              <a:rPr lang="en-US" dirty="0"/>
              <a:t>FP32 works well…   but can we use something even smaller?</a:t>
            </a:r>
          </a:p>
          <a:p>
            <a:pPr lvl="2"/>
            <a:r>
              <a:rPr lang="en-US" dirty="0"/>
              <a:t>FP16… doesn’t work as well, why? [dynamic range, numbers exceed dynamic range]</a:t>
            </a:r>
          </a:p>
          <a:p>
            <a:pPr lvl="1"/>
            <a:r>
              <a:rPr lang="en-US" dirty="0"/>
              <a:t>Bfloat16: similar dynamic range to FP32, but lower accuracy (fraction bits)</a:t>
            </a:r>
          </a:p>
          <a:p>
            <a:pPr lvl="2"/>
            <a:r>
              <a:rPr lang="en-US" dirty="0"/>
              <a:t>Don’t care about accuracy! Much.  Massive statistical training, many labelled inputs…</a:t>
            </a:r>
          </a:p>
          <a:p>
            <a:r>
              <a:rPr lang="en-US" dirty="0"/>
              <a:t>How much should Bfloat16 help vs. FP32?</a:t>
            </a:r>
          </a:p>
          <a:p>
            <a:pPr lvl="1"/>
            <a:r>
              <a:rPr lang="en-US" dirty="0"/>
              <a:t>2x smaller data to move/store, 2x(?) lower cost per operation? – small fraction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74C85-DD1A-ED4C-83E8-CF47B8F4FF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April 9,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6B280-40AD-CA4C-9A4C-051E10187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/>
              <a:t>Chien - Computer Architectures for Machine Learning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9F8E-1361-CC41-81B2-822460D79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DBD0A8-CA75-6145-84C9-B5BF5C45F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842"/>
            <a:ext cx="9144000" cy="280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20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23584</TotalTime>
  <Pages>0</Pages>
  <Words>1137</Words>
  <Characters>0</Characters>
  <Application>Microsoft Macintosh PowerPoint</Application>
  <PresentationFormat>On-screen Show (4:3)</PresentationFormat>
  <Lines>0</Lines>
  <Paragraphs>142</Paragraphs>
  <Slides>17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 Bold</vt:lpstr>
      <vt:lpstr>Arial Narrow</vt:lpstr>
      <vt:lpstr>Calibri</vt:lpstr>
      <vt:lpstr>Gill Sans</vt:lpstr>
      <vt:lpstr>Wingdings</vt:lpstr>
      <vt:lpstr>Wingdings 2</vt:lpstr>
      <vt:lpstr>Title Slide</vt:lpstr>
      <vt:lpstr>Title and Content</vt:lpstr>
      <vt:lpstr>Machine Learning Impact on Datatypes and Instruction Set Architecture   CS 154: Intro to Computer Systems Prof Chien Lecture 15 </vt:lpstr>
      <vt:lpstr>Machine Learning / AI is Important</vt:lpstr>
      <vt:lpstr>What is Deep Learning?</vt:lpstr>
      <vt:lpstr>Deep Neural Network</vt:lpstr>
      <vt:lpstr>Fully Connected and Sparse</vt:lpstr>
      <vt:lpstr>Feedforward and Recurrent</vt:lpstr>
      <vt:lpstr>Applications using Deep Learning have different requirements</vt:lpstr>
      <vt:lpstr>Traditional Values</vt:lpstr>
      <vt:lpstr>Google’s “Brain” Float (Bfloat16)</vt:lpstr>
      <vt:lpstr>Values, Energy and Area Operation Cost</vt:lpstr>
      <vt:lpstr>How well does it work?</vt:lpstr>
      <vt:lpstr>How much faster convergence?  Bfloat16 vs. FP16</vt:lpstr>
      <vt:lpstr>Architecture support for Bfloat</vt:lpstr>
      <vt:lpstr>Microsoft’s ”Secret” Floating Point Format </vt:lpstr>
      <vt:lpstr>Block Floating Point</vt:lpstr>
      <vt:lpstr>Summary</vt:lpstr>
      <vt:lpstr>Exam 1 Logistics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Andrew A Chien</cp:lastModifiedBy>
  <cp:revision>1240</cp:revision>
  <dcterms:created xsi:type="dcterms:W3CDTF">2011-01-05T21:32:11Z</dcterms:created>
  <dcterms:modified xsi:type="dcterms:W3CDTF">2019-11-02T16:13:03Z</dcterms:modified>
</cp:coreProperties>
</file>