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0" r:id="rId2"/>
    <p:sldMasterId id="2147483714" r:id="rId3"/>
    <p:sldMasterId id="2147483728" r:id="rId4"/>
    <p:sldMasterId id="2147483740" r:id="rId5"/>
    <p:sldMasterId id="2147483752" r:id="rId6"/>
  </p:sldMasterIdLst>
  <p:notesMasterIdLst>
    <p:notesMasterId r:id="rId36"/>
  </p:notesMasterIdLst>
  <p:sldIdLst>
    <p:sldId id="317" r:id="rId7"/>
    <p:sldId id="403" r:id="rId8"/>
    <p:sldId id="479" r:id="rId9"/>
    <p:sldId id="483" r:id="rId10"/>
    <p:sldId id="481" r:id="rId11"/>
    <p:sldId id="484" r:id="rId12"/>
    <p:sldId id="517" r:id="rId13"/>
    <p:sldId id="486" r:id="rId14"/>
    <p:sldId id="545" r:id="rId15"/>
    <p:sldId id="543" r:id="rId16"/>
    <p:sldId id="487" r:id="rId17"/>
    <p:sldId id="488" r:id="rId18"/>
    <p:sldId id="489" r:id="rId19"/>
    <p:sldId id="490" r:id="rId20"/>
    <p:sldId id="491" r:id="rId21"/>
    <p:sldId id="536" r:id="rId22"/>
    <p:sldId id="518" r:id="rId23"/>
    <p:sldId id="537" r:id="rId24"/>
    <p:sldId id="533" r:id="rId25"/>
    <p:sldId id="534" r:id="rId26"/>
    <p:sldId id="521" r:id="rId27"/>
    <p:sldId id="522" r:id="rId28"/>
    <p:sldId id="524" r:id="rId29"/>
    <p:sldId id="526" r:id="rId30"/>
    <p:sldId id="530" r:id="rId31"/>
    <p:sldId id="527" r:id="rId32"/>
    <p:sldId id="535" r:id="rId33"/>
    <p:sldId id="529" r:id="rId34"/>
    <p:sldId id="544" r:id="rId35"/>
  </p:sldIdLst>
  <p:sldSz cx="9144000" cy="6858000" type="screen4x3"/>
  <p:notesSz cx="6858000" cy="9144000"/>
  <p:defaultTextStyle>
    <a:defPPr>
      <a:defRPr lang="en-US"/>
    </a:defPPr>
    <a:lvl1pPr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1pPr>
    <a:lvl2pPr marL="4572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2pPr>
    <a:lvl3pPr marL="9144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3pPr>
    <a:lvl4pPr marL="13716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4pPr>
    <a:lvl5pPr marL="1828800" algn="ctr" rtl="0" fontAlgn="base">
      <a:spcBef>
        <a:spcPct val="0"/>
      </a:spcBef>
      <a:spcAft>
        <a:spcPct val="0"/>
      </a:spcAft>
      <a:defRPr sz="4200" kern="1200">
        <a:solidFill>
          <a:srgbClr val="000000"/>
        </a:solidFill>
        <a:latin typeface="Gill Sans" charset="0"/>
        <a:ea typeface="ヒラギノ角ゴ ProN W3" charset="0"/>
        <a:cs typeface="ヒラギノ角ゴ ProN W3" charset="0"/>
        <a:sym typeface="Gill Sans" charset="0"/>
      </a:defRPr>
    </a:lvl5pPr>
    <a:lvl6pPr marL="22860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6pPr>
    <a:lvl7pPr marL="27432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7pPr>
    <a:lvl8pPr marL="32004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8pPr>
    <a:lvl9pPr marL="3657600" algn="l" defTabSz="914400" rtl="0" eaLnBrk="1" latinLnBrk="0" hangingPunct="1">
      <a:defRPr sz="4200" kern="1200">
        <a:solidFill>
          <a:srgbClr val="000000"/>
        </a:solidFill>
        <a:latin typeface="Gill Sans" charset="0"/>
        <a:ea typeface="ヒラギノ角ゴ ProN W3" charset="0"/>
        <a:cs typeface="ヒラギノ角ゴ ProN W3" charset="0"/>
        <a:sym typeface="Gill San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008000"/>
    <a:srgbClr val="CC0000"/>
    <a:srgbClr val="CCFFCC"/>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95" autoAdjust="0"/>
    <p:restoredTop sz="76756" autoAdjust="0"/>
  </p:normalViewPr>
  <p:slideViewPr>
    <p:cSldViewPr>
      <p:cViewPr varScale="1">
        <p:scale>
          <a:sx n="93" d="100"/>
          <a:sy n="93" d="100"/>
        </p:scale>
        <p:origin x="2528"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heme" Target="theme/theme1.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slideMaster" Target="slideMasters/slideMaster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E16927-21FB-45BE-9815-9A740330FA9B}" type="datetimeFigureOut">
              <a:rPr lang="en-US" smtClean="0"/>
              <a:pPr/>
              <a:t>11/5/19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A65B0C-B35D-4608-94F8-324A6C7A47D2}" type="slidenum">
              <a:rPr lang="en-US" smtClean="0"/>
              <a:pPr/>
              <a:t>‹#›</a:t>
            </a:fld>
            <a:endParaRPr lang="en-US"/>
          </a:p>
        </p:txBody>
      </p:sp>
    </p:spTree>
    <p:extLst>
      <p:ext uri="{BB962C8B-B14F-4D97-AF65-F5344CB8AC3E}">
        <p14:creationId xmlns:p14="http://schemas.microsoft.com/office/powerpoint/2010/main" val="22895133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76A65B0C-B35D-4608-94F8-324A6C7A47D2}" type="slidenum">
              <a:rPr lang="en-US" smtClean="0"/>
              <a:pPr/>
              <a:t>1</a:t>
            </a:fld>
            <a:endParaRPr lang="en-US"/>
          </a:p>
        </p:txBody>
      </p:sp>
    </p:spTree>
    <p:extLst>
      <p:ext uri="{BB962C8B-B14F-4D97-AF65-F5344CB8AC3E}">
        <p14:creationId xmlns:p14="http://schemas.microsoft.com/office/powerpoint/2010/main" val="19040474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r>
              <a:rPr lang="en-US" dirty="0"/>
              <a:t>Now let’s show where</a:t>
            </a:r>
            <a:r>
              <a:rPr lang="en-US" baseline="0" dirty="0"/>
              <a:t> </a:t>
            </a:r>
            <a:r>
              <a:rPr lang="en-US" baseline="0" dirty="0" err="1"/>
              <a:t>xp</a:t>
            </a:r>
            <a:r>
              <a:rPr lang="en-US" baseline="0" dirty="0"/>
              <a:t> and </a:t>
            </a:r>
            <a:r>
              <a:rPr lang="en-US" baseline="0" dirty="0" err="1"/>
              <a:t>yp</a:t>
            </a:r>
            <a:r>
              <a:rPr lang="en-US" baseline="0" dirty="0"/>
              <a:t> point too …</a:t>
            </a:r>
          </a:p>
          <a:p>
            <a:endParaRPr lang="en-US" dirty="0"/>
          </a:p>
        </p:txBody>
      </p:sp>
    </p:spTree>
    <p:extLst>
      <p:ext uri="{BB962C8B-B14F-4D97-AF65-F5344CB8AC3E}">
        <p14:creationId xmlns:p14="http://schemas.microsoft.com/office/powerpoint/2010/main" val="921602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r>
              <a:rPr lang="en-US" dirty="0"/>
              <a:t>Now let’s show where</a:t>
            </a:r>
            <a:r>
              <a:rPr lang="en-US" baseline="0" dirty="0"/>
              <a:t> </a:t>
            </a:r>
            <a:r>
              <a:rPr lang="en-US" baseline="0" dirty="0" err="1"/>
              <a:t>xp</a:t>
            </a:r>
            <a:r>
              <a:rPr lang="en-US" baseline="0" dirty="0"/>
              <a:t> and </a:t>
            </a:r>
            <a:r>
              <a:rPr lang="en-US" baseline="0" dirty="0" err="1"/>
              <a:t>yp</a:t>
            </a:r>
            <a:r>
              <a:rPr lang="en-US" baseline="0" dirty="0"/>
              <a:t> point too …</a:t>
            </a:r>
          </a:p>
          <a:p>
            <a:endParaRPr lang="en-US" dirty="0"/>
          </a:p>
        </p:txBody>
      </p:sp>
    </p:spTree>
    <p:extLst>
      <p:ext uri="{BB962C8B-B14F-4D97-AF65-F5344CB8AC3E}">
        <p14:creationId xmlns:p14="http://schemas.microsoft.com/office/powerpoint/2010/main" val="37411650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leaq</a:t>
            </a:r>
            <a:r>
              <a:rPr lang="en-US" baseline="0" dirty="0"/>
              <a:t> (%</a:t>
            </a:r>
            <a:r>
              <a:rPr lang="en-US" baseline="0" dirty="0" err="1"/>
              <a:t>rdi</a:t>
            </a:r>
            <a:r>
              <a:rPr lang="en-US" baseline="0" dirty="0"/>
              <a:t>, %</a:t>
            </a:r>
            <a:r>
              <a:rPr lang="en-US" baseline="0" dirty="0" err="1"/>
              <a:t>rdi</a:t>
            </a:r>
            <a:r>
              <a:rPr lang="en-US" baseline="0" dirty="0"/>
              <a:t>, 2), %</a:t>
            </a:r>
            <a:r>
              <a:rPr lang="en-US" baseline="0" dirty="0" err="1"/>
              <a:t>rax</a:t>
            </a:r>
            <a:endParaRPr lang="en-US" baseline="0" dirty="0"/>
          </a:p>
          <a:p>
            <a:r>
              <a:rPr lang="en-US" baseline="0" dirty="0"/>
              <a:t>vs.</a:t>
            </a:r>
          </a:p>
          <a:p>
            <a:r>
              <a:rPr lang="en-US" baseline="0" dirty="0" err="1"/>
              <a:t>movq</a:t>
            </a:r>
            <a:r>
              <a:rPr lang="en-US" baseline="0" dirty="0"/>
              <a:t> (%</a:t>
            </a:r>
            <a:r>
              <a:rPr lang="en-US" baseline="0" dirty="0" err="1"/>
              <a:t>rdi</a:t>
            </a:r>
            <a:r>
              <a:rPr lang="en-US" baseline="0" dirty="0"/>
              <a:t>, %</a:t>
            </a:r>
            <a:r>
              <a:rPr lang="en-US" baseline="0" dirty="0" err="1"/>
              <a:t>rdi</a:t>
            </a:r>
            <a:r>
              <a:rPr lang="en-US" baseline="0" dirty="0"/>
              <a:t>, 2), %</a:t>
            </a:r>
            <a:r>
              <a:rPr lang="en-US" baseline="0" dirty="0" err="1"/>
              <a:t>rax</a:t>
            </a:r>
            <a:endParaRPr lang="en-US" dirty="0"/>
          </a:p>
        </p:txBody>
      </p:sp>
      <p:sp>
        <p:nvSpPr>
          <p:cNvPr id="4" name="Slide Number Placeholder 3"/>
          <p:cNvSpPr>
            <a:spLocks noGrp="1"/>
          </p:cNvSpPr>
          <p:nvPr>
            <p:ph type="sldNum" sz="quarter" idx="10"/>
          </p:nvPr>
        </p:nvSpPr>
        <p:spPr/>
        <p:txBody>
          <a:bodyPr/>
          <a:lstStyle/>
          <a:p>
            <a:fld id="{76A65B0C-B35D-4608-94F8-324A6C7A47D2}" type="slidenum">
              <a:rPr lang="en-US" smtClean="0"/>
              <a:pPr/>
              <a:t>17</a:t>
            </a:fld>
            <a:endParaRPr lang="en-US"/>
          </a:p>
        </p:txBody>
      </p:sp>
    </p:spTree>
    <p:extLst>
      <p:ext uri="{BB962C8B-B14F-4D97-AF65-F5344CB8AC3E}">
        <p14:creationId xmlns:p14="http://schemas.microsoft.com/office/powerpoint/2010/main" val="12386876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kern="0" dirty="0"/>
              <a:t>The memory hierarchy creates a large pool of storage that costs as much as the cheap storage near the bottom, but that serves data to programs at the rate of the fast storage near the top.</a:t>
            </a:r>
          </a:p>
        </p:txBody>
      </p:sp>
      <p:sp>
        <p:nvSpPr>
          <p:cNvPr id="4" name="Slide Number Placeholder 3"/>
          <p:cNvSpPr>
            <a:spLocks noGrp="1"/>
          </p:cNvSpPr>
          <p:nvPr>
            <p:ph type="sldNum" sz="quarter" idx="10"/>
          </p:nvPr>
        </p:nvSpPr>
        <p:spPr/>
        <p:txBody>
          <a:bodyPr/>
          <a:lstStyle/>
          <a:p>
            <a:fld id="{DCC92681-3A2E-48B0-9DE0-D29D3FC0A2CE}" type="slidenum">
              <a:rPr lang="en-US" smtClean="0"/>
              <a:t>23</a:t>
            </a:fld>
            <a:endParaRPr lang="en-US"/>
          </a:p>
        </p:txBody>
      </p:sp>
    </p:spTree>
    <p:extLst>
      <p:ext uri="{BB962C8B-B14F-4D97-AF65-F5344CB8AC3E}">
        <p14:creationId xmlns:p14="http://schemas.microsoft.com/office/powerpoint/2010/main" val="9319908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solidFill>
                  <a:prstClr val="black"/>
                </a:solidFill>
              </a:rPr>
              <a:pPr>
                <a:defRPr/>
              </a:pPr>
              <a:t>24</a:t>
            </a:fld>
            <a:endParaRPr lang="en-US">
              <a:solidFill>
                <a:prstClr val="black"/>
              </a:solidFill>
            </a:endParaRPr>
          </a:p>
        </p:txBody>
      </p:sp>
    </p:spTree>
    <p:extLst>
      <p:ext uri="{BB962C8B-B14F-4D97-AF65-F5344CB8AC3E}">
        <p14:creationId xmlns:p14="http://schemas.microsoft.com/office/powerpoint/2010/main" val="13957632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A65B0C-B35D-4608-94F8-324A6C7A47D2}" type="slidenum">
              <a:rPr lang="en-US" smtClean="0"/>
              <a:pPr/>
              <a:t>27</a:t>
            </a:fld>
            <a:endParaRPr lang="en-US"/>
          </a:p>
        </p:txBody>
      </p:sp>
    </p:spTree>
    <p:extLst>
      <p:ext uri="{BB962C8B-B14F-4D97-AF65-F5344CB8AC3E}">
        <p14:creationId xmlns:p14="http://schemas.microsoft.com/office/powerpoint/2010/main" val="1563535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A65B0C-B35D-4608-94F8-324A6C7A47D2}" type="slidenum">
              <a:rPr lang="en-US" smtClean="0"/>
              <a:pPr/>
              <a:t>29</a:t>
            </a:fld>
            <a:endParaRPr lang="en-US"/>
          </a:p>
        </p:txBody>
      </p:sp>
    </p:spTree>
    <p:extLst>
      <p:ext uri="{BB962C8B-B14F-4D97-AF65-F5344CB8AC3E}">
        <p14:creationId xmlns:p14="http://schemas.microsoft.com/office/powerpoint/2010/main" val="100487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A65B0C-B35D-4608-94F8-324A6C7A47D2}" type="slidenum">
              <a:rPr lang="en-US" smtClean="0"/>
              <a:pPr/>
              <a:t>3</a:t>
            </a:fld>
            <a:endParaRPr lang="en-US"/>
          </a:p>
        </p:txBody>
      </p:sp>
    </p:spTree>
    <p:extLst>
      <p:ext uri="{BB962C8B-B14F-4D97-AF65-F5344CB8AC3E}">
        <p14:creationId xmlns:p14="http://schemas.microsoft.com/office/powerpoint/2010/main" val="410226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a:t>
            </a:fld>
            <a:endParaRPr lang="en-US"/>
          </a:p>
        </p:txBody>
      </p:sp>
    </p:spTree>
    <p:extLst>
      <p:ext uri="{BB962C8B-B14F-4D97-AF65-F5344CB8AC3E}">
        <p14:creationId xmlns:p14="http://schemas.microsoft.com/office/powerpoint/2010/main" val="2877920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a:t>
            </a:fld>
            <a:endParaRPr lang="en-US"/>
          </a:p>
        </p:txBody>
      </p:sp>
    </p:spTree>
    <p:extLst>
      <p:ext uri="{BB962C8B-B14F-4D97-AF65-F5344CB8AC3E}">
        <p14:creationId xmlns:p14="http://schemas.microsoft.com/office/powerpoint/2010/main" val="1736280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52525" y="692150"/>
            <a:ext cx="4554538" cy="3416300"/>
          </a:xfrm>
          <a:ln/>
        </p:spPr>
      </p:sp>
      <p:sp>
        <p:nvSpPr>
          <p:cNvPr id="53251" name="Rectangle 3"/>
          <p:cNvSpPr>
            <a:spLocks noGrp="1" noChangeArrowheads="1"/>
          </p:cNvSpPr>
          <p:nvPr>
            <p:ph type="body" idx="1"/>
          </p:nvPr>
        </p:nvSpPr>
        <p:spPr>
          <a:xfrm>
            <a:off x="913805" y="4345214"/>
            <a:ext cx="5030390" cy="4113893"/>
          </a:xfrm>
          <a:noFill/>
          <a:ln w="9525"/>
        </p:spPr>
        <p:txBody>
          <a:bodyPr/>
          <a:lstStyle/>
          <a:p>
            <a:endParaRPr lang="en-US" dirty="0"/>
          </a:p>
        </p:txBody>
      </p:sp>
    </p:spTree>
    <p:extLst>
      <p:ext uri="{BB962C8B-B14F-4D97-AF65-F5344CB8AC3E}">
        <p14:creationId xmlns:p14="http://schemas.microsoft.com/office/powerpoint/2010/main" val="1711380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Arithmetic right shift never changes the sign</a:t>
            </a:r>
          </a:p>
          <a:p>
            <a:r>
              <a:rPr lang="en-US" baseline="0" dirty="0"/>
              <a:t>However, left shift may change the sign</a:t>
            </a:r>
            <a:endParaRPr lang="en-US" dirty="0"/>
          </a:p>
        </p:txBody>
      </p:sp>
      <p:sp>
        <p:nvSpPr>
          <p:cNvPr id="4" name="Slide Number Placeholder 3"/>
          <p:cNvSpPr>
            <a:spLocks noGrp="1"/>
          </p:cNvSpPr>
          <p:nvPr>
            <p:ph type="sldNum" sz="quarter" idx="10"/>
          </p:nvPr>
        </p:nvSpPr>
        <p:spPr/>
        <p:txBody>
          <a:bodyPr/>
          <a:lstStyle/>
          <a:p>
            <a:fld id="{76A65B0C-B35D-4608-94F8-324A6C7A47D2}" type="slidenum">
              <a:rPr lang="en-US" smtClean="0"/>
              <a:pPr/>
              <a:t>7</a:t>
            </a:fld>
            <a:endParaRPr lang="en-US"/>
          </a:p>
        </p:txBody>
      </p:sp>
    </p:spTree>
    <p:extLst>
      <p:ext uri="{BB962C8B-B14F-4D97-AF65-F5344CB8AC3E}">
        <p14:creationId xmlns:p14="http://schemas.microsoft.com/office/powerpoint/2010/main" val="15936970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Rot="1" noChangeAspect="1" noChangeArrowheads="1" noTextEdit="1"/>
          </p:cNvSpPr>
          <p:nvPr>
            <p:ph type="sldImg"/>
          </p:nvPr>
        </p:nvSpPr>
        <p:spPr>
          <a:ln/>
        </p:spPr>
      </p:sp>
      <p:sp>
        <p:nvSpPr>
          <p:cNvPr id="224259" name="Rectangle 3"/>
          <p:cNvSpPr>
            <a:spLocks noGrp="1" noChangeArrowheads="1"/>
          </p:cNvSpPr>
          <p:nvPr>
            <p:ph type="body" idx="1"/>
          </p:nvPr>
        </p:nvSpPr>
        <p:spPr/>
        <p:txBody>
          <a:bodyPr/>
          <a:lstStyle/>
          <a:p>
            <a:r>
              <a:rPr lang="en-US" dirty="0"/>
              <a:t>%</a:t>
            </a:r>
            <a:r>
              <a:rPr lang="en-US" dirty="0" err="1"/>
              <a:t>rsp</a:t>
            </a:r>
            <a:r>
              <a:rPr lang="en-US" dirty="0"/>
              <a:t> is architecture</a:t>
            </a:r>
            <a:r>
              <a:rPr lang="en-US" baseline="0" dirty="0"/>
              <a:t> or microarchitecture?</a:t>
            </a:r>
          </a:p>
          <a:p>
            <a:r>
              <a:rPr lang="en-US" baseline="0" dirty="0"/>
              <a:t>Memory address?</a:t>
            </a:r>
          </a:p>
          <a:p>
            <a:r>
              <a:rPr lang="en-US" baseline="0" dirty="0"/>
              <a:t># of cache sets in a cache?</a:t>
            </a:r>
            <a:endParaRPr lang="en-US" dirty="0"/>
          </a:p>
        </p:txBody>
      </p:sp>
    </p:spTree>
    <p:extLst>
      <p:ext uri="{BB962C8B-B14F-4D97-AF65-F5344CB8AC3E}">
        <p14:creationId xmlns:p14="http://schemas.microsoft.com/office/powerpoint/2010/main" val="2461237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r>
              <a:rPr lang="en-US" dirty="0"/>
              <a:t>Now let’s show where</a:t>
            </a:r>
            <a:r>
              <a:rPr lang="en-US" baseline="0" dirty="0"/>
              <a:t> </a:t>
            </a:r>
            <a:r>
              <a:rPr lang="en-US" baseline="0" dirty="0" err="1"/>
              <a:t>xp</a:t>
            </a:r>
            <a:r>
              <a:rPr lang="en-US" baseline="0" dirty="0"/>
              <a:t> and </a:t>
            </a:r>
            <a:r>
              <a:rPr lang="en-US" baseline="0" dirty="0" err="1"/>
              <a:t>yp</a:t>
            </a:r>
            <a:r>
              <a:rPr lang="en-US" baseline="0" dirty="0"/>
              <a:t> point too …</a:t>
            </a:r>
          </a:p>
          <a:p>
            <a:endParaRPr lang="en-US" dirty="0"/>
          </a:p>
        </p:txBody>
      </p:sp>
    </p:spTree>
    <p:extLst>
      <p:ext uri="{BB962C8B-B14F-4D97-AF65-F5344CB8AC3E}">
        <p14:creationId xmlns:p14="http://schemas.microsoft.com/office/powerpoint/2010/main" val="29194847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r>
              <a:rPr lang="en-US" dirty="0"/>
              <a:t>Now let’s show where</a:t>
            </a:r>
            <a:r>
              <a:rPr lang="en-US" baseline="0" dirty="0"/>
              <a:t> </a:t>
            </a:r>
            <a:r>
              <a:rPr lang="en-US" baseline="0" dirty="0" err="1"/>
              <a:t>xp</a:t>
            </a:r>
            <a:r>
              <a:rPr lang="en-US" baseline="0" dirty="0"/>
              <a:t> and </a:t>
            </a:r>
            <a:r>
              <a:rPr lang="en-US" baseline="0" dirty="0" err="1"/>
              <a:t>yp</a:t>
            </a:r>
            <a:r>
              <a:rPr lang="en-US" baseline="0" dirty="0"/>
              <a:t> point too …</a:t>
            </a:r>
          </a:p>
          <a:p>
            <a:endParaRPr lang="en-US" dirty="0"/>
          </a:p>
        </p:txBody>
      </p:sp>
    </p:spTree>
    <p:extLst>
      <p:ext uri="{BB962C8B-B14F-4D97-AF65-F5344CB8AC3E}">
        <p14:creationId xmlns:p14="http://schemas.microsoft.com/office/powerpoint/2010/main" val="6316517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98538"/>
            <a:ext cx="2057400" cy="51276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98538"/>
            <a:ext cx="6019800" cy="51276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a:t>Click to edit Master title style</a:t>
            </a:r>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extLst>
      <p:ext uri="{BB962C8B-B14F-4D97-AF65-F5344CB8AC3E}">
        <p14:creationId xmlns:p14="http://schemas.microsoft.com/office/powerpoint/2010/main" val="31703203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342193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extLst>
      <p:ext uri="{BB962C8B-B14F-4D97-AF65-F5344CB8AC3E}">
        <p14:creationId xmlns:p14="http://schemas.microsoft.com/office/powerpoint/2010/main" val="16898114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983660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20783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a:t>Click to edit Master title style</a:t>
            </a:r>
          </a:p>
        </p:txBody>
      </p:sp>
    </p:spTree>
    <p:extLst>
      <p:ext uri="{BB962C8B-B14F-4D97-AF65-F5344CB8AC3E}">
        <p14:creationId xmlns:p14="http://schemas.microsoft.com/office/powerpoint/2010/main" val="22442961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16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1468873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extLst>
      <p:ext uri="{BB962C8B-B14F-4D97-AF65-F5344CB8AC3E}">
        <p14:creationId xmlns:p14="http://schemas.microsoft.com/office/powerpoint/2010/main" val="185648494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259960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820910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443408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a:t>Click to edit Master title style</a:t>
            </a:r>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448297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45450012"/>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22574724"/>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72677323"/>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035645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0580665"/>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57315351"/>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24175869"/>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89528912"/>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46689614"/>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1084596"/>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0177521"/>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71456207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1587523"/>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38969570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1228302"/>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53813253"/>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84064112"/>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488384"/>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46841088"/>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26638886"/>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3965010"/>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5872163"/>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81000" y="254000"/>
            <a:ext cx="6134100" cy="58721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6295616"/>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241406659"/>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8019946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464069435"/>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97000"/>
            <a:ext cx="41148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8548885"/>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50321063"/>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06269096"/>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3310677"/>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76391005"/>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757248069"/>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4332702"/>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54000"/>
            <a:ext cx="20955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54000"/>
            <a:ext cx="61341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9452255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image" Target="../media/image1.png"/><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1.pn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image" Target="../media/image1.png"/><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998538"/>
            <a:ext cx="7772400" cy="2887662"/>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5" name="Rectangle 4"/>
          <p:cNvSpPr/>
          <p:nvPr/>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800000"/>
                </a:solidFill>
                <a:effectLst/>
                <a:uLnTx/>
                <a:uFillTx/>
                <a:latin typeface="Arial Narrow" pitchFamily="-96" charset="0"/>
                <a:ea typeface="ＭＳ Ｐゴシック" pitchFamily="-96" charset="-128"/>
                <a:cs typeface="ＭＳ Ｐゴシック" pitchFamily="-96" charset="-128"/>
              </a:rPr>
              <a:pPr/>
              <a:t>‹#›</a:t>
            </a:fld>
            <a:endParaRPr lang="en-US" sz="1000" dirty="0">
              <a:solidFill>
                <a:srgbClr val="800000"/>
              </a:solidFill>
            </a:endParaRPr>
          </a:p>
        </p:txBody>
      </p:sp>
      <p:pic>
        <p:nvPicPr>
          <p:cNvPr id="6" name="Picture 5"/>
          <p:cNvPicPr>
            <a:picLocks noChangeAspect="1"/>
          </p:cNvPicPr>
          <p:nvPr/>
        </p:nvPicPr>
        <p:blipFill>
          <a:blip r:embed="rId13"/>
          <a:stretch>
            <a:fillRect/>
          </a:stretch>
        </p:blipFill>
        <p:spPr>
          <a:xfrm>
            <a:off x="6858000" y="0"/>
            <a:ext cx="2269435" cy="474338"/>
          </a:xfrm>
          <a:prstGeom prst="rect">
            <a:avLst/>
          </a:prstGeom>
        </p:spPr>
      </p:pic>
      <p:sp>
        <p:nvSpPr>
          <p:cNvPr id="7" name="TextBox 6"/>
          <p:cNvSpPr txBox="1"/>
          <p:nvPr/>
        </p:nvSpPr>
        <p:spPr>
          <a:xfrm>
            <a:off x="-25648" y="6553200"/>
            <a:ext cx="1299354" cy="338554"/>
          </a:xfrm>
          <a:prstGeom prst="rect">
            <a:avLst/>
          </a:prstGeom>
          <a:noFill/>
        </p:spPr>
        <p:txBody>
          <a:bodyPr wrap="none" rtlCol="0">
            <a:spAutoFit/>
          </a:bodyPr>
          <a:lstStyle/>
          <a:p>
            <a:r>
              <a:rPr lang="en-US" sz="1600" dirty="0">
                <a:solidFill>
                  <a:srgbClr val="990000"/>
                </a:solidFill>
              </a:rPr>
              <a:t>CMSC 15400</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9pPr>
    </p:titleStyle>
    <p:bodyStyle>
      <a:lvl1pPr algn="l" rtl="0" fontAlgn="base">
        <a:spcBef>
          <a:spcPts val="500"/>
        </a:spcBef>
        <a:spcAft>
          <a:spcPct val="0"/>
        </a:spcAft>
        <a:defRPr sz="2000">
          <a:solidFill>
            <a:schemeClr val="tx1"/>
          </a:solidFill>
          <a:latin typeface="+mn-lt"/>
          <a:ea typeface="+mn-ea"/>
          <a:cs typeface="+mn-cs"/>
          <a:sym typeface="Calibri" charset="0"/>
        </a:defRPr>
      </a:lvl1pPr>
      <a:lvl2pPr marL="457200" algn="ctr" rtl="0" fontAlgn="base">
        <a:spcBef>
          <a:spcPts val="500"/>
        </a:spcBef>
        <a:spcAft>
          <a:spcPct val="0"/>
        </a:spcAft>
        <a:defRPr sz="2000">
          <a:solidFill>
            <a:schemeClr val="tx1"/>
          </a:solidFill>
          <a:latin typeface="+mn-lt"/>
          <a:ea typeface="+mn-ea"/>
          <a:cs typeface="+mn-cs"/>
          <a:sym typeface="Calibri" charset="0"/>
        </a:defRPr>
      </a:lvl2pPr>
      <a:lvl3pPr marL="914400" algn="ctr" rtl="0" fontAlgn="base">
        <a:spcBef>
          <a:spcPts val="500"/>
        </a:spcBef>
        <a:spcAft>
          <a:spcPct val="0"/>
        </a:spcAft>
        <a:defRPr sz="2000">
          <a:solidFill>
            <a:schemeClr val="tx1"/>
          </a:solidFill>
          <a:latin typeface="+mn-lt"/>
          <a:ea typeface="+mn-ea"/>
          <a:cs typeface="+mn-cs"/>
          <a:sym typeface="Calibri" charset="0"/>
        </a:defRPr>
      </a:lvl3pPr>
      <a:lvl4pPr marL="1371600" algn="ctr" rtl="0" fontAlgn="base">
        <a:spcBef>
          <a:spcPts val="500"/>
        </a:spcBef>
        <a:spcAft>
          <a:spcPct val="0"/>
        </a:spcAft>
        <a:defRPr sz="2000">
          <a:solidFill>
            <a:schemeClr val="tx1"/>
          </a:solidFill>
          <a:latin typeface="+mn-lt"/>
          <a:ea typeface="+mn-ea"/>
          <a:cs typeface="+mn-cs"/>
          <a:sym typeface="Calibri" charset="0"/>
        </a:defRPr>
      </a:lvl4pPr>
      <a:lvl5pPr marL="1828800" algn="ctr" rtl="0" fontAlgn="base">
        <a:spcBef>
          <a:spcPts val="500"/>
        </a:spcBef>
        <a:spcAft>
          <a:spcPct val="0"/>
        </a:spcAft>
        <a:defRPr sz="2000">
          <a:solidFill>
            <a:schemeClr val="tx1"/>
          </a:solidFill>
          <a:latin typeface="+mn-lt"/>
          <a:ea typeface="+mn-ea"/>
          <a:cs typeface="+mn-cs"/>
          <a:sym typeface="Calibri" charset="0"/>
        </a:defRPr>
      </a:lvl5pPr>
      <a:lvl6pPr marL="2286000" algn="ctr" rtl="0" fontAlgn="base">
        <a:spcBef>
          <a:spcPts val="500"/>
        </a:spcBef>
        <a:spcAft>
          <a:spcPct val="0"/>
        </a:spcAft>
        <a:defRPr sz="2000">
          <a:solidFill>
            <a:schemeClr val="tx1"/>
          </a:solidFill>
          <a:latin typeface="+mn-lt"/>
          <a:ea typeface="+mn-ea"/>
          <a:cs typeface="+mn-cs"/>
          <a:sym typeface="Calibri" charset="0"/>
        </a:defRPr>
      </a:lvl6pPr>
      <a:lvl7pPr marL="2743200" algn="ctr" rtl="0" fontAlgn="base">
        <a:spcBef>
          <a:spcPts val="500"/>
        </a:spcBef>
        <a:spcAft>
          <a:spcPct val="0"/>
        </a:spcAft>
        <a:defRPr sz="2000">
          <a:solidFill>
            <a:schemeClr val="tx1"/>
          </a:solidFill>
          <a:latin typeface="+mn-lt"/>
          <a:ea typeface="+mn-ea"/>
          <a:cs typeface="+mn-cs"/>
          <a:sym typeface="Calibri" charset="0"/>
        </a:defRPr>
      </a:lvl7pPr>
      <a:lvl8pPr marL="3200400" algn="ctr" rtl="0" fontAlgn="base">
        <a:spcBef>
          <a:spcPts val="500"/>
        </a:spcBef>
        <a:spcAft>
          <a:spcPct val="0"/>
        </a:spcAft>
        <a:defRPr sz="2000">
          <a:solidFill>
            <a:schemeClr val="tx1"/>
          </a:solidFill>
          <a:latin typeface="+mn-lt"/>
          <a:ea typeface="+mn-ea"/>
          <a:cs typeface="+mn-cs"/>
          <a:sym typeface="Calibri" charset="0"/>
        </a:defRPr>
      </a:lvl8pPr>
      <a:lvl9pPr marL="3657600" algn="ctr" rtl="0" fontAlgn="base">
        <a:spcBef>
          <a:spcPts val="500"/>
        </a:spcBef>
        <a:spcAft>
          <a:spcPct val="0"/>
        </a:spcAft>
        <a:defRPr sz="2000">
          <a:solidFill>
            <a:schemeClr val="tx1"/>
          </a:solidFill>
          <a:latin typeface="+mn-lt"/>
          <a:ea typeface="+mn-ea"/>
          <a:cs typeface="+mn-cs"/>
          <a:sym typeface="Calibri"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bwMode="auto">
          <a:xfrm>
            <a:off x="381000" y="254000"/>
            <a:ext cx="8382000" cy="11430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dirty="0">
                <a:sym typeface="Calibri Bold" charset="0"/>
              </a:rPr>
              <a:t>Click to edit Master title style</a:t>
            </a:r>
          </a:p>
        </p:txBody>
      </p:sp>
      <p:sp>
        <p:nvSpPr>
          <p:cNvPr id="3074"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dirty="0">
                <a:sym typeface="Calibri Bold"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pic>
        <p:nvPicPr>
          <p:cNvPr id="6" name="Picture 5"/>
          <p:cNvPicPr>
            <a:picLocks noChangeAspect="1"/>
          </p:cNvPicPr>
          <p:nvPr/>
        </p:nvPicPr>
        <p:blipFill>
          <a:blip r:embed="rId13"/>
          <a:stretch>
            <a:fillRect/>
          </a:stretch>
        </p:blipFill>
        <p:spPr>
          <a:xfrm>
            <a:off x="6858000" y="0"/>
            <a:ext cx="2269435" cy="474338"/>
          </a:xfrm>
          <a:prstGeom prst="rect">
            <a:avLst/>
          </a:prstGeom>
        </p:spPr>
      </p:pic>
      <p:sp>
        <p:nvSpPr>
          <p:cNvPr id="7" name="TextBox 6"/>
          <p:cNvSpPr txBox="1"/>
          <p:nvPr/>
        </p:nvSpPr>
        <p:spPr>
          <a:xfrm>
            <a:off x="-25648" y="6553200"/>
            <a:ext cx="1299354" cy="338554"/>
          </a:xfrm>
          <a:prstGeom prst="rect">
            <a:avLst/>
          </a:prstGeom>
          <a:noFill/>
        </p:spPr>
        <p:txBody>
          <a:bodyPr wrap="none" rtlCol="0">
            <a:spAutoFit/>
          </a:bodyPr>
          <a:lstStyle/>
          <a:p>
            <a:r>
              <a:rPr lang="en-US" sz="1600" dirty="0">
                <a:solidFill>
                  <a:srgbClr val="990000"/>
                </a:solidFill>
              </a:rPr>
              <a:t>CMSC 15400</a:t>
            </a:r>
          </a:p>
        </p:txBody>
      </p:sp>
      <p:sp>
        <p:nvSpPr>
          <p:cNvPr id="8" name="Rectangle 7"/>
          <p:cNvSpPr/>
          <p:nvPr/>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800000"/>
                </a:solidFill>
                <a:effectLst/>
                <a:uLnTx/>
                <a:uFillTx/>
                <a:latin typeface="Arial Narrow" pitchFamily="-96" charset="0"/>
                <a:ea typeface="ＭＳ Ｐゴシック" pitchFamily="-96" charset="-128"/>
                <a:cs typeface="ＭＳ Ｐゴシック" pitchFamily="-96" charset="-128"/>
              </a:rPr>
              <a:pPr/>
              <a:t>‹#›</a:t>
            </a:fld>
            <a:endParaRPr lang="en-US" sz="1000" dirty="0">
              <a:solidFill>
                <a:srgbClr val="800000"/>
              </a:solidFill>
            </a:endParaRP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ransition/>
  <p:txStyles>
    <p:titleStyle>
      <a:lvl1pPr algn="l" rtl="0" fontAlgn="base">
        <a:spcBef>
          <a:spcPct val="0"/>
        </a:spcBef>
        <a:spcAft>
          <a:spcPct val="0"/>
        </a:spcAft>
        <a:defRPr sz="3600" b="1">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lgn="l" eaLnBrk="0" hangingPunct="0">
              <a:defRPr/>
            </a:pPr>
            <a:r>
              <a:rPr lang="en-US" sz="1200" b="1" dirty="0" err="1">
                <a:solidFill>
                  <a:srgbClr val="FFFFFF"/>
                </a:solidFill>
                <a:latin typeface="Times New Roman" pitchFamily="18" charset="0"/>
              </a:rPr>
              <a:t>Carngie</a:t>
            </a:r>
            <a:r>
              <a:rPr lang="en-US" sz="1200" b="1" dirty="0">
                <a:solidFill>
                  <a:srgbClr val="FFFFFF"/>
                </a:solidFill>
                <a:latin typeface="Times New Roman" pitchFamily="18" charset="0"/>
              </a:rPr>
              <a:t> Mellon</a:t>
            </a:r>
          </a:p>
        </p:txBody>
      </p:sp>
      <p:sp>
        <p:nvSpPr>
          <p:cNvPr id="8" name="Rectangle 7"/>
          <p:cNvSpPr/>
          <p:nvPr/>
        </p:nvSpPr>
        <p:spPr>
          <a:xfrm>
            <a:off x="8830843" y="6611779"/>
            <a:ext cx="313157" cy="246221"/>
          </a:xfrm>
          <a:prstGeom prst="rect">
            <a:avLst/>
          </a:prstGeom>
        </p:spPr>
        <p:txBody>
          <a:bodyPr wrap="none">
            <a:spAutoFit/>
          </a:bodyPr>
          <a:lstStyle/>
          <a:p>
            <a:pPr algn="l" eaLnBrk="0" hangingPunct="0"/>
            <a:fld id="{F5551B27-49BC-4291-80C6-707CDCF1D651}" type="slidenum">
              <a:rPr lang="en-US" sz="1000" b="1" smtClean="0">
                <a:solidFill>
                  <a:srgbClr val="800000"/>
                </a:solidFill>
                <a:latin typeface="Arial Narrow" pitchFamily="-96" charset="0"/>
                <a:ea typeface="ＭＳ Ｐゴシック" pitchFamily="-96" charset="-128"/>
                <a:cs typeface="ＭＳ Ｐゴシック" pitchFamily="-96" charset="-128"/>
              </a:rPr>
              <a:pPr algn="l" eaLnBrk="0" hangingPunct="0"/>
              <a:t>‹#›</a:t>
            </a:fld>
            <a:endParaRPr lang="en-US" sz="1000" b="1" dirty="0">
              <a:solidFill>
                <a:srgbClr val="800000"/>
              </a:solidFill>
              <a:latin typeface="Arial Narrow" pitchFamily="34" charset="0"/>
            </a:endParaRPr>
          </a:p>
        </p:txBody>
      </p:sp>
      <p:pic>
        <p:nvPicPr>
          <p:cNvPr id="9" name="Picture 8"/>
          <p:cNvPicPr>
            <a:picLocks noChangeAspect="1"/>
          </p:cNvPicPr>
          <p:nvPr/>
        </p:nvPicPr>
        <p:blipFill>
          <a:blip r:embed="rId15"/>
          <a:stretch>
            <a:fillRect/>
          </a:stretch>
        </p:blipFill>
        <p:spPr>
          <a:xfrm>
            <a:off x="6858000" y="0"/>
            <a:ext cx="2269435" cy="474338"/>
          </a:xfrm>
          <a:prstGeom prst="rect">
            <a:avLst/>
          </a:prstGeom>
        </p:spPr>
      </p:pic>
      <p:sp>
        <p:nvSpPr>
          <p:cNvPr id="10" name="TextBox 9"/>
          <p:cNvSpPr txBox="1"/>
          <p:nvPr/>
        </p:nvSpPr>
        <p:spPr>
          <a:xfrm>
            <a:off x="-25648" y="6553200"/>
            <a:ext cx="1299354" cy="338554"/>
          </a:xfrm>
          <a:prstGeom prst="rect">
            <a:avLst/>
          </a:prstGeom>
          <a:noFill/>
        </p:spPr>
        <p:txBody>
          <a:bodyPr wrap="none" rtlCol="0">
            <a:spAutoFit/>
          </a:bodyPr>
          <a:lstStyle/>
          <a:p>
            <a:pPr algn="l" eaLnBrk="0" hangingPunct="0"/>
            <a:r>
              <a:rPr lang="en-US" sz="1600" b="1" dirty="0">
                <a:solidFill>
                  <a:srgbClr val="990000"/>
                </a:solidFill>
                <a:latin typeface="Arial Narrow" pitchFamily="34" charset="0"/>
              </a:rPr>
              <a:t>CMSC 15400</a:t>
            </a:r>
          </a:p>
        </p:txBody>
      </p:sp>
    </p:spTree>
    <p:extLst>
      <p:ext uri="{BB962C8B-B14F-4D97-AF65-F5344CB8AC3E}">
        <p14:creationId xmlns:p14="http://schemas.microsoft.com/office/powerpoint/2010/main" val="415814317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0922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a:sym typeface="Calibri Bold" charset="0"/>
              </a:rPr>
              <a:t>Click to edit Master text styles</a:t>
            </a:r>
          </a:p>
          <a:p>
            <a:pPr lvl="1"/>
            <a:r>
              <a:rPr lang="en-US">
                <a:sym typeface="Calibri" charset="0"/>
              </a:rPr>
              <a:t>Second level</a:t>
            </a:r>
          </a:p>
          <a:p>
            <a:pPr lvl="2"/>
            <a:r>
              <a:rPr lang="en-US">
                <a:sym typeface="Calibri" charset="0"/>
              </a:rPr>
              <a:t>Third level</a:t>
            </a:r>
          </a:p>
          <a:p>
            <a:pPr lvl="3"/>
            <a:r>
              <a:rPr lang="en-US">
                <a:sym typeface="Calibri" charset="0"/>
              </a:rPr>
              <a:t>Fourth level</a:t>
            </a:r>
          </a:p>
          <a:p>
            <a:pPr lvl="4"/>
            <a:r>
              <a:rPr lang="en-US">
                <a:sym typeface="Calibri" charset="0"/>
              </a:rPr>
              <a:t>Fifth level</a:t>
            </a:r>
          </a:p>
        </p:txBody>
      </p:sp>
      <p:sp>
        <p:nvSpPr>
          <p:cNvPr id="5" name="Rectangle 4"/>
          <p:cNvSpPr/>
          <p:nvPr/>
        </p:nvSpPr>
        <p:spPr>
          <a:xfrm>
            <a:off x="8830843" y="6611779"/>
            <a:ext cx="313157" cy="246221"/>
          </a:xfrm>
          <a:prstGeom prst="rect">
            <a:avLst/>
          </a:prstGeom>
        </p:spPr>
        <p:txBody>
          <a:bodyPr wrap="none">
            <a:spAutoFit/>
          </a:bodyPr>
          <a:lstStyle/>
          <a:p>
            <a:fld id="{F5551B27-49BC-4291-80C6-707CDCF1D651}" type="slidenum">
              <a:rPr lang="en-US" sz="1000" b="1" smtClean="0">
                <a:solidFill>
                  <a:srgbClr val="990000"/>
                </a:solidFill>
                <a:latin typeface="Arial Narrow" pitchFamily="-96" charset="0"/>
                <a:ea typeface="ＭＳ Ｐゴシック" pitchFamily="-96" charset="-128"/>
                <a:cs typeface="ＭＳ Ｐゴシック" pitchFamily="-96" charset="-128"/>
              </a:rPr>
              <a:pPr/>
              <a:t>‹#›</a:t>
            </a:fld>
            <a:endParaRPr lang="en-US" sz="1000" dirty="0">
              <a:solidFill>
                <a:srgbClr val="990000"/>
              </a:solidFill>
              <a:ea typeface="ヒラギノ角ゴ ProN W3" charset="-128"/>
            </a:endParaRPr>
          </a:p>
        </p:txBody>
      </p:sp>
      <p:pic>
        <p:nvPicPr>
          <p:cNvPr id="6" name="Picture 5"/>
          <p:cNvPicPr>
            <a:picLocks noChangeAspect="1"/>
          </p:cNvPicPr>
          <p:nvPr/>
        </p:nvPicPr>
        <p:blipFill>
          <a:blip r:embed="rId13"/>
          <a:stretch>
            <a:fillRect/>
          </a:stretch>
        </p:blipFill>
        <p:spPr>
          <a:xfrm>
            <a:off x="6858000" y="0"/>
            <a:ext cx="2269435" cy="474338"/>
          </a:xfrm>
          <a:prstGeom prst="rect">
            <a:avLst/>
          </a:prstGeom>
        </p:spPr>
      </p:pic>
      <p:sp>
        <p:nvSpPr>
          <p:cNvPr id="7" name="TextBox 6"/>
          <p:cNvSpPr txBox="1"/>
          <p:nvPr/>
        </p:nvSpPr>
        <p:spPr>
          <a:xfrm>
            <a:off x="-25648" y="6553200"/>
            <a:ext cx="1299354" cy="338554"/>
          </a:xfrm>
          <a:prstGeom prst="rect">
            <a:avLst/>
          </a:prstGeom>
          <a:noFill/>
        </p:spPr>
        <p:txBody>
          <a:bodyPr wrap="none" rtlCol="0">
            <a:spAutoFit/>
          </a:bodyPr>
          <a:lstStyle/>
          <a:p>
            <a:r>
              <a:rPr lang="en-US" sz="1600" dirty="0">
                <a:solidFill>
                  <a:srgbClr val="990000"/>
                </a:solidFill>
                <a:ea typeface="ヒラギノ角ゴ ProN W3" charset="-128"/>
              </a:rPr>
              <a:t>CMSC 15400</a:t>
            </a:r>
          </a:p>
        </p:txBody>
      </p:sp>
    </p:spTree>
    <p:extLst>
      <p:ext uri="{BB962C8B-B14F-4D97-AF65-F5344CB8AC3E}">
        <p14:creationId xmlns:p14="http://schemas.microsoft.com/office/powerpoint/2010/main" val="3132093117"/>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ransition/>
  <p:txStyles>
    <p:titleStyle>
      <a:lvl1pPr algn="l" rtl="0" fontAlgn="base">
        <a:spcBef>
          <a:spcPct val="0"/>
        </a:spcBef>
        <a:spcAft>
          <a:spcPct val="0"/>
        </a:spcAft>
        <a:defRPr sz="3600">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128"/>
          <a:cs typeface="ヒラギノ角ゴ ProN W6" charset="-128"/>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128"/>
          <a:cs typeface="ヒラギノ角ゴ ProN W3" charset="-128"/>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128"/>
          <a:cs typeface="ヒラギノ角ゴ ProN W3" charset="-128"/>
          <a:sym typeface="Calibri"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bwMode="auto">
          <a:xfrm>
            <a:off x="381000" y="254000"/>
            <a:ext cx="8382000" cy="11430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dirty="0">
                <a:sym typeface="Calibri Bold" charset="0"/>
              </a:rPr>
              <a:t>Click to edit Master title style</a:t>
            </a:r>
          </a:p>
        </p:txBody>
      </p:sp>
      <p:pic>
        <p:nvPicPr>
          <p:cNvPr id="5" name="Picture 4"/>
          <p:cNvPicPr>
            <a:picLocks noChangeAspect="1"/>
          </p:cNvPicPr>
          <p:nvPr/>
        </p:nvPicPr>
        <p:blipFill>
          <a:blip r:embed="rId13"/>
          <a:stretch>
            <a:fillRect/>
          </a:stretch>
        </p:blipFill>
        <p:spPr>
          <a:xfrm>
            <a:off x="6858000" y="0"/>
            <a:ext cx="2269435" cy="474338"/>
          </a:xfrm>
          <a:prstGeom prst="rect">
            <a:avLst/>
          </a:prstGeom>
        </p:spPr>
      </p:pic>
      <p:sp>
        <p:nvSpPr>
          <p:cNvPr id="6" name="TextBox 5"/>
          <p:cNvSpPr txBox="1"/>
          <p:nvPr/>
        </p:nvSpPr>
        <p:spPr>
          <a:xfrm>
            <a:off x="-25648" y="6553200"/>
            <a:ext cx="1299354" cy="338554"/>
          </a:xfrm>
          <a:prstGeom prst="rect">
            <a:avLst/>
          </a:prstGeom>
          <a:noFill/>
        </p:spPr>
        <p:txBody>
          <a:bodyPr wrap="none" rtlCol="0">
            <a:spAutoFit/>
          </a:bodyPr>
          <a:lstStyle/>
          <a:p>
            <a:r>
              <a:rPr lang="en-US" sz="1600" dirty="0">
                <a:solidFill>
                  <a:srgbClr val="990000"/>
                </a:solidFill>
              </a:rPr>
              <a:t>CMSC 15400</a:t>
            </a:r>
          </a:p>
        </p:txBody>
      </p:sp>
      <p:sp>
        <p:nvSpPr>
          <p:cNvPr id="7" name="Rectangle 6"/>
          <p:cNvSpPr/>
          <p:nvPr/>
        </p:nvSpPr>
        <p:spPr>
          <a:xfrm>
            <a:off x="8830843" y="6611779"/>
            <a:ext cx="313157" cy="246221"/>
          </a:xfrm>
          <a:prstGeom prst="rect">
            <a:avLst/>
          </a:prstGeom>
        </p:spPr>
        <p:txBody>
          <a:bodyPr wrap="none">
            <a:spAutoFit/>
          </a:bodyPr>
          <a:lstStyle/>
          <a:p>
            <a:fld id="{F5551B27-49BC-4291-80C6-707CDCF1D651}" type="slidenum">
              <a:rPr lang="en-US" sz="1000" b="1" smtClean="0">
                <a:solidFill>
                  <a:srgbClr val="800000"/>
                </a:solidFill>
                <a:latin typeface="Arial Narrow" pitchFamily="-96" charset="0"/>
                <a:ea typeface="ＭＳ Ｐゴシック" pitchFamily="-96" charset="-128"/>
                <a:cs typeface="ＭＳ Ｐゴシック" pitchFamily="-96" charset="-128"/>
              </a:rPr>
              <a:pPr/>
              <a:t>‹#›</a:t>
            </a:fld>
            <a:endParaRPr lang="en-US" sz="1000" dirty="0">
              <a:solidFill>
                <a:srgbClr val="800000"/>
              </a:solidFill>
            </a:endParaRPr>
          </a:p>
        </p:txBody>
      </p:sp>
    </p:spTree>
    <p:extLst>
      <p:ext uri="{BB962C8B-B14F-4D97-AF65-F5344CB8AC3E}">
        <p14:creationId xmlns:p14="http://schemas.microsoft.com/office/powerpoint/2010/main" val="1404599189"/>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transition/>
  <p:txStyles>
    <p:titleStyle>
      <a:lvl1pPr algn="l" rtl="0" fontAlgn="base">
        <a:spcBef>
          <a:spcPct val="0"/>
        </a:spcBef>
        <a:spcAft>
          <a:spcPct val="0"/>
        </a:spcAft>
        <a:defRPr sz="3600" b="1">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9pPr>
    </p:titleStyle>
    <p:bodyStyle>
      <a:lvl1pPr marL="342900" indent="-342900" algn="l" rtl="0" fontAlgn="base">
        <a:spcBef>
          <a:spcPts val="600"/>
        </a:spcBef>
        <a:spcAft>
          <a:spcPct val="0"/>
        </a:spcAft>
        <a:buClr>
          <a:srgbClr val="990000"/>
        </a:buClr>
        <a:buSzPct val="60000"/>
        <a:buFont typeface="Wingdings 2" charset="2"/>
        <a:buChar char="¢"/>
        <a:defRPr sz="2400">
          <a:solidFill>
            <a:schemeClr val="tx1"/>
          </a:solidFill>
          <a:latin typeface="+mn-lt"/>
          <a:ea typeface="+mn-ea"/>
          <a:cs typeface="+mn-cs"/>
          <a:sym typeface="Calibri Bold" charset="0"/>
        </a:defRPr>
      </a:lvl1pPr>
      <a:lvl2pPr marL="742950" indent="-2857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1143000" indent="-2286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6002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20574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25146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9718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3429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8862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381000" y="254000"/>
            <a:ext cx="8382000" cy="11430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dirty="0">
                <a:sym typeface="Calibri Bold" charset="0"/>
              </a:rPr>
              <a:t>Click to edit Master title style</a:t>
            </a:r>
          </a:p>
        </p:txBody>
      </p:sp>
      <p:sp>
        <p:nvSpPr>
          <p:cNvPr id="2050" name="Rectangle 2"/>
          <p:cNvSpPr>
            <a:spLocks noGrp="1" noChangeArrowheads="1"/>
          </p:cNvSpPr>
          <p:nvPr>
            <p:ph type="body" idx="1"/>
          </p:nvPr>
        </p:nvSpPr>
        <p:spPr bwMode="auto">
          <a:xfrm>
            <a:off x="381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dirty="0">
                <a:sym typeface="Calibri Bold"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sp>
        <p:nvSpPr>
          <p:cNvPr id="4" name="Rectangle 3"/>
          <p:cNvSpPr/>
          <p:nvPr/>
        </p:nvSpPr>
        <p:spPr>
          <a:xfrm>
            <a:off x="8830843" y="6611779"/>
            <a:ext cx="313157" cy="246221"/>
          </a:xfrm>
          <a:prstGeom prst="rect">
            <a:avLst/>
          </a:prstGeom>
        </p:spPr>
        <p:txBody>
          <a:bodyPr wrap="none">
            <a:spAutoFit/>
          </a:bodyPr>
          <a:lstStyle/>
          <a:p>
            <a:fld id="{F5551B27-49BC-4291-80C6-707CDCF1D651}" type="slidenum">
              <a:rPr lang="en-US" sz="1000" b="1" smtClean="0">
                <a:latin typeface="Arial Narrow" pitchFamily="-96" charset="0"/>
                <a:ea typeface="ＭＳ Ｐゴシック" pitchFamily="-96" charset="-128"/>
                <a:cs typeface="ＭＳ Ｐゴシック" pitchFamily="-96" charset="-128"/>
              </a:rPr>
              <a:pPr/>
              <a:t>‹#›</a:t>
            </a:fld>
            <a:endParaRPr lang="en-US" dirty="0"/>
          </a:p>
        </p:txBody>
      </p:sp>
      <p:sp>
        <p:nvSpPr>
          <p:cNvPr id="5" name="Rectangle 4"/>
          <p:cNvSpPr/>
          <p:nvPr/>
        </p:nvSpPr>
        <p:spPr>
          <a:xfrm>
            <a:off x="8830843" y="6611779"/>
            <a:ext cx="313157" cy="246221"/>
          </a:xfrm>
          <a:prstGeom prst="rect">
            <a:avLst/>
          </a:prstGeom>
        </p:spPr>
        <p:txBody>
          <a:bodyPr wrap="none">
            <a:spAutoFit/>
          </a:bodyPr>
          <a:lstStyle/>
          <a:p>
            <a:fld id="{F5551B27-49BC-4291-80C6-707CDCF1D651}" type="slidenum">
              <a:rPr lang="en-US" sz="1000" b="1" smtClean="0">
                <a:solidFill>
                  <a:srgbClr val="800000"/>
                </a:solidFill>
                <a:latin typeface="Arial Narrow" pitchFamily="-96" charset="0"/>
                <a:ea typeface="ＭＳ Ｐゴシック" pitchFamily="-96" charset="-128"/>
                <a:cs typeface="ＭＳ Ｐゴシック" pitchFamily="-96" charset="-128"/>
              </a:rPr>
              <a:pPr/>
              <a:t>‹#›</a:t>
            </a:fld>
            <a:endParaRPr lang="en-US" sz="1000" dirty="0">
              <a:solidFill>
                <a:srgbClr val="800000"/>
              </a:solidFill>
            </a:endParaRPr>
          </a:p>
        </p:txBody>
      </p:sp>
      <p:pic>
        <p:nvPicPr>
          <p:cNvPr id="6" name="Picture 5"/>
          <p:cNvPicPr>
            <a:picLocks noChangeAspect="1"/>
          </p:cNvPicPr>
          <p:nvPr/>
        </p:nvPicPr>
        <p:blipFill>
          <a:blip r:embed="rId13"/>
          <a:stretch>
            <a:fillRect/>
          </a:stretch>
        </p:blipFill>
        <p:spPr>
          <a:xfrm>
            <a:off x="6858000" y="0"/>
            <a:ext cx="2269435" cy="474338"/>
          </a:xfrm>
          <a:prstGeom prst="rect">
            <a:avLst/>
          </a:prstGeom>
        </p:spPr>
      </p:pic>
      <p:sp>
        <p:nvSpPr>
          <p:cNvPr id="8" name="TextBox 7"/>
          <p:cNvSpPr txBox="1"/>
          <p:nvPr/>
        </p:nvSpPr>
        <p:spPr>
          <a:xfrm>
            <a:off x="-50799" y="6553200"/>
            <a:ext cx="661259" cy="338554"/>
          </a:xfrm>
          <a:prstGeom prst="rect">
            <a:avLst/>
          </a:prstGeom>
          <a:noFill/>
        </p:spPr>
        <p:txBody>
          <a:bodyPr wrap="none" rtlCol="0">
            <a:spAutoFit/>
          </a:bodyPr>
          <a:lstStyle/>
          <a:p>
            <a:r>
              <a:rPr lang="en-US" sz="1600" dirty="0">
                <a:solidFill>
                  <a:srgbClr val="990000"/>
                </a:solidFill>
              </a:rPr>
              <a:t>cs154</a:t>
            </a:r>
          </a:p>
        </p:txBody>
      </p:sp>
    </p:spTree>
    <p:extLst>
      <p:ext uri="{BB962C8B-B14F-4D97-AF65-F5344CB8AC3E}">
        <p14:creationId xmlns:p14="http://schemas.microsoft.com/office/powerpoint/2010/main" val="201270333"/>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ransition/>
  <p:txStyles>
    <p:titleStyle>
      <a:lvl1pPr algn="l" rtl="0" fontAlgn="base">
        <a:spcBef>
          <a:spcPct val="0"/>
        </a:spcBef>
        <a:spcAft>
          <a:spcPct val="0"/>
        </a:spcAft>
        <a:defRPr sz="3600" b="1">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3.wmf"/><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533400" y="1752600"/>
            <a:ext cx="8077200" cy="2133600"/>
          </a:xfrm>
        </p:spPr>
        <p:txBody>
          <a:bodyPr/>
          <a:lstStyle/>
          <a:p>
            <a:pPr lvl="0">
              <a:defRPr/>
            </a:pPr>
            <a:r>
              <a:rPr lang="en-US" b="1" dirty="0">
                <a:solidFill>
                  <a:srgbClr val="000000"/>
                </a:solidFill>
              </a:rPr>
              <a:t>Exam I Review</a:t>
            </a:r>
            <a:br>
              <a:rPr lang="en-US" dirty="0">
                <a:solidFill>
                  <a:srgbClr val="000000"/>
                </a:solidFill>
                <a:latin typeface="Calibri" charset="0"/>
                <a:ea typeface="ヒラギノ角ゴ ProN W3" charset="-128"/>
                <a:cs typeface="ヒラギノ角ゴ ProN W3" charset="-128"/>
                <a:sym typeface="Calibri" charset="0"/>
              </a:rPr>
            </a:br>
            <a:br>
              <a:rPr lang="en-US" dirty="0">
                <a:solidFill>
                  <a:srgbClr val="000000"/>
                </a:solidFill>
                <a:latin typeface="Calibri" charset="0"/>
                <a:ea typeface="ヒラギノ角ゴ ProN W3" charset="-128"/>
                <a:cs typeface="ヒラギノ角ゴ ProN W3" charset="-128"/>
                <a:sym typeface="Calibri" charset="0"/>
              </a:rPr>
            </a:br>
            <a:br>
              <a:rPr lang="en-US" dirty="0">
                <a:solidFill>
                  <a:srgbClr val="000000"/>
                </a:solidFill>
                <a:latin typeface="Calibri" charset="0"/>
                <a:ea typeface="ヒラギノ角ゴ ProN W3" charset="-128"/>
                <a:cs typeface="ヒラギノ角ゴ ProN W3" charset="-128"/>
                <a:sym typeface="Calibri" charset="0"/>
              </a:rPr>
            </a:br>
            <a:r>
              <a:rPr lang="en-US" sz="2800" dirty="0"/>
              <a:t>CS 154: Intro to Computer Systems</a:t>
            </a:r>
            <a:br>
              <a:rPr lang="en-US" sz="2800" dirty="0">
                <a:solidFill>
                  <a:srgbClr val="000000"/>
                </a:solidFill>
                <a:latin typeface="Calibri" charset="0"/>
                <a:cs typeface="Calibri" charset="0"/>
                <a:sym typeface="Calibri" charset="0"/>
              </a:rPr>
            </a:br>
            <a:r>
              <a:rPr lang="en-US" sz="2800" dirty="0">
                <a:solidFill>
                  <a:srgbClr val="000000"/>
                </a:solidFill>
                <a:latin typeface="Calibri" charset="0"/>
                <a:cs typeface="Calibri" charset="0"/>
                <a:sym typeface="Calibri" charset="0"/>
              </a:rPr>
              <a:t>Prof Chien</a:t>
            </a:r>
            <a:br>
              <a:rPr lang="en-US" sz="2800" dirty="0">
                <a:solidFill>
                  <a:srgbClr val="000000"/>
                </a:solidFill>
                <a:latin typeface="Calibri" charset="0"/>
                <a:cs typeface="Calibri" charset="0"/>
                <a:sym typeface="Calibri" charset="0"/>
              </a:rPr>
            </a:br>
            <a:r>
              <a:rPr lang="en-US" sz="2800" dirty="0">
                <a:solidFill>
                  <a:srgbClr val="000000"/>
                </a:solidFill>
                <a:latin typeface="Calibri" charset="0"/>
                <a:ea typeface="Calibri" charset="0"/>
                <a:cs typeface="Calibri" charset="0"/>
                <a:sym typeface="Calibri" charset="0"/>
              </a:rPr>
              <a:t>Lecture 14</a:t>
            </a:r>
            <a:br>
              <a:rPr lang="en-US" sz="2800" dirty="0">
                <a:solidFill>
                  <a:srgbClr val="000000"/>
                </a:solidFill>
                <a:latin typeface="Calibri" charset="0"/>
                <a:ea typeface="Calibri" charset="0"/>
                <a:cs typeface="Calibri" charset="0"/>
                <a:sym typeface="Calibri" charset="0"/>
              </a:rPr>
            </a:br>
            <a:endParaRPr lang="en-US" sz="44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6" name="Rectangle 5"/>
          <p:cNvSpPr>
            <a:spLocks noChangeArrowheads="1"/>
          </p:cNvSpPr>
          <p:nvPr/>
        </p:nvSpPr>
        <p:spPr bwMode="auto">
          <a:xfrm>
            <a:off x="533400" y="1861066"/>
            <a:ext cx="6324599"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sub </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b</a:t>
            </a:r>
            <a:endParaRPr lang="en-US" altLang="en-US" sz="2400" dirty="0">
              <a:solidFill>
                <a:schemeClr val="tx1"/>
              </a:solidFill>
              <a:latin typeface="Courier New" panose="02070309020205020404" pitchFamily="49"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Mem[</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b</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 </a:t>
            </a:r>
            <a:r>
              <a:rPr lang="en-US" altLang="en-US" sz="2400" b="0" dirty="0">
                <a:latin typeface="Courier New" panose="02070309020205020404" pitchFamily="49" charset="0"/>
                <a:cs typeface="Courier New" panose="02070309020205020404" pitchFamily="49" charset="0"/>
              </a:rPr>
              <a:t>Mem[b</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 Mem[</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en-US" altLang="en-US" sz="2400" b="0" dirty="0">
                <a:latin typeface="Courier New" panose="02070309020205020404" pitchFamily="49" charset="0"/>
                <a:cs typeface="Courier New" panose="02070309020205020404" pitchFamily="49" charset="0"/>
              </a:rPr>
              <a:t>PC = next instruction;</a:t>
            </a:r>
          </a:p>
        </p:txBody>
      </p:sp>
      <p:sp>
        <p:nvSpPr>
          <p:cNvPr id="7" name="Rectangular Callout 6"/>
          <p:cNvSpPr/>
          <p:nvPr/>
        </p:nvSpPr>
        <p:spPr bwMode="auto">
          <a:xfrm>
            <a:off x="5334000" y="1579096"/>
            <a:ext cx="3581400" cy="1066800"/>
          </a:xfrm>
          <a:prstGeom prst="wedgeRectCallout">
            <a:avLst>
              <a:gd name="adj1" fmla="val -99823"/>
              <a:gd name="adj2" fmla="val 26339"/>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rgbClr val="000000"/>
                </a:solidFill>
                <a:effectLst/>
                <a:latin typeface="Gill Sans" charset="0"/>
                <a:ea typeface="ヒラギノ角ゴ ProN W3" charset="-128"/>
                <a:cs typeface="ヒラギノ角ゴ ProN W3" charset="-128"/>
                <a:sym typeface="Gill Sans" charset="0"/>
              </a:rPr>
              <a:t>Is this </a:t>
            </a:r>
            <a:r>
              <a:rPr kumimoji="0" lang="en-US" sz="28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rPr>
              <a:t>single-instruction</a:t>
            </a:r>
            <a:r>
              <a:rPr kumimoji="0" lang="en-US" sz="2800" b="0" i="0" u="none" strike="noStrike" cap="none" normalizeH="0">
                <a:ln>
                  <a:noFill/>
                </a:ln>
                <a:solidFill>
                  <a:srgbClr val="000000"/>
                </a:solidFill>
                <a:effectLst/>
                <a:latin typeface="Gill Sans" charset="0"/>
                <a:ea typeface="ヒラギノ角ゴ ProN W3" charset="-128"/>
                <a:cs typeface="ヒラギノ角ゴ ProN W3" charset="-128"/>
                <a:sym typeface="Gill Sans" charset="0"/>
              </a:rPr>
              <a:t> ISA </a:t>
            </a:r>
            <a:r>
              <a:rPr kumimoji="0" lang="en-US" sz="28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rPr>
              <a:t>enough</a:t>
            </a:r>
            <a:r>
              <a:rPr kumimoji="0" lang="en-US" sz="2800" b="0" i="0" u="none" strike="noStrike" cap="none" normalizeH="0" baseline="0" dirty="0">
                <a:ln>
                  <a:noFill/>
                </a:ln>
                <a:solidFill>
                  <a:srgbClr val="000000"/>
                </a:solidFill>
                <a:effectLst/>
                <a:latin typeface="Gill Sans" charset="0"/>
                <a:ea typeface="ヒラギノ角ゴ ProN W3" charset="-128"/>
                <a:cs typeface="ヒラギノ角ゴ ProN W3" charset="-128"/>
                <a:sym typeface="Gill Sans" charset="0"/>
              </a:rPr>
              <a:t>?</a:t>
            </a:r>
          </a:p>
        </p:txBody>
      </p:sp>
      <p:sp>
        <p:nvSpPr>
          <p:cNvPr id="8" name="Rectangle 7"/>
          <p:cNvSpPr>
            <a:spLocks noChangeArrowheads="1"/>
          </p:cNvSpPr>
          <p:nvPr/>
        </p:nvSpPr>
        <p:spPr bwMode="auto">
          <a:xfrm>
            <a:off x="533400" y="4412227"/>
            <a:ext cx="72390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en-US" sz="2400" dirty="0" err="1">
                <a:solidFill>
                  <a:schemeClr val="tx1"/>
                </a:solidFill>
                <a:latin typeface="Courier New" panose="02070309020205020404" pitchFamily="49" charset="0"/>
                <a:cs typeface="Courier New" panose="02070309020205020404" pitchFamily="49" charset="0"/>
              </a:rPr>
              <a:t>jmpg</a:t>
            </a:r>
            <a:r>
              <a:rPr lang="en-US" altLang="en-US" sz="2400" dirty="0">
                <a:solidFill>
                  <a:schemeClr val="tx1"/>
                </a:solidFill>
                <a:latin typeface="Courier New" panose="02070309020205020404" pitchFamily="49" charset="0"/>
                <a:cs typeface="Courier New" panose="02070309020205020404" pitchFamily="49" charset="0"/>
              </a:rPr>
              <a:t> </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b, c</a:t>
            </a:r>
            <a:endParaRPr lang="en-US" altLang="en-US" sz="2400" dirty="0">
              <a:solidFill>
                <a:schemeClr val="tx1"/>
              </a:solidFill>
              <a:latin typeface="Courier New" panose="02070309020205020404" pitchFamily="49"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PC = c,</a:t>
            </a:r>
            <a:r>
              <a:rPr kumimoji="0" lang="en-US" altLang="en-US" sz="2400" b="0" i="0" u="none" strike="noStrike" cap="none" normalizeH="0" dirty="0">
                <a:ln>
                  <a:noFill/>
                </a:ln>
                <a:solidFill>
                  <a:schemeClr val="tx1"/>
                </a:solidFill>
                <a:effectLst/>
                <a:latin typeface="Courier New" panose="02070309020205020404" pitchFamily="49" charset="0"/>
                <a:cs typeface="Courier New" panose="02070309020205020404" pitchFamily="49" charset="0"/>
              </a:rPr>
              <a:t> </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if</a:t>
            </a:r>
            <a:r>
              <a:rPr kumimoji="0" lang="en-US" altLang="en-US" sz="2400" b="0" i="0" u="none" strike="noStrike" cap="none" normalizeH="0" dirty="0">
                <a:ln>
                  <a:noFill/>
                </a:ln>
                <a:solidFill>
                  <a:schemeClr val="tx1"/>
                </a:solidFill>
                <a:effectLst/>
                <a:latin typeface="Courier New" panose="02070309020205020404" pitchFamily="49" charset="0"/>
                <a:cs typeface="Courier New" panose="02070309020205020404" pitchFamily="49" charset="0"/>
              </a:rPr>
              <a:t> and only if</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r>
              <a:rPr lang="en-US" altLang="en-US" sz="2400" b="0" dirty="0">
                <a:latin typeface="Courier New" panose="02070309020205020404" pitchFamily="49" charset="0"/>
                <a:cs typeface="Courier New" panose="02070309020205020404" pitchFamily="49" charset="0"/>
              </a:rPr>
              <a:t>Mem[b</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&gt; Mem[</a:t>
            </a:r>
            <a:r>
              <a:rPr kumimoji="0" lang="en-US" altLang="en-US" sz="2400" b="0" i="1"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a:t>
            </a:r>
            <a:r>
              <a:rPr kumimoji="0" lang="en-US" altLang="en-US" sz="2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endParaRPr lang="en-US" altLang="en-US" sz="2400" b="0" dirty="0">
              <a:latin typeface="Courier New" panose="02070309020205020404" pitchFamily="49" charset="0"/>
              <a:cs typeface="Courier New" panose="02070309020205020404" pitchFamily="49" charset="0"/>
            </a:endParaRPr>
          </a:p>
        </p:txBody>
      </p:sp>
      <p:sp>
        <p:nvSpPr>
          <p:cNvPr id="9" name="Rectangular Callout 8"/>
          <p:cNvSpPr/>
          <p:nvPr/>
        </p:nvSpPr>
        <p:spPr bwMode="auto">
          <a:xfrm>
            <a:off x="5334000" y="3945592"/>
            <a:ext cx="3581400" cy="1066800"/>
          </a:xfrm>
          <a:prstGeom prst="wedgeRectCallout">
            <a:avLst>
              <a:gd name="adj1" fmla="val -99823"/>
              <a:gd name="adj2" fmla="val 26339"/>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rgbClr val="000000"/>
                </a:solidFill>
                <a:effectLst/>
                <a:latin typeface="Gill Sans" charset="0"/>
                <a:ea typeface="ヒラギノ角ゴ ProN W3" charset="-128"/>
                <a:cs typeface="ヒラギノ角ゴ ProN W3" charset="-128"/>
                <a:sym typeface="Gill Sans" charset="0"/>
              </a:rPr>
              <a:t>Is this </a:t>
            </a:r>
            <a:r>
              <a:rPr kumimoji="0" lang="en-US" sz="28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rPr>
              <a:t>single-instruction</a:t>
            </a:r>
            <a:r>
              <a:rPr kumimoji="0" lang="en-US" sz="2800" b="0" i="0" u="none" strike="noStrike" cap="none" normalizeH="0">
                <a:ln>
                  <a:noFill/>
                </a:ln>
                <a:solidFill>
                  <a:srgbClr val="000000"/>
                </a:solidFill>
                <a:effectLst/>
                <a:latin typeface="Gill Sans" charset="0"/>
                <a:ea typeface="ヒラギノ角ゴ ProN W3" charset="-128"/>
                <a:cs typeface="ヒラギノ角ゴ ProN W3" charset="-128"/>
                <a:sym typeface="Gill Sans" charset="0"/>
              </a:rPr>
              <a:t> ISA </a:t>
            </a:r>
            <a:r>
              <a:rPr kumimoji="0" lang="en-US" sz="28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rPr>
              <a:t>enough</a:t>
            </a:r>
            <a:r>
              <a:rPr kumimoji="0" lang="en-US" sz="2800" b="0" i="0" u="none" strike="noStrike" cap="none" normalizeH="0" baseline="0" dirty="0">
                <a:ln>
                  <a:noFill/>
                </a:ln>
                <a:solidFill>
                  <a:srgbClr val="000000"/>
                </a:solidFill>
                <a:effectLst/>
                <a:latin typeface="Gill Sans" charset="0"/>
                <a:ea typeface="ヒラギノ角ゴ ProN W3" charset="-128"/>
                <a:cs typeface="ヒラギノ角ゴ ProN W3" charset="-128"/>
                <a:sym typeface="Gill Sans" charset="0"/>
              </a:rPr>
              <a:t>?</a:t>
            </a:r>
          </a:p>
        </p:txBody>
      </p:sp>
    </p:spTree>
    <p:extLst>
      <p:ext uri="{BB962C8B-B14F-4D97-AF65-F5344CB8AC3E}">
        <p14:creationId xmlns:p14="http://schemas.microsoft.com/office/powerpoint/2010/main" val="32480021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9" name="Text Box 13"/>
          <p:cNvSpPr txBox="1">
            <a:spLocks noChangeArrowheads="1"/>
          </p:cNvSpPr>
          <p:nvPr/>
        </p:nvSpPr>
        <p:spPr bwMode="auto">
          <a:xfrm>
            <a:off x="4267200" y="1905000"/>
            <a:ext cx="1752600" cy="397545"/>
          </a:xfrm>
          <a:prstGeom prst="rect">
            <a:avLst/>
          </a:prstGeom>
          <a:noFill/>
          <a:ln w="12700">
            <a:noFill/>
            <a:miter lim="800000"/>
            <a:headEnd/>
            <a:tailEnd/>
          </a:ln>
          <a:effectLst/>
        </p:spPr>
        <p:txBody>
          <a:bodyPr lIns="90487" tIns="44450" rIns="90487" bIns="44450">
            <a:spAutoFit/>
          </a:bodyPr>
          <a:lstStyle/>
          <a:p>
            <a:pPr eaLnBrk="0" hangingPunct="0"/>
            <a:r>
              <a:rPr lang="en-US" sz="2000" dirty="0">
                <a:latin typeface="Calibri" pitchFamily="34" charset="0"/>
              </a:rPr>
              <a:t>Data</a:t>
            </a:r>
          </a:p>
        </p:txBody>
      </p:sp>
      <p:sp>
        <p:nvSpPr>
          <p:cNvPr id="147470" name="Text Box 14"/>
          <p:cNvSpPr txBox="1">
            <a:spLocks noChangeArrowheads="1"/>
          </p:cNvSpPr>
          <p:nvPr/>
        </p:nvSpPr>
        <p:spPr bwMode="auto">
          <a:xfrm>
            <a:off x="4267200" y="2438400"/>
            <a:ext cx="1676400" cy="397545"/>
          </a:xfrm>
          <a:prstGeom prst="rect">
            <a:avLst/>
          </a:prstGeom>
          <a:noFill/>
          <a:ln w="12700">
            <a:noFill/>
            <a:miter lim="800000"/>
            <a:headEnd/>
            <a:tailEnd/>
          </a:ln>
          <a:effectLst/>
        </p:spPr>
        <p:txBody>
          <a:bodyPr lIns="90487" tIns="44450" rIns="90487" bIns="44450">
            <a:spAutoFit/>
          </a:bodyPr>
          <a:lstStyle/>
          <a:p>
            <a:pPr eaLnBrk="0" hangingPunct="0"/>
            <a:r>
              <a:rPr lang="en-US" sz="2000" dirty="0">
                <a:latin typeface="Calibri" pitchFamily="34" charset="0"/>
              </a:rPr>
              <a:t>Instructions</a:t>
            </a:r>
          </a:p>
        </p:txBody>
      </p:sp>
      <p:sp>
        <p:nvSpPr>
          <p:cNvPr id="147462" name="Rectangle 6"/>
          <p:cNvSpPr>
            <a:spLocks noChangeArrowheads="1"/>
          </p:cNvSpPr>
          <p:nvPr/>
        </p:nvSpPr>
        <p:spPr bwMode="auto">
          <a:xfrm>
            <a:off x="1066800" y="1066800"/>
            <a:ext cx="3200400" cy="2209800"/>
          </a:xfrm>
          <a:prstGeom prst="rect">
            <a:avLst/>
          </a:prstGeom>
          <a:solidFill>
            <a:srgbClr val="EFBFBF"/>
          </a:solidFill>
          <a:ln w="28575">
            <a:solidFill>
              <a:schemeClr val="tx1"/>
            </a:solidFill>
            <a:miter lim="800000"/>
            <a:headEnd/>
            <a:tailEnd/>
          </a:ln>
          <a:effectLst/>
        </p:spPr>
        <p:txBody>
          <a:bodyPr lIns="90487" tIns="44450" rIns="90487" bIns="44450"/>
          <a:lstStyle/>
          <a:p>
            <a:pPr algn="l" eaLnBrk="0" hangingPunct="0"/>
            <a:r>
              <a:rPr lang="en-US" sz="2400" b="1" dirty="0">
                <a:latin typeface="Calibri" pitchFamily="34" charset="0"/>
              </a:rPr>
              <a:t>CPU</a:t>
            </a:r>
          </a:p>
        </p:txBody>
      </p:sp>
      <p:sp>
        <p:nvSpPr>
          <p:cNvPr id="147458" name="Rectangle 2"/>
          <p:cNvSpPr>
            <a:spLocks noGrp="1" noChangeArrowheads="1"/>
          </p:cNvSpPr>
          <p:nvPr>
            <p:ph type="title"/>
          </p:nvPr>
        </p:nvSpPr>
        <p:spPr>
          <a:xfrm>
            <a:off x="304800" y="304800"/>
            <a:ext cx="7226300" cy="573088"/>
          </a:xfrm>
        </p:spPr>
        <p:txBody>
          <a:bodyPr/>
          <a:lstStyle/>
          <a:p>
            <a:r>
              <a:rPr lang="en-US" dirty="0"/>
              <a:t>Software View of Architecture State</a:t>
            </a:r>
          </a:p>
        </p:txBody>
      </p:sp>
      <p:sp>
        <p:nvSpPr>
          <p:cNvPr id="147459" name="Rectangle 3"/>
          <p:cNvSpPr>
            <a:spLocks noGrp="1" noChangeArrowheads="1"/>
          </p:cNvSpPr>
          <p:nvPr>
            <p:ph type="body" sz="half" idx="1"/>
          </p:nvPr>
        </p:nvSpPr>
        <p:spPr>
          <a:xfrm>
            <a:off x="304800" y="3536950"/>
            <a:ext cx="4357687" cy="3092450"/>
          </a:xfrm>
        </p:spPr>
        <p:txBody>
          <a:bodyPr/>
          <a:lstStyle/>
          <a:p>
            <a:pPr marL="227013" indent="-227013" defTabSz="895350">
              <a:tabLst>
                <a:tab pos="1371600" algn="l"/>
                <a:tab pos="4572000" algn="l"/>
              </a:tabLst>
            </a:pPr>
            <a:r>
              <a:rPr lang="en-US" sz="2000" dirty="0"/>
              <a:t>Programmer-Visible State</a:t>
            </a:r>
          </a:p>
          <a:p>
            <a:pPr marL="560388" lvl="1" indent="-222250" defTabSz="895350">
              <a:tabLst>
                <a:tab pos="1371600" algn="l"/>
                <a:tab pos="4572000" algn="l"/>
              </a:tabLst>
            </a:pPr>
            <a:r>
              <a:rPr lang="en-US" sz="1800" dirty="0"/>
              <a:t>PC: Program counter</a:t>
            </a:r>
          </a:p>
          <a:p>
            <a:pPr marL="839788" lvl="2" indent="-165100" defTabSz="895350">
              <a:tabLst>
                <a:tab pos="1371600" algn="l"/>
                <a:tab pos="4572000" algn="l"/>
              </a:tabLst>
            </a:pPr>
            <a:r>
              <a:rPr lang="en-US" sz="1600" dirty="0"/>
              <a:t>Address of next instruction</a:t>
            </a:r>
          </a:p>
          <a:p>
            <a:pPr marL="839788" lvl="2" indent="-165100" defTabSz="895350">
              <a:tabLst>
                <a:tab pos="1371600" algn="l"/>
                <a:tab pos="4572000" algn="l"/>
              </a:tabLst>
            </a:pPr>
            <a:r>
              <a:rPr lang="en-US" sz="1600" dirty="0"/>
              <a:t>Called RIP in x86-64</a:t>
            </a:r>
          </a:p>
          <a:p>
            <a:pPr marL="560388" lvl="1" indent="-222250" defTabSz="895350">
              <a:tabLst>
                <a:tab pos="1371600" algn="l"/>
                <a:tab pos="4572000" algn="l"/>
              </a:tabLst>
            </a:pPr>
            <a:r>
              <a:rPr lang="en-US" sz="1800" dirty="0"/>
              <a:t>Register file</a:t>
            </a:r>
          </a:p>
          <a:p>
            <a:pPr marL="839788" lvl="2" indent="-165100" defTabSz="895350">
              <a:tabLst>
                <a:tab pos="1371600" algn="l"/>
                <a:tab pos="4572000" algn="l"/>
              </a:tabLst>
            </a:pPr>
            <a:r>
              <a:rPr lang="en-US" sz="1600" dirty="0"/>
              <a:t>Heavily used program data</a:t>
            </a:r>
          </a:p>
          <a:p>
            <a:pPr marL="560388" lvl="1" indent="-222250" defTabSz="895350">
              <a:tabLst>
                <a:tab pos="1371600" algn="l"/>
                <a:tab pos="4572000" algn="l"/>
              </a:tabLst>
            </a:pPr>
            <a:r>
              <a:rPr lang="en-US" sz="1800" dirty="0"/>
              <a:t>Condition codes</a:t>
            </a:r>
          </a:p>
          <a:p>
            <a:pPr marL="839788" lvl="2" indent="-165100" defTabSz="895350">
              <a:tabLst>
                <a:tab pos="1371600" algn="l"/>
                <a:tab pos="4572000" algn="l"/>
              </a:tabLst>
            </a:pPr>
            <a:r>
              <a:rPr lang="en-US" sz="1600" dirty="0"/>
              <a:t>Store status information about most recent arithmetic operation</a:t>
            </a:r>
          </a:p>
          <a:p>
            <a:pPr marL="839788" lvl="2" indent="-165100" defTabSz="895350">
              <a:tabLst>
                <a:tab pos="1371600" algn="l"/>
                <a:tab pos="4572000" algn="l"/>
              </a:tabLst>
            </a:pPr>
            <a:r>
              <a:rPr lang="en-US" sz="1600" dirty="0"/>
              <a:t>Used for conditional branching</a:t>
            </a:r>
          </a:p>
        </p:txBody>
      </p:sp>
      <p:sp>
        <p:nvSpPr>
          <p:cNvPr id="147460" name="Rectangle 4"/>
          <p:cNvSpPr>
            <a:spLocks noChangeArrowheads="1"/>
          </p:cNvSpPr>
          <p:nvPr/>
        </p:nvSpPr>
        <p:spPr bwMode="auto">
          <a:xfrm>
            <a:off x="1676400" y="1752600"/>
            <a:ext cx="533400" cy="457200"/>
          </a:xfrm>
          <a:prstGeom prst="rect">
            <a:avLst/>
          </a:prstGeom>
          <a:solidFill>
            <a:schemeClr val="accent3"/>
          </a:solidFill>
          <a:ln w="25400">
            <a:solidFill>
              <a:schemeClr val="tx1"/>
            </a:solidFill>
            <a:miter lim="800000"/>
            <a:headEnd/>
            <a:tailEnd/>
          </a:ln>
          <a:effectLst/>
        </p:spPr>
        <p:txBody>
          <a:bodyPr wrap="none" anchor="ctr"/>
          <a:lstStyle/>
          <a:p>
            <a:pPr algn="l" eaLnBrk="0" hangingPunct="0"/>
            <a:r>
              <a:rPr lang="en-US" sz="2400" b="1" dirty="0">
                <a:latin typeface="Calibri" pitchFamily="34" charset="0"/>
              </a:rPr>
              <a:t>PC</a:t>
            </a:r>
          </a:p>
        </p:txBody>
      </p:sp>
      <p:sp>
        <p:nvSpPr>
          <p:cNvPr id="147461" name="Rectangle 5"/>
          <p:cNvSpPr>
            <a:spLocks noChangeArrowheads="1"/>
          </p:cNvSpPr>
          <p:nvPr/>
        </p:nvSpPr>
        <p:spPr bwMode="auto">
          <a:xfrm>
            <a:off x="2362200" y="1447800"/>
            <a:ext cx="1371600" cy="762000"/>
          </a:xfrm>
          <a:prstGeom prst="rect">
            <a:avLst/>
          </a:prstGeom>
          <a:solidFill>
            <a:schemeClr val="accent3"/>
          </a:solidFill>
          <a:ln w="25400">
            <a:solidFill>
              <a:schemeClr val="tx1"/>
            </a:solidFill>
            <a:miter lim="800000"/>
            <a:headEnd/>
            <a:tailEnd/>
          </a:ln>
          <a:effectLst/>
        </p:spPr>
        <p:txBody>
          <a:bodyPr wrap="none" anchor="ctr"/>
          <a:lstStyle/>
          <a:p>
            <a:pPr algn="l" eaLnBrk="0" hangingPunct="0"/>
            <a:r>
              <a:rPr lang="en-US" sz="2400" b="1" dirty="0">
                <a:latin typeface="Calibri" pitchFamily="34" charset="0"/>
              </a:rPr>
              <a:t>Registers</a:t>
            </a:r>
          </a:p>
        </p:txBody>
      </p:sp>
      <p:sp>
        <p:nvSpPr>
          <p:cNvPr id="147463" name="Rectangle 7"/>
          <p:cNvSpPr>
            <a:spLocks noChangeArrowheads="1"/>
          </p:cNvSpPr>
          <p:nvPr/>
        </p:nvSpPr>
        <p:spPr bwMode="auto">
          <a:xfrm>
            <a:off x="6019800" y="990600"/>
            <a:ext cx="1752600" cy="3810000"/>
          </a:xfrm>
          <a:prstGeom prst="rect">
            <a:avLst/>
          </a:prstGeom>
          <a:solidFill>
            <a:schemeClr val="accent2">
              <a:lumMod val="20000"/>
              <a:lumOff val="80000"/>
            </a:schemeClr>
          </a:solidFill>
          <a:ln w="25400">
            <a:solidFill>
              <a:schemeClr val="tx1"/>
            </a:solidFill>
            <a:miter lim="800000"/>
            <a:headEnd/>
            <a:tailEnd/>
          </a:ln>
          <a:effectLst/>
        </p:spPr>
        <p:txBody>
          <a:bodyPr wrap="none" anchorCtr="1"/>
          <a:lstStyle/>
          <a:p>
            <a:pPr eaLnBrk="0" hangingPunct="0"/>
            <a:r>
              <a:rPr lang="en-US" sz="2400" b="1" dirty="0">
                <a:latin typeface="Calibri" pitchFamily="34" charset="0"/>
              </a:rPr>
              <a:t>Memory</a:t>
            </a:r>
          </a:p>
        </p:txBody>
      </p:sp>
      <p:sp>
        <p:nvSpPr>
          <p:cNvPr id="147464" name="Text Box 8"/>
          <p:cNvSpPr txBox="1">
            <a:spLocks noChangeArrowheads="1"/>
          </p:cNvSpPr>
          <p:nvPr/>
        </p:nvSpPr>
        <p:spPr bwMode="auto">
          <a:xfrm>
            <a:off x="6172200" y="1676400"/>
            <a:ext cx="1752600" cy="1013098"/>
          </a:xfrm>
          <a:prstGeom prst="rect">
            <a:avLst/>
          </a:prstGeom>
          <a:noFill/>
          <a:ln w="12700">
            <a:noFill/>
            <a:miter lim="800000"/>
            <a:headEnd/>
            <a:tailEnd/>
          </a:ln>
          <a:effectLst/>
        </p:spPr>
        <p:txBody>
          <a:bodyPr wrap="square" lIns="90487" tIns="44450" rIns="90487" bIns="44450">
            <a:spAutoFit/>
          </a:bodyPr>
          <a:lstStyle/>
          <a:p>
            <a:pPr algn="l" eaLnBrk="0" hangingPunct="0"/>
            <a:r>
              <a:rPr lang="en-US" sz="2000" b="1" dirty="0">
                <a:latin typeface="Calibri" pitchFamily="34" charset="0"/>
              </a:rPr>
              <a:t>Object Code</a:t>
            </a:r>
          </a:p>
          <a:p>
            <a:pPr algn="l" eaLnBrk="0" hangingPunct="0"/>
            <a:r>
              <a:rPr lang="en-US" sz="2000" b="1" dirty="0">
                <a:latin typeface="Calibri" pitchFamily="34" charset="0"/>
              </a:rPr>
              <a:t>Program Data</a:t>
            </a:r>
          </a:p>
          <a:p>
            <a:pPr algn="l" eaLnBrk="0" hangingPunct="0"/>
            <a:r>
              <a:rPr lang="en-US" sz="2000" b="1" dirty="0">
                <a:latin typeface="Calibri" pitchFamily="34" charset="0"/>
              </a:rPr>
              <a:t>OS Data</a:t>
            </a:r>
          </a:p>
        </p:txBody>
      </p:sp>
      <p:sp>
        <p:nvSpPr>
          <p:cNvPr id="147465" name="Line 9"/>
          <p:cNvSpPr>
            <a:spLocks noChangeShapeType="1"/>
          </p:cNvSpPr>
          <p:nvPr/>
        </p:nvSpPr>
        <p:spPr bwMode="auto">
          <a:xfrm>
            <a:off x="4267200" y="1752600"/>
            <a:ext cx="1752600" cy="0"/>
          </a:xfrm>
          <a:prstGeom prst="line">
            <a:avLst/>
          </a:prstGeom>
          <a:noFill/>
          <a:ln w="25400">
            <a:solidFill>
              <a:schemeClr val="tx1"/>
            </a:solidFill>
            <a:round/>
            <a:headEnd/>
            <a:tailEnd type="triangle" w="lg" len="lg"/>
          </a:ln>
          <a:effectLst/>
        </p:spPr>
        <p:txBody>
          <a:bodyPr wrap="none" anchor="ctr"/>
          <a:lstStyle/>
          <a:p>
            <a:pPr algn="l" eaLnBrk="0" hangingPunct="0"/>
            <a:endParaRPr lang="en-US" sz="2400" b="1" dirty="0">
              <a:latin typeface="Calibri" pitchFamily="34" charset="0"/>
            </a:endParaRPr>
          </a:p>
        </p:txBody>
      </p:sp>
      <p:sp>
        <p:nvSpPr>
          <p:cNvPr id="147466" name="Line 10"/>
          <p:cNvSpPr>
            <a:spLocks noChangeShapeType="1"/>
          </p:cNvSpPr>
          <p:nvPr/>
        </p:nvSpPr>
        <p:spPr bwMode="auto">
          <a:xfrm>
            <a:off x="4267200" y="2286000"/>
            <a:ext cx="1752600" cy="0"/>
          </a:xfrm>
          <a:prstGeom prst="line">
            <a:avLst/>
          </a:prstGeom>
          <a:noFill/>
          <a:ln w="25400">
            <a:solidFill>
              <a:schemeClr val="tx1"/>
            </a:solidFill>
            <a:round/>
            <a:headEnd type="triangle" w="lg" len="lg"/>
            <a:tailEnd type="triangle" w="lg" len="lg"/>
          </a:ln>
          <a:effectLst/>
        </p:spPr>
        <p:txBody>
          <a:bodyPr wrap="none" anchor="ctr"/>
          <a:lstStyle/>
          <a:p>
            <a:pPr algn="l" eaLnBrk="0" hangingPunct="0"/>
            <a:endParaRPr lang="en-US" sz="2400" b="1" dirty="0">
              <a:latin typeface="Calibri" pitchFamily="34" charset="0"/>
            </a:endParaRPr>
          </a:p>
        </p:txBody>
      </p:sp>
      <p:sp>
        <p:nvSpPr>
          <p:cNvPr id="147467" name="Line 11"/>
          <p:cNvSpPr>
            <a:spLocks noChangeShapeType="1"/>
          </p:cNvSpPr>
          <p:nvPr/>
        </p:nvSpPr>
        <p:spPr bwMode="auto">
          <a:xfrm>
            <a:off x="4267200" y="2819400"/>
            <a:ext cx="1752600" cy="0"/>
          </a:xfrm>
          <a:prstGeom prst="line">
            <a:avLst/>
          </a:prstGeom>
          <a:noFill/>
          <a:ln w="25400">
            <a:solidFill>
              <a:schemeClr val="tx1"/>
            </a:solidFill>
            <a:round/>
            <a:headEnd type="triangle" w="lg" len="lg"/>
            <a:tailEnd/>
          </a:ln>
          <a:effectLst/>
        </p:spPr>
        <p:txBody>
          <a:bodyPr wrap="none" anchor="ctr"/>
          <a:lstStyle/>
          <a:p>
            <a:pPr algn="l" eaLnBrk="0" hangingPunct="0"/>
            <a:endParaRPr lang="en-US" sz="2400" b="1" dirty="0">
              <a:latin typeface="Calibri" pitchFamily="34" charset="0"/>
            </a:endParaRPr>
          </a:p>
        </p:txBody>
      </p:sp>
      <p:sp>
        <p:nvSpPr>
          <p:cNvPr id="147468" name="Text Box 12"/>
          <p:cNvSpPr txBox="1">
            <a:spLocks noChangeArrowheads="1"/>
          </p:cNvSpPr>
          <p:nvPr/>
        </p:nvSpPr>
        <p:spPr bwMode="auto">
          <a:xfrm>
            <a:off x="4267200" y="1346200"/>
            <a:ext cx="1752600" cy="397545"/>
          </a:xfrm>
          <a:prstGeom prst="rect">
            <a:avLst/>
          </a:prstGeom>
          <a:noFill/>
          <a:ln w="12700">
            <a:noFill/>
            <a:miter lim="800000"/>
            <a:headEnd/>
            <a:tailEnd/>
          </a:ln>
          <a:effectLst/>
        </p:spPr>
        <p:txBody>
          <a:bodyPr lIns="90487" tIns="44450" rIns="90487" bIns="44450">
            <a:spAutoFit/>
          </a:bodyPr>
          <a:lstStyle/>
          <a:p>
            <a:pPr eaLnBrk="0" hangingPunct="0"/>
            <a:r>
              <a:rPr lang="en-US" sz="2000" dirty="0">
                <a:latin typeface="Calibri" pitchFamily="34" charset="0"/>
              </a:rPr>
              <a:t>Addresses</a:t>
            </a:r>
          </a:p>
        </p:txBody>
      </p:sp>
      <p:sp>
        <p:nvSpPr>
          <p:cNvPr id="147471" name="Rectangle 15"/>
          <p:cNvSpPr>
            <a:spLocks noChangeArrowheads="1"/>
          </p:cNvSpPr>
          <p:nvPr/>
        </p:nvSpPr>
        <p:spPr bwMode="auto">
          <a:xfrm>
            <a:off x="6019800" y="2743200"/>
            <a:ext cx="1752600" cy="685800"/>
          </a:xfrm>
          <a:prstGeom prst="rect">
            <a:avLst/>
          </a:prstGeom>
          <a:solidFill>
            <a:schemeClr val="accent2">
              <a:lumMod val="40000"/>
              <a:lumOff val="60000"/>
            </a:schemeClr>
          </a:solidFill>
          <a:ln w="25400">
            <a:solidFill>
              <a:schemeClr val="tx1"/>
            </a:solidFill>
            <a:miter lim="800000"/>
            <a:headEnd/>
            <a:tailEnd/>
          </a:ln>
          <a:effectLst/>
        </p:spPr>
        <p:txBody>
          <a:bodyPr wrap="none" anchor="ctr"/>
          <a:lstStyle/>
          <a:p>
            <a:pPr eaLnBrk="0" hangingPunct="0"/>
            <a:r>
              <a:rPr lang="en-US" sz="2400" b="1" dirty="0">
                <a:latin typeface="Calibri" pitchFamily="34" charset="0"/>
              </a:rPr>
              <a:t>Stack</a:t>
            </a:r>
          </a:p>
        </p:txBody>
      </p:sp>
      <p:sp>
        <p:nvSpPr>
          <p:cNvPr id="147472" name="Rectangle 16"/>
          <p:cNvSpPr>
            <a:spLocks noChangeArrowheads="1"/>
          </p:cNvSpPr>
          <p:nvPr/>
        </p:nvSpPr>
        <p:spPr bwMode="auto">
          <a:xfrm>
            <a:off x="2362200" y="2362200"/>
            <a:ext cx="1371600" cy="685800"/>
          </a:xfrm>
          <a:prstGeom prst="rect">
            <a:avLst/>
          </a:prstGeom>
          <a:solidFill>
            <a:schemeClr val="accent3"/>
          </a:solidFill>
          <a:ln w="25400">
            <a:solidFill>
              <a:schemeClr val="tx1"/>
            </a:solidFill>
            <a:miter lim="800000"/>
            <a:headEnd/>
            <a:tailEnd/>
          </a:ln>
          <a:effectLst/>
        </p:spPr>
        <p:txBody>
          <a:bodyPr wrap="none" anchor="ctr"/>
          <a:lstStyle/>
          <a:p>
            <a:pPr eaLnBrk="0" hangingPunct="0"/>
            <a:r>
              <a:rPr lang="en-US" sz="2400" b="1" dirty="0">
                <a:latin typeface="Calibri" pitchFamily="34" charset="0"/>
              </a:rPr>
              <a:t>Condition</a:t>
            </a:r>
          </a:p>
          <a:p>
            <a:pPr eaLnBrk="0" hangingPunct="0"/>
            <a:r>
              <a:rPr lang="en-US" sz="2400" b="1" dirty="0">
                <a:latin typeface="Calibri" pitchFamily="34" charset="0"/>
              </a:rPr>
              <a:t>Codes</a:t>
            </a:r>
          </a:p>
        </p:txBody>
      </p:sp>
      <p:sp>
        <p:nvSpPr>
          <p:cNvPr id="147473" name="Rectangle 17"/>
          <p:cNvSpPr>
            <a:spLocks noGrp="1" noChangeArrowheads="1"/>
          </p:cNvSpPr>
          <p:nvPr>
            <p:ph type="body" sz="half" idx="2"/>
          </p:nvPr>
        </p:nvSpPr>
        <p:spPr>
          <a:xfrm>
            <a:off x="4914900" y="4984750"/>
            <a:ext cx="4076700" cy="1568450"/>
          </a:xfrm>
        </p:spPr>
        <p:txBody>
          <a:bodyPr/>
          <a:lstStyle/>
          <a:p>
            <a:pPr marL="292100" lvl="1" indent="-177800"/>
            <a:r>
              <a:rPr lang="en-US" sz="2000" b="1" dirty="0"/>
              <a:t>Memory</a:t>
            </a:r>
          </a:p>
          <a:p>
            <a:pPr marL="571500" lvl="2" indent="-165100"/>
            <a:r>
              <a:rPr lang="en-US" sz="1600" dirty="0"/>
              <a:t>Byte addressable array</a:t>
            </a:r>
          </a:p>
          <a:p>
            <a:pPr marL="571500" lvl="2" indent="-165100"/>
            <a:r>
              <a:rPr lang="en-US" sz="1600" dirty="0"/>
              <a:t>Code, user data, (some) OS data</a:t>
            </a:r>
          </a:p>
          <a:p>
            <a:pPr marL="571500" lvl="2" indent="-165100"/>
            <a:r>
              <a:rPr lang="en-US" sz="1600" dirty="0"/>
              <a:t>Includes stack used to support procedures</a:t>
            </a:r>
          </a:p>
          <a:p>
            <a:pPr marL="0" indent="0"/>
            <a:endParaRPr lang="en-US" sz="2000" dirty="0"/>
          </a:p>
        </p:txBody>
      </p:sp>
      <p:sp>
        <p:nvSpPr>
          <p:cNvPr id="18" name="Freeform 10"/>
          <p:cNvSpPr>
            <a:spLocks/>
          </p:cNvSpPr>
          <p:nvPr/>
        </p:nvSpPr>
        <p:spPr bwMode="auto">
          <a:xfrm>
            <a:off x="1371600" y="2549955"/>
            <a:ext cx="691290" cy="345645"/>
          </a:xfrm>
          <a:custGeom>
            <a:avLst/>
            <a:gdLst>
              <a:gd name="T0" fmla="*/ 0 w 297"/>
              <a:gd name="T1" fmla="*/ 0 h 145"/>
              <a:gd name="T2" fmla="*/ 96 w 297"/>
              <a:gd name="T3" fmla="*/ 144 h 145"/>
              <a:gd name="T4" fmla="*/ 200 w 297"/>
              <a:gd name="T5" fmla="*/ 145 h 145"/>
              <a:gd name="T6" fmla="*/ 297 w 297"/>
              <a:gd name="T7" fmla="*/ 1 h 145"/>
              <a:gd name="T8" fmla="*/ 192 w 297"/>
              <a:gd name="T9" fmla="*/ 0 h 145"/>
              <a:gd name="T10" fmla="*/ 144 w 297"/>
              <a:gd name="T11" fmla="*/ 48 h 145"/>
              <a:gd name="T12" fmla="*/ 96 w 297"/>
              <a:gd name="T13" fmla="*/ 0 h 145"/>
              <a:gd name="T14" fmla="*/ 0 w 297"/>
              <a:gd name="T15" fmla="*/ 0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145">
                <a:moveTo>
                  <a:pt x="0" y="0"/>
                </a:moveTo>
                <a:lnTo>
                  <a:pt x="96" y="144"/>
                </a:lnTo>
                <a:lnTo>
                  <a:pt x="200" y="145"/>
                </a:lnTo>
                <a:lnTo>
                  <a:pt x="297" y="1"/>
                </a:lnTo>
                <a:lnTo>
                  <a:pt x="192" y="0"/>
                </a:lnTo>
                <a:lnTo>
                  <a:pt x="144" y="48"/>
                </a:lnTo>
                <a:lnTo>
                  <a:pt x="96" y="0"/>
                </a:lnTo>
                <a:lnTo>
                  <a:pt x="0" y="0"/>
                </a:lnTo>
                <a:close/>
              </a:path>
            </a:pathLst>
          </a:cu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000" dirty="0">
                <a:solidFill>
                  <a:srgbClr val="FFFFFF"/>
                </a:solidFill>
              </a:rPr>
              <a:t>ALU</a:t>
            </a:r>
          </a:p>
        </p:txBody>
      </p:sp>
      <p:sp>
        <p:nvSpPr>
          <p:cNvPr id="19" name="Rectangle 15"/>
          <p:cNvSpPr>
            <a:spLocks noChangeArrowheads="1"/>
          </p:cNvSpPr>
          <p:nvPr/>
        </p:nvSpPr>
        <p:spPr bwMode="auto">
          <a:xfrm>
            <a:off x="6019800" y="4038600"/>
            <a:ext cx="1752600" cy="762000"/>
          </a:xfrm>
          <a:prstGeom prst="rect">
            <a:avLst/>
          </a:prstGeom>
          <a:solidFill>
            <a:schemeClr val="accent2">
              <a:lumMod val="40000"/>
              <a:lumOff val="60000"/>
            </a:schemeClr>
          </a:solidFill>
          <a:ln w="25400">
            <a:solidFill>
              <a:schemeClr val="tx1"/>
            </a:solidFill>
            <a:miter lim="800000"/>
            <a:headEnd/>
            <a:tailEnd/>
          </a:ln>
          <a:effectLst/>
        </p:spPr>
        <p:txBody>
          <a:bodyPr wrap="none" anchor="ctr"/>
          <a:lstStyle/>
          <a:p>
            <a:pPr eaLnBrk="0" hangingPunct="0"/>
            <a:r>
              <a:rPr lang="en-US" sz="2400" b="1" dirty="0">
                <a:latin typeface="Calibri" pitchFamily="34" charset="0"/>
              </a:rPr>
              <a:t>Heap</a:t>
            </a:r>
          </a:p>
        </p:txBody>
      </p:sp>
    </p:spTree>
    <p:extLst>
      <p:ext uri="{BB962C8B-B14F-4D97-AF65-F5344CB8AC3E}">
        <p14:creationId xmlns:p14="http://schemas.microsoft.com/office/powerpoint/2010/main" val="90460750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533400" y="304800"/>
            <a:ext cx="6375400" cy="573088"/>
          </a:xfrm>
        </p:spPr>
        <p:txBody>
          <a:bodyPr/>
          <a:lstStyle/>
          <a:p>
            <a:r>
              <a:rPr lang="en-US" dirty="0"/>
              <a:t>A Very Simple Program</a:t>
            </a:r>
            <a:br>
              <a:rPr lang="en-US" dirty="0"/>
            </a:br>
            <a:r>
              <a:rPr lang="en-US" sz="2400" dirty="0"/>
              <a:t>(1+2 = 3, stored at 0x11c)</a:t>
            </a:r>
          </a:p>
        </p:txBody>
      </p:sp>
      <p:sp>
        <p:nvSpPr>
          <p:cNvPr id="176136" name="Rectangle 8"/>
          <p:cNvSpPr>
            <a:spLocks noChangeArrowheads="1"/>
          </p:cNvSpPr>
          <p:nvPr/>
        </p:nvSpPr>
        <p:spPr bwMode="auto">
          <a:xfrm>
            <a:off x="6553200" y="2362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7" name="Rectangle 9"/>
          <p:cNvSpPr>
            <a:spLocks noChangeArrowheads="1"/>
          </p:cNvSpPr>
          <p:nvPr/>
        </p:nvSpPr>
        <p:spPr bwMode="auto">
          <a:xfrm>
            <a:off x="6553200" y="2743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8" name="Rectangle 10"/>
          <p:cNvSpPr>
            <a:spLocks noChangeArrowheads="1"/>
          </p:cNvSpPr>
          <p:nvPr/>
        </p:nvSpPr>
        <p:spPr bwMode="auto">
          <a:xfrm>
            <a:off x="6553200" y="3124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39" name="Rectangle 11"/>
          <p:cNvSpPr>
            <a:spLocks noChangeArrowheads="1"/>
          </p:cNvSpPr>
          <p:nvPr/>
        </p:nvSpPr>
        <p:spPr bwMode="auto">
          <a:xfrm>
            <a:off x="6553200" y="3505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48" name="Rectangle 20"/>
          <p:cNvSpPr>
            <a:spLocks noChangeArrowheads="1"/>
          </p:cNvSpPr>
          <p:nvPr/>
        </p:nvSpPr>
        <p:spPr bwMode="auto">
          <a:xfrm>
            <a:off x="6553200" y="3886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51" name="Rectangle 23"/>
          <p:cNvSpPr>
            <a:spLocks noChangeArrowheads="1"/>
          </p:cNvSpPr>
          <p:nvPr/>
        </p:nvSpPr>
        <p:spPr bwMode="auto">
          <a:xfrm>
            <a:off x="6553200" y="457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0x01</a:t>
            </a:r>
          </a:p>
        </p:txBody>
      </p:sp>
      <p:sp>
        <p:nvSpPr>
          <p:cNvPr id="176152" name="Rectangle 24"/>
          <p:cNvSpPr>
            <a:spLocks noChangeArrowheads="1"/>
          </p:cNvSpPr>
          <p:nvPr/>
        </p:nvSpPr>
        <p:spPr bwMode="auto">
          <a:xfrm>
            <a:off x="6553200" y="838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0x02</a:t>
            </a:r>
          </a:p>
        </p:txBody>
      </p:sp>
      <p:sp>
        <p:nvSpPr>
          <p:cNvPr id="176153" name="Rectangle 25"/>
          <p:cNvSpPr>
            <a:spLocks noChangeArrowheads="1"/>
          </p:cNvSpPr>
          <p:nvPr/>
        </p:nvSpPr>
        <p:spPr bwMode="auto">
          <a:xfrm>
            <a:off x="6553200" y="1219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4" name="Rectangle 26"/>
          <p:cNvSpPr>
            <a:spLocks noChangeArrowheads="1"/>
          </p:cNvSpPr>
          <p:nvPr/>
        </p:nvSpPr>
        <p:spPr bwMode="auto">
          <a:xfrm>
            <a:off x="6553200" y="1600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5" name="Rectangle 27"/>
          <p:cNvSpPr>
            <a:spLocks noChangeArrowheads="1"/>
          </p:cNvSpPr>
          <p:nvPr/>
        </p:nvSpPr>
        <p:spPr bwMode="auto">
          <a:xfrm>
            <a:off x="6553200" y="1981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6" name="Text Box 28"/>
          <p:cNvSpPr txBox="1">
            <a:spLocks noChangeArrowheads="1"/>
          </p:cNvSpPr>
          <p:nvPr/>
        </p:nvSpPr>
        <p:spPr bwMode="auto">
          <a:xfrm>
            <a:off x="7620000" y="164068"/>
            <a:ext cx="948337" cy="369332"/>
          </a:xfrm>
          <a:prstGeom prst="rect">
            <a:avLst/>
          </a:prstGeom>
          <a:noFill/>
          <a:ln w="25400">
            <a:noFill/>
            <a:miter lim="800000"/>
            <a:headEnd/>
            <a:tailEnd/>
          </a:ln>
          <a:effectLst/>
        </p:spPr>
        <p:txBody>
          <a:bodyPr wrap="none">
            <a:spAutoFit/>
          </a:bodyPr>
          <a:lstStyle/>
          <a:p>
            <a:pPr algn="l">
              <a:lnSpc>
                <a:spcPct val="100000"/>
              </a:lnSpc>
            </a:pPr>
            <a:r>
              <a:rPr lang="en-US" sz="1800" dirty="0">
                <a:latin typeface="Calibri" pitchFamily="34" charset="0"/>
              </a:rPr>
              <a:t>Address</a:t>
            </a:r>
          </a:p>
        </p:txBody>
      </p:sp>
      <p:sp>
        <p:nvSpPr>
          <p:cNvPr id="176157" name="Text Box 29"/>
          <p:cNvSpPr txBox="1">
            <a:spLocks noChangeArrowheads="1"/>
          </p:cNvSpPr>
          <p:nvPr/>
        </p:nvSpPr>
        <p:spPr bwMode="auto">
          <a:xfrm>
            <a:off x="7696200" y="4572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0x124 </a:t>
            </a:r>
          </a:p>
        </p:txBody>
      </p:sp>
      <p:sp>
        <p:nvSpPr>
          <p:cNvPr id="176158" name="Text Box 30"/>
          <p:cNvSpPr txBox="1">
            <a:spLocks noChangeArrowheads="1"/>
          </p:cNvSpPr>
          <p:nvPr/>
        </p:nvSpPr>
        <p:spPr bwMode="auto">
          <a:xfrm>
            <a:off x="7696200" y="8524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0x120 </a:t>
            </a:r>
          </a:p>
        </p:txBody>
      </p:sp>
      <p:sp>
        <p:nvSpPr>
          <p:cNvPr id="176159" name="Text Box 31"/>
          <p:cNvSpPr txBox="1">
            <a:spLocks noChangeArrowheads="1"/>
          </p:cNvSpPr>
          <p:nvPr/>
        </p:nvSpPr>
        <p:spPr bwMode="auto">
          <a:xfrm>
            <a:off x="7696200" y="124777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0x11c </a:t>
            </a:r>
          </a:p>
        </p:txBody>
      </p:sp>
      <p:sp>
        <p:nvSpPr>
          <p:cNvPr id="176160" name="Text Box 32"/>
          <p:cNvSpPr txBox="1">
            <a:spLocks noChangeArrowheads="1"/>
          </p:cNvSpPr>
          <p:nvPr/>
        </p:nvSpPr>
        <p:spPr bwMode="auto">
          <a:xfrm>
            <a:off x="7696200" y="164306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0x118 </a:t>
            </a:r>
          </a:p>
        </p:txBody>
      </p:sp>
      <p:sp>
        <p:nvSpPr>
          <p:cNvPr id="176161" name="Text Box 33"/>
          <p:cNvSpPr txBox="1">
            <a:spLocks noChangeArrowheads="1"/>
          </p:cNvSpPr>
          <p:nvPr/>
        </p:nvSpPr>
        <p:spPr bwMode="auto">
          <a:xfrm>
            <a:off x="7696200" y="203835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0x114 </a:t>
            </a:r>
          </a:p>
        </p:txBody>
      </p:sp>
      <p:sp>
        <p:nvSpPr>
          <p:cNvPr id="176162" name="Text Box 34"/>
          <p:cNvSpPr txBox="1">
            <a:spLocks noChangeArrowheads="1"/>
          </p:cNvSpPr>
          <p:nvPr/>
        </p:nvSpPr>
        <p:spPr bwMode="auto">
          <a:xfrm>
            <a:off x="7696200" y="243363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0x110 </a:t>
            </a:r>
          </a:p>
        </p:txBody>
      </p:sp>
      <p:sp>
        <p:nvSpPr>
          <p:cNvPr id="176163" name="Text Box 35"/>
          <p:cNvSpPr txBox="1">
            <a:spLocks noChangeArrowheads="1"/>
          </p:cNvSpPr>
          <p:nvPr/>
        </p:nvSpPr>
        <p:spPr bwMode="auto">
          <a:xfrm>
            <a:off x="7696200" y="282892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0x10c</a:t>
            </a:r>
          </a:p>
        </p:txBody>
      </p:sp>
      <p:sp>
        <p:nvSpPr>
          <p:cNvPr id="176164" name="Text Box 36"/>
          <p:cNvSpPr txBox="1">
            <a:spLocks noChangeArrowheads="1"/>
          </p:cNvSpPr>
          <p:nvPr/>
        </p:nvSpPr>
        <p:spPr bwMode="auto">
          <a:xfrm>
            <a:off x="7696200" y="322421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0x108 </a:t>
            </a:r>
          </a:p>
        </p:txBody>
      </p:sp>
      <p:sp>
        <p:nvSpPr>
          <p:cNvPr id="176165" name="Text Box 37"/>
          <p:cNvSpPr txBox="1">
            <a:spLocks noChangeArrowheads="1"/>
          </p:cNvSpPr>
          <p:nvPr/>
        </p:nvSpPr>
        <p:spPr bwMode="auto">
          <a:xfrm>
            <a:off x="7696200" y="36195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0x104 </a:t>
            </a:r>
          </a:p>
        </p:txBody>
      </p:sp>
      <p:sp>
        <p:nvSpPr>
          <p:cNvPr id="176166" name="Text Box 38"/>
          <p:cNvSpPr txBox="1">
            <a:spLocks noChangeArrowheads="1"/>
          </p:cNvSpPr>
          <p:nvPr/>
        </p:nvSpPr>
        <p:spPr bwMode="auto">
          <a:xfrm>
            <a:off x="7696200" y="40147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0x100 </a:t>
            </a:r>
          </a:p>
        </p:txBody>
      </p:sp>
      <p:grpSp>
        <p:nvGrpSpPr>
          <p:cNvPr id="2" name="Group 42"/>
          <p:cNvGrpSpPr>
            <a:grpSpLocks/>
          </p:cNvGrpSpPr>
          <p:nvPr/>
        </p:nvGrpSpPr>
        <p:grpSpPr bwMode="auto">
          <a:xfrm>
            <a:off x="533400" y="1524000"/>
            <a:ext cx="685800" cy="3581400"/>
            <a:chOff x="3984" y="1008"/>
            <a:chExt cx="1584" cy="2256"/>
          </a:xfrm>
        </p:grpSpPr>
        <p:sp>
          <p:nvSpPr>
            <p:cNvPr id="176171" name="Rectangle 43"/>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rax</a:t>
              </a:r>
              <a:endParaRPr lang="en-US" sz="1800" dirty="0">
                <a:latin typeface="Courier New" pitchFamily="49" charset="0"/>
              </a:endParaRPr>
            </a:p>
          </p:txBody>
        </p:sp>
        <p:sp>
          <p:nvSpPr>
            <p:cNvPr id="176172" name="Rectangle 44"/>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rdx</a:t>
              </a:r>
              <a:endParaRPr lang="en-US" sz="1800" dirty="0">
                <a:latin typeface="Courier New" pitchFamily="49" charset="0"/>
              </a:endParaRPr>
            </a:p>
          </p:txBody>
        </p:sp>
        <p:sp>
          <p:nvSpPr>
            <p:cNvPr id="176173" name="Rectangle 45"/>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rcx</a:t>
              </a:r>
              <a:endParaRPr lang="en-US" sz="1800" dirty="0">
                <a:latin typeface="Courier New" pitchFamily="49" charset="0"/>
              </a:endParaRPr>
            </a:p>
          </p:txBody>
        </p:sp>
        <p:sp>
          <p:nvSpPr>
            <p:cNvPr id="176174" name="Rectangle 46"/>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rbx</a:t>
              </a:r>
              <a:endParaRPr lang="en-US" sz="1800" dirty="0">
                <a:latin typeface="Courier New" pitchFamily="49" charset="0"/>
              </a:endParaRPr>
            </a:p>
          </p:txBody>
        </p:sp>
        <p:sp>
          <p:nvSpPr>
            <p:cNvPr id="176175" name="Rectangle 47"/>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rsi</a:t>
              </a:r>
              <a:endParaRPr lang="en-US" sz="1800" dirty="0">
                <a:latin typeface="Courier New" pitchFamily="49" charset="0"/>
              </a:endParaRPr>
            </a:p>
          </p:txBody>
        </p:sp>
        <p:sp>
          <p:nvSpPr>
            <p:cNvPr id="176176" name="Rectangle 48"/>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rdi</a:t>
              </a:r>
              <a:endParaRPr lang="en-US" sz="1800" dirty="0">
                <a:latin typeface="Courier New" pitchFamily="49" charset="0"/>
              </a:endParaRPr>
            </a:p>
          </p:txBody>
        </p:sp>
        <p:sp>
          <p:nvSpPr>
            <p:cNvPr id="176177" name="Rectangle 49"/>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rsp</a:t>
              </a:r>
              <a:endParaRPr lang="en-US" sz="1800" dirty="0">
                <a:latin typeface="Courier New" pitchFamily="49" charset="0"/>
              </a:endParaRPr>
            </a:p>
          </p:txBody>
        </p:sp>
        <p:sp>
          <p:nvSpPr>
            <p:cNvPr id="176178" name="Rectangle 50"/>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rbp</a:t>
              </a:r>
              <a:endParaRPr lang="en-US" sz="1800" dirty="0">
                <a:latin typeface="Courier New" pitchFamily="49" charset="0"/>
              </a:endParaRPr>
            </a:p>
          </p:txBody>
        </p:sp>
      </p:grpSp>
      <p:grpSp>
        <p:nvGrpSpPr>
          <p:cNvPr id="3" name="Group 51"/>
          <p:cNvGrpSpPr>
            <a:grpSpLocks/>
          </p:cNvGrpSpPr>
          <p:nvPr/>
        </p:nvGrpSpPr>
        <p:grpSpPr bwMode="auto">
          <a:xfrm>
            <a:off x="1219200" y="1524000"/>
            <a:ext cx="1066800" cy="3581400"/>
            <a:chOff x="3984" y="1008"/>
            <a:chExt cx="1584" cy="2256"/>
          </a:xfrm>
        </p:grpSpPr>
        <p:sp>
          <p:nvSpPr>
            <p:cNvPr id="176180" name="Rectangle 52"/>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1" name="Rectangle 53"/>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2" name="Rectangle 54"/>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3" name="Rectangle 55"/>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4" name="Rectangle 56"/>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5" name="Rectangle 57"/>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6" name="Rectangle 58"/>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7" name="Rectangle 59"/>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r>
                <a:rPr lang="en-US" sz="1800">
                  <a:latin typeface="Courier New" pitchFamily="49" charset="0"/>
                </a:rPr>
                <a:t>0x104</a:t>
              </a:r>
            </a:p>
          </p:txBody>
        </p:sp>
      </p:grpSp>
      <p:sp>
        <p:nvSpPr>
          <p:cNvPr id="53" name="Rectangle 4"/>
          <p:cNvSpPr>
            <a:spLocks noChangeArrowheads="1"/>
          </p:cNvSpPr>
          <p:nvPr/>
        </p:nvSpPr>
        <p:spPr bwMode="auto">
          <a:xfrm>
            <a:off x="2743200" y="4495800"/>
            <a:ext cx="5943600" cy="1197764"/>
          </a:xfrm>
          <a:prstGeom prst="rect">
            <a:avLst/>
          </a:prstGeom>
          <a:noFill/>
          <a:ln w="12700">
            <a:noFill/>
            <a:miter lim="800000"/>
            <a:headEnd/>
            <a:tailEnd/>
          </a:ln>
          <a:effectLst/>
        </p:spPr>
        <p:txBody>
          <a:bodyPr lIns="90487" tIns="44450" rIns="90487" bIns="44450">
            <a:spAutoFit/>
          </a:bodyPr>
          <a:lstStyle/>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movq</a:t>
            </a:r>
            <a:r>
              <a:rPr lang="en-US" sz="1800" dirty="0">
                <a:latin typeface="Courier New" pitchFamily="49" charset="0"/>
              </a:rPr>
              <a:t>	  (%</a:t>
            </a:r>
            <a:r>
              <a:rPr lang="en-US" sz="1800" dirty="0" err="1">
                <a:latin typeface="Courier New" pitchFamily="49" charset="0"/>
              </a:rPr>
              <a:t>rax</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addq</a:t>
            </a:r>
            <a:r>
              <a:rPr lang="en-US" sz="1800" dirty="0">
                <a:latin typeface="Courier New" pitchFamily="49" charset="0"/>
              </a:rPr>
              <a:t>	  (%</a:t>
            </a:r>
            <a:r>
              <a:rPr lang="en-US" sz="1800" dirty="0" err="1">
                <a:latin typeface="Courier New" pitchFamily="49" charset="0"/>
              </a:rPr>
              <a:t>rdx</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movq</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r>
              <a:rPr lang="en-US" sz="1800" dirty="0" err="1">
                <a:latin typeface="Courier New" pitchFamily="49" charset="0"/>
              </a:rPr>
              <a:t>rcx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p>
        </p:txBody>
      </p:sp>
      <p:sp>
        <p:nvSpPr>
          <p:cNvPr id="7" name="Freeform 6"/>
          <p:cNvSpPr/>
          <p:nvPr/>
        </p:nvSpPr>
        <p:spPr>
          <a:xfrm>
            <a:off x="7619661" y="1628012"/>
            <a:ext cx="1344211" cy="927967"/>
          </a:xfrm>
          <a:custGeom>
            <a:avLst/>
            <a:gdLst>
              <a:gd name="connsiteX0" fmla="*/ 0 w 1344211"/>
              <a:gd name="connsiteY0" fmla="*/ 927967 h 927967"/>
              <a:gd name="connsiteX1" fmla="*/ 1318787 w 1344211"/>
              <a:gd name="connsiteY1" fmla="*/ 0 h 927967"/>
            </a:gdLst>
            <a:ahLst/>
            <a:cxnLst>
              <a:cxn ang="0">
                <a:pos x="connsiteX0" y="connsiteY0"/>
              </a:cxn>
              <a:cxn ang="0">
                <a:pos x="connsiteX1" y="connsiteY1"/>
              </a:cxn>
            </a:cxnLst>
            <a:rect l="l" t="t" r="r" b="b"/>
            <a:pathLst>
              <a:path w="1344211" h="927967">
                <a:moveTo>
                  <a:pt x="0" y="927967"/>
                </a:moveTo>
                <a:cubicBezTo>
                  <a:pt x="746227" y="767879"/>
                  <a:pt x="1492454" y="607791"/>
                  <a:pt x="1318787"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Freeform 7"/>
          <p:cNvSpPr/>
          <p:nvPr/>
        </p:nvSpPr>
        <p:spPr>
          <a:xfrm>
            <a:off x="7587098" y="1546611"/>
            <a:ext cx="1404302" cy="1084191"/>
          </a:xfrm>
          <a:custGeom>
            <a:avLst/>
            <a:gdLst>
              <a:gd name="connsiteX0" fmla="*/ 0 w 1404302"/>
              <a:gd name="connsiteY0" fmla="*/ 1041928 h 1084191"/>
              <a:gd name="connsiteX1" fmla="*/ 260501 w 1404302"/>
              <a:gd name="connsiteY1" fmla="*/ 960527 h 1084191"/>
              <a:gd name="connsiteX2" fmla="*/ 1286225 w 1404302"/>
              <a:gd name="connsiteY2" fmla="*/ 0 h 1084191"/>
            </a:gdLst>
            <a:ahLst/>
            <a:cxnLst>
              <a:cxn ang="0">
                <a:pos x="connsiteX0" y="connsiteY0"/>
              </a:cxn>
              <a:cxn ang="0">
                <a:pos x="connsiteX1" y="connsiteY1"/>
              </a:cxn>
              <a:cxn ang="0">
                <a:pos x="connsiteX2" y="connsiteY2"/>
              </a:cxn>
            </a:cxnLst>
            <a:rect l="l" t="t" r="r" b="b"/>
            <a:pathLst>
              <a:path w="1404302" h="1084191">
                <a:moveTo>
                  <a:pt x="0" y="1041928"/>
                </a:moveTo>
                <a:cubicBezTo>
                  <a:pt x="23065" y="1088055"/>
                  <a:pt x="46130" y="1134182"/>
                  <a:pt x="260501" y="960527"/>
                </a:cubicBezTo>
                <a:cubicBezTo>
                  <a:pt x="474872" y="786872"/>
                  <a:pt x="1801800" y="607791"/>
                  <a:pt x="1286225"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9" name="Freeform 8"/>
          <p:cNvSpPr/>
          <p:nvPr/>
        </p:nvSpPr>
        <p:spPr>
          <a:xfrm>
            <a:off x="7635942" y="1009367"/>
            <a:ext cx="1286263" cy="1530332"/>
          </a:xfrm>
          <a:custGeom>
            <a:avLst/>
            <a:gdLst>
              <a:gd name="connsiteX0" fmla="*/ 0 w 1286263"/>
              <a:gd name="connsiteY0" fmla="*/ 1530332 h 1530332"/>
              <a:gd name="connsiteX1" fmla="*/ 1286225 w 1286263"/>
              <a:gd name="connsiteY1" fmla="*/ 211642 h 1530332"/>
              <a:gd name="connsiteX2" fmla="*/ 32563 w 1286263"/>
              <a:gd name="connsiteY2" fmla="*/ 0 h 1530332"/>
            </a:gdLst>
            <a:ahLst/>
            <a:cxnLst>
              <a:cxn ang="0">
                <a:pos x="connsiteX0" y="connsiteY0"/>
              </a:cxn>
              <a:cxn ang="0">
                <a:pos x="connsiteX1" y="connsiteY1"/>
              </a:cxn>
              <a:cxn ang="0">
                <a:pos x="connsiteX2" y="connsiteY2"/>
              </a:cxn>
            </a:cxnLst>
            <a:rect l="l" t="t" r="r" b="b"/>
            <a:pathLst>
              <a:path w="1286263" h="1530332">
                <a:moveTo>
                  <a:pt x="0" y="1530332"/>
                </a:moveTo>
                <a:cubicBezTo>
                  <a:pt x="640399" y="998514"/>
                  <a:pt x="1280798" y="466697"/>
                  <a:pt x="1286225" y="211642"/>
                </a:cubicBezTo>
                <a:cubicBezTo>
                  <a:pt x="1291652" y="-43413"/>
                  <a:pt x="727233" y="379869"/>
                  <a:pt x="32563"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Freeform 10"/>
          <p:cNvSpPr/>
          <p:nvPr/>
        </p:nvSpPr>
        <p:spPr>
          <a:xfrm>
            <a:off x="7603379" y="719001"/>
            <a:ext cx="1658294" cy="1836978"/>
          </a:xfrm>
          <a:custGeom>
            <a:avLst/>
            <a:gdLst>
              <a:gd name="connsiteX0" fmla="*/ 16282 w 1658294"/>
              <a:gd name="connsiteY0" fmla="*/ 1836978 h 1836978"/>
              <a:gd name="connsiteX1" fmla="*/ 1286225 w 1658294"/>
              <a:gd name="connsiteY1" fmla="*/ 664809 h 1836978"/>
              <a:gd name="connsiteX2" fmla="*/ 0 w 1658294"/>
              <a:gd name="connsiteY2" fmla="*/ 225246 h 1836978"/>
            </a:gdLst>
            <a:ahLst/>
            <a:cxnLst>
              <a:cxn ang="0">
                <a:pos x="connsiteX0" y="connsiteY0"/>
              </a:cxn>
              <a:cxn ang="0">
                <a:pos x="connsiteX1" y="connsiteY1"/>
              </a:cxn>
              <a:cxn ang="0">
                <a:pos x="connsiteX2" y="connsiteY2"/>
              </a:cxn>
            </a:cxnLst>
            <a:rect l="l" t="t" r="r" b="b"/>
            <a:pathLst>
              <a:path w="1658294" h="1836978">
                <a:moveTo>
                  <a:pt x="16282" y="1836978"/>
                </a:moveTo>
                <a:cubicBezTo>
                  <a:pt x="652610" y="1385204"/>
                  <a:pt x="1288939" y="933431"/>
                  <a:pt x="1286225" y="664809"/>
                </a:cubicBezTo>
                <a:cubicBezTo>
                  <a:pt x="1283511" y="396187"/>
                  <a:pt x="2708127" y="-379832"/>
                  <a:pt x="0" y="225246"/>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8" name="Rectangle 46"/>
          <p:cNvSpPr>
            <a:spLocks noChangeArrowheads="1"/>
          </p:cNvSpPr>
          <p:nvPr/>
        </p:nvSpPr>
        <p:spPr bwMode="auto">
          <a:xfrm>
            <a:off x="1219200" y="15240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0x124</a:t>
            </a:r>
          </a:p>
        </p:txBody>
      </p:sp>
      <p:sp>
        <p:nvSpPr>
          <p:cNvPr id="59" name="Rectangle 46"/>
          <p:cNvSpPr>
            <a:spLocks noChangeArrowheads="1"/>
          </p:cNvSpPr>
          <p:nvPr/>
        </p:nvSpPr>
        <p:spPr bwMode="auto">
          <a:xfrm>
            <a:off x="1219200" y="19812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0x120</a:t>
            </a:r>
          </a:p>
        </p:txBody>
      </p:sp>
      <p:sp>
        <p:nvSpPr>
          <p:cNvPr id="60" name="Rectangle 46"/>
          <p:cNvSpPr>
            <a:spLocks noChangeArrowheads="1"/>
          </p:cNvSpPr>
          <p:nvPr/>
        </p:nvSpPr>
        <p:spPr bwMode="auto">
          <a:xfrm>
            <a:off x="1219200" y="24384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0x11c</a:t>
            </a:r>
          </a:p>
        </p:txBody>
      </p:sp>
      <p:sp>
        <p:nvSpPr>
          <p:cNvPr id="63" name="Freeform 10"/>
          <p:cNvSpPr>
            <a:spLocks/>
          </p:cNvSpPr>
          <p:nvPr/>
        </p:nvSpPr>
        <p:spPr bwMode="auto">
          <a:xfrm>
            <a:off x="3956910" y="2667000"/>
            <a:ext cx="691290" cy="345645"/>
          </a:xfrm>
          <a:custGeom>
            <a:avLst/>
            <a:gdLst>
              <a:gd name="T0" fmla="*/ 0 w 297"/>
              <a:gd name="T1" fmla="*/ 0 h 145"/>
              <a:gd name="T2" fmla="*/ 96 w 297"/>
              <a:gd name="T3" fmla="*/ 144 h 145"/>
              <a:gd name="T4" fmla="*/ 200 w 297"/>
              <a:gd name="T5" fmla="*/ 145 h 145"/>
              <a:gd name="T6" fmla="*/ 297 w 297"/>
              <a:gd name="T7" fmla="*/ 1 h 145"/>
              <a:gd name="T8" fmla="*/ 192 w 297"/>
              <a:gd name="T9" fmla="*/ 0 h 145"/>
              <a:gd name="T10" fmla="*/ 144 w 297"/>
              <a:gd name="T11" fmla="*/ 48 h 145"/>
              <a:gd name="T12" fmla="*/ 96 w 297"/>
              <a:gd name="T13" fmla="*/ 0 h 145"/>
              <a:gd name="T14" fmla="*/ 0 w 297"/>
              <a:gd name="T15" fmla="*/ 0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145">
                <a:moveTo>
                  <a:pt x="0" y="0"/>
                </a:moveTo>
                <a:lnTo>
                  <a:pt x="96" y="144"/>
                </a:lnTo>
                <a:lnTo>
                  <a:pt x="200" y="145"/>
                </a:lnTo>
                <a:lnTo>
                  <a:pt x="297" y="1"/>
                </a:lnTo>
                <a:lnTo>
                  <a:pt x="192" y="0"/>
                </a:lnTo>
                <a:lnTo>
                  <a:pt x="144" y="48"/>
                </a:lnTo>
                <a:lnTo>
                  <a:pt x="96" y="0"/>
                </a:lnTo>
                <a:lnTo>
                  <a:pt x="0" y="0"/>
                </a:lnTo>
                <a:close/>
              </a:path>
            </a:pathLst>
          </a:cu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lt1"/>
                </a:solidFill>
              </a:rPr>
              <a:t>ALU</a:t>
            </a:r>
          </a:p>
        </p:txBody>
      </p:sp>
    </p:spTree>
    <p:extLst>
      <p:ext uri="{BB962C8B-B14F-4D97-AF65-F5344CB8AC3E}">
        <p14:creationId xmlns:p14="http://schemas.microsoft.com/office/powerpoint/2010/main" val="1302768069"/>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533400" y="304800"/>
            <a:ext cx="6375400" cy="573088"/>
          </a:xfrm>
        </p:spPr>
        <p:txBody>
          <a:bodyPr/>
          <a:lstStyle/>
          <a:p>
            <a:r>
              <a:rPr lang="en-US" dirty="0"/>
              <a:t>A Very Simple Program</a:t>
            </a:r>
            <a:br>
              <a:rPr lang="en-US" dirty="0"/>
            </a:br>
            <a:r>
              <a:rPr lang="en-US" sz="2400" dirty="0"/>
              <a:t>(1+2 = 3)</a:t>
            </a:r>
          </a:p>
        </p:txBody>
      </p:sp>
      <p:sp>
        <p:nvSpPr>
          <p:cNvPr id="176136" name="Rectangle 8"/>
          <p:cNvSpPr>
            <a:spLocks noChangeArrowheads="1"/>
          </p:cNvSpPr>
          <p:nvPr/>
        </p:nvSpPr>
        <p:spPr bwMode="auto">
          <a:xfrm>
            <a:off x="6553200" y="2362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7" name="Rectangle 9"/>
          <p:cNvSpPr>
            <a:spLocks noChangeArrowheads="1"/>
          </p:cNvSpPr>
          <p:nvPr/>
        </p:nvSpPr>
        <p:spPr bwMode="auto">
          <a:xfrm>
            <a:off x="6553200" y="2743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8" name="Rectangle 10"/>
          <p:cNvSpPr>
            <a:spLocks noChangeArrowheads="1"/>
          </p:cNvSpPr>
          <p:nvPr/>
        </p:nvSpPr>
        <p:spPr bwMode="auto">
          <a:xfrm>
            <a:off x="6553200" y="3124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39" name="Rectangle 11"/>
          <p:cNvSpPr>
            <a:spLocks noChangeArrowheads="1"/>
          </p:cNvSpPr>
          <p:nvPr/>
        </p:nvSpPr>
        <p:spPr bwMode="auto">
          <a:xfrm>
            <a:off x="6553200" y="3505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48" name="Rectangle 20"/>
          <p:cNvSpPr>
            <a:spLocks noChangeArrowheads="1"/>
          </p:cNvSpPr>
          <p:nvPr/>
        </p:nvSpPr>
        <p:spPr bwMode="auto">
          <a:xfrm>
            <a:off x="6553200" y="3886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51" name="Rectangle 23"/>
          <p:cNvSpPr>
            <a:spLocks noChangeArrowheads="1"/>
          </p:cNvSpPr>
          <p:nvPr/>
        </p:nvSpPr>
        <p:spPr bwMode="auto">
          <a:xfrm>
            <a:off x="6553200" y="457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0x01</a:t>
            </a:r>
          </a:p>
        </p:txBody>
      </p:sp>
      <p:sp>
        <p:nvSpPr>
          <p:cNvPr id="176152" name="Rectangle 24"/>
          <p:cNvSpPr>
            <a:spLocks noChangeArrowheads="1"/>
          </p:cNvSpPr>
          <p:nvPr/>
        </p:nvSpPr>
        <p:spPr bwMode="auto">
          <a:xfrm>
            <a:off x="6553200" y="838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0x02</a:t>
            </a:r>
          </a:p>
        </p:txBody>
      </p:sp>
      <p:sp>
        <p:nvSpPr>
          <p:cNvPr id="176153" name="Rectangle 25"/>
          <p:cNvSpPr>
            <a:spLocks noChangeArrowheads="1"/>
          </p:cNvSpPr>
          <p:nvPr/>
        </p:nvSpPr>
        <p:spPr bwMode="auto">
          <a:xfrm>
            <a:off x="6553200" y="1219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4" name="Rectangle 26"/>
          <p:cNvSpPr>
            <a:spLocks noChangeArrowheads="1"/>
          </p:cNvSpPr>
          <p:nvPr/>
        </p:nvSpPr>
        <p:spPr bwMode="auto">
          <a:xfrm>
            <a:off x="6553200" y="1600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5" name="Rectangle 27"/>
          <p:cNvSpPr>
            <a:spLocks noChangeArrowheads="1"/>
          </p:cNvSpPr>
          <p:nvPr/>
        </p:nvSpPr>
        <p:spPr bwMode="auto">
          <a:xfrm>
            <a:off x="6553200" y="1981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6" name="Text Box 28"/>
          <p:cNvSpPr txBox="1">
            <a:spLocks noChangeArrowheads="1"/>
          </p:cNvSpPr>
          <p:nvPr/>
        </p:nvSpPr>
        <p:spPr bwMode="auto">
          <a:xfrm>
            <a:off x="7620000" y="164068"/>
            <a:ext cx="948337" cy="369332"/>
          </a:xfrm>
          <a:prstGeom prst="rect">
            <a:avLst/>
          </a:prstGeom>
          <a:noFill/>
          <a:ln w="25400">
            <a:noFill/>
            <a:miter lim="800000"/>
            <a:headEnd/>
            <a:tailEnd/>
          </a:ln>
          <a:effectLst/>
        </p:spPr>
        <p:txBody>
          <a:bodyPr wrap="none">
            <a:spAutoFit/>
          </a:bodyPr>
          <a:lstStyle/>
          <a:p>
            <a:pPr algn="l">
              <a:lnSpc>
                <a:spcPct val="100000"/>
              </a:lnSpc>
            </a:pPr>
            <a:r>
              <a:rPr lang="en-US" sz="1800" dirty="0">
                <a:latin typeface="Calibri" pitchFamily="34" charset="0"/>
              </a:rPr>
              <a:t>Address</a:t>
            </a:r>
          </a:p>
        </p:txBody>
      </p:sp>
      <p:sp>
        <p:nvSpPr>
          <p:cNvPr id="176157" name="Text Box 29"/>
          <p:cNvSpPr txBox="1">
            <a:spLocks noChangeArrowheads="1"/>
          </p:cNvSpPr>
          <p:nvPr/>
        </p:nvSpPr>
        <p:spPr bwMode="auto">
          <a:xfrm>
            <a:off x="7696200" y="4572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0x124 </a:t>
            </a:r>
          </a:p>
        </p:txBody>
      </p:sp>
      <p:sp>
        <p:nvSpPr>
          <p:cNvPr id="176158" name="Text Box 30"/>
          <p:cNvSpPr txBox="1">
            <a:spLocks noChangeArrowheads="1"/>
          </p:cNvSpPr>
          <p:nvPr/>
        </p:nvSpPr>
        <p:spPr bwMode="auto">
          <a:xfrm>
            <a:off x="7696200" y="8524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0x120 </a:t>
            </a:r>
          </a:p>
        </p:txBody>
      </p:sp>
      <p:sp>
        <p:nvSpPr>
          <p:cNvPr id="176159" name="Text Box 31"/>
          <p:cNvSpPr txBox="1">
            <a:spLocks noChangeArrowheads="1"/>
          </p:cNvSpPr>
          <p:nvPr/>
        </p:nvSpPr>
        <p:spPr bwMode="auto">
          <a:xfrm>
            <a:off x="7696200" y="124777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0x11c </a:t>
            </a:r>
          </a:p>
        </p:txBody>
      </p:sp>
      <p:sp>
        <p:nvSpPr>
          <p:cNvPr id="176160" name="Text Box 32"/>
          <p:cNvSpPr txBox="1">
            <a:spLocks noChangeArrowheads="1"/>
          </p:cNvSpPr>
          <p:nvPr/>
        </p:nvSpPr>
        <p:spPr bwMode="auto">
          <a:xfrm>
            <a:off x="7696200" y="164306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0x118 </a:t>
            </a:r>
          </a:p>
        </p:txBody>
      </p:sp>
      <p:sp>
        <p:nvSpPr>
          <p:cNvPr id="176161" name="Text Box 33"/>
          <p:cNvSpPr txBox="1">
            <a:spLocks noChangeArrowheads="1"/>
          </p:cNvSpPr>
          <p:nvPr/>
        </p:nvSpPr>
        <p:spPr bwMode="auto">
          <a:xfrm>
            <a:off x="7696200" y="203835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0x114 </a:t>
            </a:r>
          </a:p>
        </p:txBody>
      </p:sp>
      <p:sp>
        <p:nvSpPr>
          <p:cNvPr id="176162" name="Text Box 34"/>
          <p:cNvSpPr txBox="1">
            <a:spLocks noChangeArrowheads="1"/>
          </p:cNvSpPr>
          <p:nvPr/>
        </p:nvSpPr>
        <p:spPr bwMode="auto">
          <a:xfrm>
            <a:off x="7696200" y="243363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0x110 </a:t>
            </a:r>
          </a:p>
        </p:txBody>
      </p:sp>
      <p:sp>
        <p:nvSpPr>
          <p:cNvPr id="176163" name="Text Box 35"/>
          <p:cNvSpPr txBox="1">
            <a:spLocks noChangeArrowheads="1"/>
          </p:cNvSpPr>
          <p:nvPr/>
        </p:nvSpPr>
        <p:spPr bwMode="auto">
          <a:xfrm>
            <a:off x="7696200" y="282892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0x10c</a:t>
            </a:r>
          </a:p>
        </p:txBody>
      </p:sp>
      <p:sp>
        <p:nvSpPr>
          <p:cNvPr id="176164" name="Text Box 36"/>
          <p:cNvSpPr txBox="1">
            <a:spLocks noChangeArrowheads="1"/>
          </p:cNvSpPr>
          <p:nvPr/>
        </p:nvSpPr>
        <p:spPr bwMode="auto">
          <a:xfrm>
            <a:off x="7696200" y="322421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0x108 </a:t>
            </a:r>
          </a:p>
        </p:txBody>
      </p:sp>
      <p:sp>
        <p:nvSpPr>
          <p:cNvPr id="176165" name="Text Box 37"/>
          <p:cNvSpPr txBox="1">
            <a:spLocks noChangeArrowheads="1"/>
          </p:cNvSpPr>
          <p:nvPr/>
        </p:nvSpPr>
        <p:spPr bwMode="auto">
          <a:xfrm>
            <a:off x="7696200" y="36195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0x104 </a:t>
            </a:r>
          </a:p>
        </p:txBody>
      </p:sp>
      <p:sp>
        <p:nvSpPr>
          <p:cNvPr id="176166" name="Text Box 38"/>
          <p:cNvSpPr txBox="1">
            <a:spLocks noChangeArrowheads="1"/>
          </p:cNvSpPr>
          <p:nvPr/>
        </p:nvSpPr>
        <p:spPr bwMode="auto">
          <a:xfrm>
            <a:off x="7696200" y="40147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0x100 </a:t>
            </a:r>
          </a:p>
        </p:txBody>
      </p:sp>
      <p:grpSp>
        <p:nvGrpSpPr>
          <p:cNvPr id="2" name="Group 42"/>
          <p:cNvGrpSpPr>
            <a:grpSpLocks/>
          </p:cNvGrpSpPr>
          <p:nvPr/>
        </p:nvGrpSpPr>
        <p:grpSpPr bwMode="auto">
          <a:xfrm>
            <a:off x="533400" y="1524000"/>
            <a:ext cx="685800" cy="3581400"/>
            <a:chOff x="3984" y="1008"/>
            <a:chExt cx="1584" cy="2256"/>
          </a:xfrm>
        </p:grpSpPr>
        <p:sp>
          <p:nvSpPr>
            <p:cNvPr id="176171" name="Rectangle 43"/>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rax</a:t>
              </a:r>
              <a:endParaRPr lang="en-US" sz="1800" dirty="0">
                <a:latin typeface="Courier New" pitchFamily="49" charset="0"/>
              </a:endParaRPr>
            </a:p>
          </p:txBody>
        </p:sp>
        <p:sp>
          <p:nvSpPr>
            <p:cNvPr id="176172" name="Rectangle 44"/>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rdx</a:t>
              </a:r>
              <a:endParaRPr lang="en-US" sz="1800" dirty="0">
                <a:latin typeface="Courier New" pitchFamily="49" charset="0"/>
              </a:endParaRPr>
            </a:p>
          </p:txBody>
        </p:sp>
        <p:sp>
          <p:nvSpPr>
            <p:cNvPr id="176173" name="Rectangle 45"/>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rcx</a:t>
              </a:r>
              <a:endParaRPr lang="en-US" sz="1800" dirty="0">
                <a:latin typeface="Courier New" pitchFamily="49" charset="0"/>
              </a:endParaRPr>
            </a:p>
          </p:txBody>
        </p:sp>
        <p:sp>
          <p:nvSpPr>
            <p:cNvPr id="176174" name="Rectangle 46"/>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rbx</a:t>
              </a:r>
              <a:endParaRPr lang="en-US" sz="1800" dirty="0">
                <a:latin typeface="Courier New" pitchFamily="49" charset="0"/>
              </a:endParaRPr>
            </a:p>
          </p:txBody>
        </p:sp>
        <p:sp>
          <p:nvSpPr>
            <p:cNvPr id="176175" name="Rectangle 47"/>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rsi</a:t>
              </a:r>
              <a:endParaRPr lang="en-US" sz="1800" dirty="0">
                <a:latin typeface="Courier New" pitchFamily="49" charset="0"/>
              </a:endParaRPr>
            </a:p>
          </p:txBody>
        </p:sp>
        <p:sp>
          <p:nvSpPr>
            <p:cNvPr id="176176" name="Rectangle 48"/>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rdi</a:t>
              </a:r>
              <a:endParaRPr lang="en-US" sz="1800" dirty="0">
                <a:latin typeface="Courier New" pitchFamily="49" charset="0"/>
              </a:endParaRPr>
            </a:p>
          </p:txBody>
        </p:sp>
        <p:sp>
          <p:nvSpPr>
            <p:cNvPr id="176177" name="Rectangle 49"/>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rsp</a:t>
              </a:r>
              <a:endParaRPr lang="en-US" sz="1800" dirty="0">
                <a:latin typeface="Courier New" pitchFamily="49" charset="0"/>
              </a:endParaRPr>
            </a:p>
          </p:txBody>
        </p:sp>
        <p:sp>
          <p:nvSpPr>
            <p:cNvPr id="176178" name="Rectangle 50"/>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rbp</a:t>
              </a:r>
              <a:endParaRPr lang="en-US" sz="1800" dirty="0">
                <a:latin typeface="Courier New" pitchFamily="49" charset="0"/>
              </a:endParaRPr>
            </a:p>
          </p:txBody>
        </p:sp>
      </p:grpSp>
      <p:grpSp>
        <p:nvGrpSpPr>
          <p:cNvPr id="3" name="Group 51"/>
          <p:cNvGrpSpPr>
            <a:grpSpLocks/>
          </p:cNvGrpSpPr>
          <p:nvPr/>
        </p:nvGrpSpPr>
        <p:grpSpPr bwMode="auto">
          <a:xfrm>
            <a:off x="1219200" y="1524000"/>
            <a:ext cx="1066800" cy="3581400"/>
            <a:chOff x="3984" y="1008"/>
            <a:chExt cx="1584" cy="2256"/>
          </a:xfrm>
        </p:grpSpPr>
        <p:sp>
          <p:nvSpPr>
            <p:cNvPr id="176180" name="Rectangle 52"/>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1" name="Rectangle 53"/>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2" name="Rectangle 54"/>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3" name="Rectangle 55"/>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4" name="Rectangle 56"/>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5" name="Rectangle 57"/>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6" name="Rectangle 58"/>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7" name="Rectangle 59"/>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r>
                <a:rPr lang="en-US" sz="1800">
                  <a:latin typeface="Courier New" pitchFamily="49" charset="0"/>
                </a:rPr>
                <a:t>0x104</a:t>
              </a:r>
            </a:p>
          </p:txBody>
        </p:sp>
      </p:grpSp>
      <p:sp>
        <p:nvSpPr>
          <p:cNvPr id="7" name="Freeform 6"/>
          <p:cNvSpPr/>
          <p:nvPr/>
        </p:nvSpPr>
        <p:spPr>
          <a:xfrm>
            <a:off x="7619661" y="1628012"/>
            <a:ext cx="1344211" cy="927967"/>
          </a:xfrm>
          <a:custGeom>
            <a:avLst/>
            <a:gdLst>
              <a:gd name="connsiteX0" fmla="*/ 0 w 1344211"/>
              <a:gd name="connsiteY0" fmla="*/ 927967 h 927967"/>
              <a:gd name="connsiteX1" fmla="*/ 1318787 w 1344211"/>
              <a:gd name="connsiteY1" fmla="*/ 0 h 927967"/>
            </a:gdLst>
            <a:ahLst/>
            <a:cxnLst>
              <a:cxn ang="0">
                <a:pos x="connsiteX0" y="connsiteY0"/>
              </a:cxn>
              <a:cxn ang="0">
                <a:pos x="connsiteX1" y="connsiteY1"/>
              </a:cxn>
            </a:cxnLst>
            <a:rect l="l" t="t" r="r" b="b"/>
            <a:pathLst>
              <a:path w="1344211" h="927967">
                <a:moveTo>
                  <a:pt x="0" y="927967"/>
                </a:moveTo>
                <a:cubicBezTo>
                  <a:pt x="746227" y="767879"/>
                  <a:pt x="1492454" y="607791"/>
                  <a:pt x="1318787"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Freeform 7"/>
          <p:cNvSpPr/>
          <p:nvPr/>
        </p:nvSpPr>
        <p:spPr>
          <a:xfrm>
            <a:off x="7587098" y="1546611"/>
            <a:ext cx="1404302" cy="1084191"/>
          </a:xfrm>
          <a:custGeom>
            <a:avLst/>
            <a:gdLst>
              <a:gd name="connsiteX0" fmla="*/ 0 w 1404302"/>
              <a:gd name="connsiteY0" fmla="*/ 1041928 h 1084191"/>
              <a:gd name="connsiteX1" fmla="*/ 260501 w 1404302"/>
              <a:gd name="connsiteY1" fmla="*/ 960527 h 1084191"/>
              <a:gd name="connsiteX2" fmla="*/ 1286225 w 1404302"/>
              <a:gd name="connsiteY2" fmla="*/ 0 h 1084191"/>
            </a:gdLst>
            <a:ahLst/>
            <a:cxnLst>
              <a:cxn ang="0">
                <a:pos x="connsiteX0" y="connsiteY0"/>
              </a:cxn>
              <a:cxn ang="0">
                <a:pos x="connsiteX1" y="connsiteY1"/>
              </a:cxn>
              <a:cxn ang="0">
                <a:pos x="connsiteX2" y="connsiteY2"/>
              </a:cxn>
            </a:cxnLst>
            <a:rect l="l" t="t" r="r" b="b"/>
            <a:pathLst>
              <a:path w="1404302" h="1084191">
                <a:moveTo>
                  <a:pt x="0" y="1041928"/>
                </a:moveTo>
                <a:cubicBezTo>
                  <a:pt x="23065" y="1088055"/>
                  <a:pt x="46130" y="1134182"/>
                  <a:pt x="260501" y="960527"/>
                </a:cubicBezTo>
                <a:cubicBezTo>
                  <a:pt x="474872" y="786872"/>
                  <a:pt x="1801800" y="607791"/>
                  <a:pt x="1286225"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9" name="Freeform 8"/>
          <p:cNvSpPr/>
          <p:nvPr/>
        </p:nvSpPr>
        <p:spPr>
          <a:xfrm>
            <a:off x="7635942" y="1009367"/>
            <a:ext cx="1286263" cy="1530332"/>
          </a:xfrm>
          <a:custGeom>
            <a:avLst/>
            <a:gdLst>
              <a:gd name="connsiteX0" fmla="*/ 0 w 1286263"/>
              <a:gd name="connsiteY0" fmla="*/ 1530332 h 1530332"/>
              <a:gd name="connsiteX1" fmla="*/ 1286225 w 1286263"/>
              <a:gd name="connsiteY1" fmla="*/ 211642 h 1530332"/>
              <a:gd name="connsiteX2" fmla="*/ 32563 w 1286263"/>
              <a:gd name="connsiteY2" fmla="*/ 0 h 1530332"/>
            </a:gdLst>
            <a:ahLst/>
            <a:cxnLst>
              <a:cxn ang="0">
                <a:pos x="connsiteX0" y="connsiteY0"/>
              </a:cxn>
              <a:cxn ang="0">
                <a:pos x="connsiteX1" y="connsiteY1"/>
              </a:cxn>
              <a:cxn ang="0">
                <a:pos x="connsiteX2" y="connsiteY2"/>
              </a:cxn>
            </a:cxnLst>
            <a:rect l="l" t="t" r="r" b="b"/>
            <a:pathLst>
              <a:path w="1286263" h="1530332">
                <a:moveTo>
                  <a:pt x="0" y="1530332"/>
                </a:moveTo>
                <a:cubicBezTo>
                  <a:pt x="640399" y="998514"/>
                  <a:pt x="1280798" y="466697"/>
                  <a:pt x="1286225" y="211642"/>
                </a:cubicBezTo>
                <a:cubicBezTo>
                  <a:pt x="1291652" y="-43413"/>
                  <a:pt x="727233" y="379869"/>
                  <a:pt x="32563"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Freeform 10"/>
          <p:cNvSpPr/>
          <p:nvPr/>
        </p:nvSpPr>
        <p:spPr>
          <a:xfrm>
            <a:off x="7603379" y="719001"/>
            <a:ext cx="1658294" cy="1836978"/>
          </a:xfrm>
          <a:custGeom>
            <a:avLst/>
            <a:gdLst>
              <a:gd name="connsiteX0" fmla="*/ 16282 w 1658294"/>
              <a:gd name="connsiteY0" fmla="*/ 1836978 h 1836978"/>
              <a:gd name="connsiteX1" fmla="*/ 1286225 w 1658294"/>
              <a:gd name="connsiteY1" fmla="*/ 664809 h 1836978"/>
              <a:gd name="connsiteX2" fmla="*/ 0 w 1658294"/>
              <a:gd name="connsiteY2" fmla="*/ 225246 h 1836978"/>
            </a:gdLst>
            <a:ahLst/>
            <a:cxnLst>
              <a:cxn ang="0">
                <a:pos x="connsiteX0" y="connsiteY0"/>
              </a:cxn>
              <a:cxn ang="0">
                <a:pos x="connsiteX1" y="connsiteY1"/>
              </a:cxn>
              <a:cxn ang="0">
                <a:pos x="connsiteX2" y="connsiteY2"/>
              </a:cxn>
            </a:cxnLst>
            <a:rect l="l" t="t" r="r" b="b"/>
            <a:pathLst>
              <a:path w="1658294" h="1836978">
                <a:moveTo>
                  <a:pt x="16282" y="1836978"/>
                </a:moveTo>
                <a:cubicBezTo>
                  <a:pt x="652610" y="1385204"/>
                  <a:pt x="1288939" y="933431"/>
                  <a:pt x="1286225" y="664809"/>
                </a:cubicBezTo>
                <a:cubicBezTo>
                  <a:pt x="1283511" y="396187"/>
                  <a:pt x="2708127" y="-379832"/>
                  <a:pt x="0" y="225246"/>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8" name="Rectangle 46"/>
          <p:cNvSpPr>
            <a:spLocks noChangeArrowheads="1"/>
          </p:cNvSpPr>
          <p:nvPr/>
        </p:nvSpPr>
        <p:spPr bwMode="auto">
          <a:xfrm>
            <a:off x="1219200" y="15240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0x124</a:t>
            </a:r>
          </a:p>
        </p:txBody>
      </p:sp>
      <p:sp>
        <p:nvSpPr>
          <p:cNvPr id="59" name="Rectangle 46"/>
          <p:cNvSpPr>
            <a:spLocks noChangeArrowheads="1"/>
          </p:cNvSpPr>
          <p:nvPr/>
        </p:nvSpPr>
        <p:spPr bwMode="auto">
          <a:xfrm>
            <a:off x="1219200" y="19812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0x120</a:t>
            </a:r>
          </a:p>
        </p:txBody>
      </p:sp>
      <p:sp>
        <p:nvSpPr>
          <p:cNvPr id="60" name="Rectangle 46"/>
          <p:cNvSpPr>
            <a:spLocks noChangeArrowheads="1"/>
          </p:cNvSpPr>
          <p:nvPr/>
        </p:nvSpPr>
        <p:spPr bwMode="auto">
          <a:xfrm>
            <a:off x="1219200" y="24384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0x11c</a:t>
            </a:r>
          </a:p>
        </p:txBody>
      </p:sp>
      <p:sp>
        <p:nvSpPr>
          <p:cNvPr id="62" name="Rectangle 46"/>
          <p:cNvSpPr>
            <a:spLocks noChangeArrowheads="1"/>
          </p:cNvSpPr>
          <p:nvPr/>
        </p:nvSpPr>
        <p:spPr bwMode="auto">
          <a:xfrm>
            <a:off x="1219200" y="28956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0x01</a:t>
            </a:r>
          </a:p>
        </p:txBody>
      </p:sp>
      <p:cxnSp>
        <p:nvCxnSpPr>
          <p:cNvPr id="52" name="Curved Connector 51"/>
          <p:cNvCxnSpPr>
            <a:endCxn id="176151" idx="1"/>
          </p:cNvCxnSpPr>
          <p:nvPr/>
        </p:nvCxnSpPr>
        <p:spPr bwMode="auto">
          <a:xfrm flipV="1">
            <a:off x="2286000" y="647700"/>
            <a:ext cx="4267200" cy="1028700"/>
          </a:xfrm>
          <a:prstGeom prst="curvedConnector3">
            <a:avLst/>
          </a:prstGeom>
          <a:solidFill>
            <a:schemeClr val="accent1"/>
          </a:solidFill>
          <a:ln w="25400" cap="flat" cmpd="sng" algn="ctr">
            <a:solidFill>
              <a:srgbClr val="FF0000"/>
            </a:solidFill>
            <a:prstDash val="dash"/>
            <a:round/>
            <a:headEnd type="none" w="med" len="med"/>
            <a:tailEnd type="arrow"/>
          </a:ln>
          <a:effectLst/>
        </p:spPr>
      </p:cxnSp>
      <p:cxnSp>
        <p:nvCxnSpPr>
          <p:cNvPr id="54" name="Straight Arrow Connector 53"/>
          <p:cNvCxnSpPr>
            <a:stCxn id="176151" idx="1"/>
            <a:endCxn id="62" idx="3"/>
          </p:cNvCxnSpPr>
          <p:nvPr/>
        </p:nvCxnSpPr>
        <p:spPr bwMode="auto">
          <a:xfrm flipH="1">
            <a:off x="2286000" y="647700"/>
            <a:ext cx="4267200" cy="2438400"/>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
        <p:nvSpPr>
          <p:cNvPr id="55" name="Freeform 10"/>
          <p:cNvSpPr>
            <a:spLocks/>
          </p:cNvSpPr>
          <p:nvPr/>
        </p:nvSpPr>
        <p:spPr bwMode="auto">
          <a:xfrm>
            <a:off x="3956910" y="2667000"/>
            <a:ext cx="691290" cy="345645"/>
          </a:xfrm>
          <a:custGeom>
            <a:avLst/>
            <a:gdLst>
              <a:gd name="T0" fmla="*/ 0 w 297"/>
              <a:gd name="T1" fmla="*/ 0 h 145"/>
              <a:gd name="T2" fmla="*/ 96 w 297"/>
              <a:gd name="T3" fmla="*/ 144 h 145"/>
              <a:gd name="T4" fmla="*/ 200 w 297"/>
              <a:gd name="T5" fmla="*/ 145 h 145"/>
              <a:gd name="T6" fmla="*/ 297 w 297"/>
              <a:gd name="T7" fmla="*/ 1 h 145"/>
              <a:gd name="T8" fmla="*/ 192 w 297"/>
              <a:gd name="T9" fmla="*/ 0 h 145"/>
              <a:gd name="T10" fmla="*/ 144 w 297"/>
              <a:gd name="T11" fmla="*/ 48 h 145"/>
              <a:gd name="T12" fmla="*/ 96 w 297"/>
              <a:gd name="T13" fmla="*/ 0 h 145"/>
              <a:gd name="T14" fmla="*/ 0 w 297"/>
              <a:gd name="T15" fmla="*/ 0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145">
                <a:moveTo>
                  <a:pt x="0" y="0"/>
                </a:moveTo>
                <a:lnTo>
                  <a:pt x="96" y="144"/>
                </a:lnTo>
                <a:lnTo>
                  <a:pt x="200" y="145"/>
                </a:lnTo>
                <a:lnTo>
                  <a:pt x="297" y="1"/>
                </a:lnTo>
                <a:lnTo>
                  <a:pt x="192" y="0"/>
                </a:lnTo>
                <a:lnTo>
                  <a:pt x="144" y="48"/>
                </a:lnTo>
                <a:lnTo>
                  <a:pt x="96" y="0"/>
                </a:lnTo>
                <a:lnTo>
                  <a:pt x="0" y="0"/>
                </a:lnTo>
                <a:close/>
              </a:path>
            </a:pathLst>
          </a:cu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lt1"/>
                </a:solidFill>
              </a:rPr>
              <a:t>ALU</a:t>
            </a:r>
          </a:p>
        </p:txBody>
      </p:sp>
      <p:sp>
        <p:nvSpPr>
          <p:cNvPr id="64" name="Rectangle 4"/>
          <p:cNvSpPr>
            <a:spLocks noChangeArrowheads="1"/>
          </p:cNvSpPr>
          <p:nvPr/>
        </p:nvSpPr>
        <p:spPr bwMode="auto">
          <a:xfrm>
            <a:off x="2743200" y="4495800"/>
            <a:ext cx="5943600" cy="1197764"/>
          </a:xfrm>
          <a:prstGeom prst="rect">
            <a:avLst/>
          </a:prstGeom>
          <a:noFill/>
          <a:ln w="12700">
            <a:noFill/>
            <a:miter lim="800000"/>
            <a:headEnd/>
            <a:tailEnd/>
          </a:ln>
          <a:effectLst/>
        </p:spPr>
        <p:txBody>
          <a:bodyPr lIns="90487" tIns="44450" rIns="90487" bIns="44450">
            <a:spAutoFit/>
          </a:bodyPr>
          <a:lstStyle/>
          <a:p>
            <a:pPr algn="l">
              <a:tabLst>
                <a:tab pos="398463" algn="l"/>
                <a:tab pos="1201738" algn="l"/>
                <a:tab pos="3370263" algn="l"/>
              </a:tabLst>
            </a:pPr>
            <a:r>
              <a:rPr lang="en-US" sz="1800" b="1" dirty="0">
                <a:latin typeface="Courier New" pitchFamily="49" charset="0"/>
              </a:rPr>
              <a:t>	</a:t>
            </a:r>
            <a:r>
              <a:rPr lang="en-US" sz="1800" b="1" dirty="0" err="1">
                <a:latin typeface="Courier New" pitchFamily="49" charset="0"/>
              </a:rPr>
              <a:t>movq</a:t>
            </a:r>
            <a:r>
              <a:rPr lang="en-US" sz="1800" b="1" dirty="0">
                <a:latin typeface="Courier New" pitchFamily="49" charset="0"/>
              </a:rPr>
              <a:t>	  (%</a:t>
            </a:r>
            <a:r>
              <a:rPr lang="en-US" sz="1800" b="1" dirty="0" err="1">
                <a:latin typeface="Courier New" pitchFamily="49" charset="0"/>
              </a:rPr>
              <a:t>rax</a:t>
            </a:r>
            <a:r>
              <a:rPr lang="en-US" sz="1800" b="1" dirty="0">
                <a:latin typeface="Courier New" pitchFamily="49" charset="0"/>
              </a:rPr>
              <a:t>), %</a:t>
            </a:r>
            <a:r>
              <a:rPr lang="en-US" sz="1800" b="1" dirty="0" err="1">
                <a:latin typeface="Courier New" pitchFamily="49" charset="0"/>
              </a:rPr>
              <a:t>rbx</a:t>
            </a:r>
            <a:r>
              <a:rPr lang="en-US" sz="1800" b="1" dirty="0">
                <a:latin typeface="Courier New" pitchFamily="49" charset="0"/>
              </a:rPr>
              <a:t>	</a:t>
            </a:r>
          </a:p>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addq</a:t>
            </a:r>
            <a:r>
              <a:rPr lang="en-US" sz="1800" dirty="0">
                <a:latin typeface="Courier New" pitchFamily="49" charset="0"/>
              </a:rPr>
              <a:t>	  (%</a:t>
            </a:r>
            <a:r>
              <a:rPr lang="en-US" sz="1800" dirty="0" err="1">
                <a:latin typeface="Courier New" pitchFamily="49" charset="0"/>
              </a:rPr>
              <a:t>rdx</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movq</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r>
              <a:rPr lang="en-US" sz="1800" dirty="0" err="1">
                <a:latin typeface="Courier New" pitchFamily="49" charset="0"/>
              </a:rPr>
              <a:t>rcx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p>
        </p:txBody>
      </p:sp>
    </p:spTree>
    <p:extLst>
      <p:ext uri="{BB962C8B-B14F-4D97-AF65-F5344CB8AC3E}">
        <p14:creationId xmlns:p14="http://schemas.microsoft.com/office/powerpoint/2010/main" val="200074981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533400" y="304800"/>
            <a:ext cx="6375400" cy="573088"/>
          </a:xfrm>
        </p:spPr>
        <p:txBody>
          <a:bodyPr/>
          <a:lstStyle/>
          <a:p>
            <a:r>
              <a:rPr lang="en-US" dirty="0"/>
              <a:t>A Very Simple Program</a:t>
            </a:r>
            <a:br>
              <a:rPr lang="en-US" dirty="0"/>
            </a:br>
            <a:r>
              <a:rPr lang="en-US" sz="2400" dirty="0"/>
              <a:t>(1+2 = 3)</a:t>
            </a:r>
          </a:p>
        </p:txBody>
      </p:sp>
      <p:sp>
        <p:nvSpPr>
          <p:cNvPr id="176136" name="Rectangle 8"/>
          <p:cNvSpPr>
            <a:spLocks noChangeArrowheads="1"/>
          </p:cNvSpPr>
          <p:nvPr/>
        </p:nvSpPr>
        <p:spPr bwMode="auto">
          <a:xfrm>
            <a:off x="6553200" y="2362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7" name="Rectangle 9"/>
          <p:cNvSpPr>
            <a:spLocks noChangeArrowheads="1"/>
          </p:cNvSpPr>
          <p:nvPr/>
        </p:nvSpPr>
        <p:spPr bwMode="auto">
          <a:xfrm>
            <a:off x="6553200" y="2743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8" name="Rectangle 10"/>
          <p:cNvSpPr>
            <a:spLocks noChangeArrowheads="1"/>
          </p:cNvSpPr>
          <p:nvPr/>
        </p:nvSpPr>
        <p:spPr bwMode="auto">
          <a:xfrm>
            <a:off x="6553200" y="3124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39" name="Rectangle 11"/>
          <p:cNvSpPr>
            <a:spLocks noChangeArrowheads="1"/>
          </p:cNvSpPr>
          <p:nvPr/>
        </p:nvSpPr>
        <p:spPr bwMode="auto">
          <a:xfrm>
            <a:off x="6553200" y="3505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48" name="Rectangle 20"/>
          <p:cNvSpPr>
            <a:spLocks noChangeArrowheads="1"/>
          </p:cNvSpPr>
          <p:nvPr/>
        </p:nvSpPr>
        <p:spPr bwMode="auto">
          <a:xfrm>
            <a:off x="6553200" y="3886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51" name="Rectangle 23"/>
          <p:cNvSpPr>
            <a:spLocks noChangeArrowheads="1"/>
          </p:cNvSpPr>
          <p:nvPr/>
        </p:nvSpPr>
        <p:spPr bwMode="auto">
          <a:xfrm>
            <a:off x="6553200" y="457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0x01</a:t>
            </a:r>
          </a:p>
        </p:txBody>
      </p:sp>
      <p:sp>
        <p:nvSpPr>
          <p:cNvPr id="176152" name="Rectangle 24"/>
          <p:cNvSpPr>
            <a:spLocks noChangeArrowheads="1"/>
          </p:cNvSpPr>
          <p:nvPr/>
        </p:nvSpPr>
        <p:spPr bwMode="auto">
          <a:xfrm>
            <a:off x="6553200" y="838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0x02</a:t>
            </a:r>
          </a:p>
        </p:txBody>
      </p:sp>
      <p:sp>
        <p:nvSpPr>
          <p:cNvPr id="176153" name="Rectangle 25"/>
          <p:cNvSpPr>
            <a:spLocks noChangeArrowheads="1"/>
          </p:cNvSpPr>
          <p:nvPr/>
        </p:nvSpPr>
        <p:spPr bwMode="auto">
          <a:xfrm>
            <a:off x="6553200" y="1219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4" name="Rectangle 26"/>
          <p:cNvSpPr>
            <a:spLocks noChangeArrowheads="1"/>
          </p:cNvSpPr>
          <p:nvPr/>
        </p:nvSpPr>
        <p:spPr bwMode="auto">
          <a:xfrm>
            <a:off x="6553200" y="1600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5" name="Rectangle 27"/>
          <p:cNvSpPr>
            <a:spLocks noChangeArrowheads="1"/>
          </p:cNvSpPr>
          <p:nvPr/>
        </p:nvSpPr>
        <p:spPr bwMode="auto">
          <a:xfrm>
            <a:off x="6553200" y="1981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6" name="Text Box 28"/>
          <p:cNvSpPr txBox="1">
            <a:spLocks noChangeArrowheads="1"/>
          </p:cNvSpPr>
          <p:nvPr/>
        </p:nvSpPr>
        <p:spPr bwMode="auto">
          <a:xfrm>
            <a:off x="7620000" y="164068"/>
            <a:ext cx="948337" cy="369332"/>
          </a:xfrm>
          <a:prstGeom prst="rect">
            <a:avLst/>
          </a:prstGeom>
          <a:noFill/>
          <a:ln w="25400">
            <a:noFill/>
            <a:miter lim="800000"/>
            <a:headEnd/>
            <a:tailEnd/>
          </a:ln>
          <a:effectLst/>
        </p:spPr>
        <p:txBody>
          <a:bodyPr wrap="none">
            <a:spAutoFit/>
          </a:bodyPr>
          <a:lstStyle/>
          <a:p>
            <a:pPr algn="l">
              <a:lnSpc>
                <a:spcPct val="100000"/>
              </a:lnSpc>
            </a:pPr>
            <a:r>
              <a:rPr lang="en-US" sz="1800" dirty="0">
                <a:latin typeface="Calibri" pitchFamily="34" charset="0"/>
              </a:rPr>
              <a:t>Address</a:t>
            </a:r>
          </a:p>
        </p:txBody>
      </p:sp>
      <p:sp>
        <p:nvSpPr>
          <p:cNvPr id="176157" name="Text Box 29"/>
          <p:cNvSpPr txBox="1">
            <a:spLocks noChangeArrowheads="1"/>
          </p:cNvSpPr>
          <p:nvPr/>
        </p:nvSpPr>
        <p:spPr bwMode="auto">
          <a:xfrm>
            <a:off x="7696200" y="4572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0x124 </a:t>
            </a:r>
          </a:p>
        </p:txBody>
      </p:sp>
      <p:sp>
        <p:nvSpPr>
          <p:cNvPr id="176158" name="Text Box 30"/>
          <p:cNvSpPr txBox="1">
            <a:spLocks noChangeArrowheads="1"/>
          </p:cNvSpPr>
          <p:nvPr/>
        </p:nvSpPr>
        <p:spPr bwMode="auto">
          <a:xfrm>
            <a:off x="7696200" y="8524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0x120 </a:t>
            </a:r>
          </a:p>
        </p:txBody>
      </p:sp>
      <p:sp>
        <p:nvSpPr>
          <p:cNvPr id="176159" name="Text Box 31"/>
          <p:cNvSpPr txBox="1">
            <a:spLocks noChangeArrowheads="1"/>
          </p:cNvSpPr>
          <p:nvPr/>
        </p:nvSpPr>
        <p:spPr bwMode="auto">
          <a:xfrm>
            <a:off x="7696200" y="124777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0x11c </a:t>
            </a:r>
          </a:p>
        </p:txBody>
      </p:sp>
      <p:sp>
        <p:nvSpPr>
          <p:cNvPr id="176160" name="Text Box 32"/>
          <p:cNvSpPr txBox="1">
            <a:spLocks noChangeArrowheads="1"/>
          </p:cNvSpPr>
          <p:nvPr/>
        </p:nvSpPr>
        <p:spPr bwMode="auto">
          <a:xfrm>
            <a:off x="7696200" y="164306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0x118 </a:t>
            </a:r>
          </a:p>
        </p:txBody>
      </p:sp>
      <p:sp>
        <p:nvSpPr>
          <p:cNvPr id="176161" name="Text Box 33"/>
          <p:cNvSpPr txBox="1">
            <a:spLocks noChangeArrowheads="1"/>
          </p:cNvSpPr>
          <p:nvPr/>
        </p:nvSpPr>
        <p:spPr bwMode="auto">
          <a:xfrm>
            <a:off x="7696200" y="203835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0x114 </a:t>
            </a:r>
          </a:p>
        </p:txBody>
      </p:sp>
      <p:sp>
        <p:nvSpPr>
          <p:cNvPr id="176162" name="Text Box 34"/>
          <p:cNvSpPr txBox="1">
            <a:spLocks noChangeArrowheads="1"/>
          </p:cNvSpPr>
          <p:nvPr/>
        </p:nvSpPr>
        <p:spPr bwMode="auto">
          <a:xfrm>
            <a:off x="7696200" y="243363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0x110 </a:t>
            </a:r>
          </a:p>
        </p:txBody>
      </p:sp>
      <p:sp>
        <p:nvSpPr>
          <p:cNvPr id="176163" name="Text Box 35"/>
          <p:cNvSpPr txBox="1">
            <a:spLocks noChangeArrowheads="1"/>
          </p:cNvSpPr>
          <p:nvPr/>
        </p:nvSpPr>
        <p:spPr bwMode="auto">
          <a:xfrm>
            <a:off x="7696200" y="282892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0x10c</a:t>
            </a:r>
          </a:p>
        </p:txBody>
      </p:sp>
      <p:sp>
        <p:nvSpPr>
          <p:cNvPr id="176164" name="Text Box 36"/>
          <p:cNvSpPr txBox="1">
            <a:spLocks noChangeArrowheads="1"/>
          </p:cNvSpPr>
          <p:nvPr/>
        </p:nvSpPr>
        <p:spPr bwMode="auto">
          <a:xfrm>
            <a:off x="7696200" y="322421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0x108 </a:t>
            </a:r>
          </a:p>
        </p:txBody>
      </p:sp>
      <p:sp>
        <p:nvSpPr>
          <p:cNvPr id="176165" name="Text Box 37"/>
          <p:cNvSpPr txBox="1">
            <a:spLocks noChangeArrowheads="1"/>
          </p:cNvSpPr>
          <p:nvPr/>
        </p:nvSpPr>
        <p:spPr bwMode="auto">
          <a:xfrm>
            <a:off x="7696200" y="36195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0x104 </a:t>
            </a:r>
          </a:p>
        </p:txBody>
      </p:sp>
      <p:sp>
        <p:nvSpPr>
          <p:cNvPr id="176166" name="Text Box 38"/>
          <p:cNvSpPr txBox="1">
            <a:spLocks noChangeArrowheads="1"/>
          </p:cNvSpPr>
          <p:nvPr/>
        </p:nvSpPr>
        <p:spPr bwMode="auto">
          <a:xfrm>
            <a:off x="7696200" y="40147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0x100 </a:t>
            </a:r>
          </a:p>
        </p:txBody>
      </p:sp>
      <p:grpSp>
        <p:nvGrpSpPr>
          <p:cNvPr id="2" name="Group 42"/>
          <p:cNvGrpSpPr>
            <a:grpSpLocks/>
          </p:cNvGrpSpPr>
          <p:nvPr/>
        </p:nvGrpSpPr>
        <p:grpSpPr bwMode="auto">
          <a:xfrm>
            <a:off x="533400" y="1524000"/>
            <a:ext cx="685800" cy="3581400"/>
            <a:chOff x="3984" y="1008"/>
            <a:chExt cx="1584" cy="2256"/>
          </a:xfrm>
        </p:grpSpPr>
        <p:sp>
          <p:nvSpPr>
            <p:cNvPr id="176171" name="Rectangle 43"/>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rax</a:t>
              </a:r>
              <a:endParaRPr lang="en-US" sz="1800" dirty="0">
                <a:latin typeface="Courier New" pitchFamily="49" charset="0"/>
              </a:endParaRPr>
            </a:p>
          </p:txBody>
        </p:sp>
        <p:sp>
          <p:nvSpPr>
            <p:cNvPr id="176172" name="Rectangle 44"/>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rdx</a:t>
              </a:r>
              <a:endParaRPr lang="en-US" sz="1800" dirty="0">
                <a:latin typeface="Courier New" pitchFamily="49" charset="0"/>
              </a:endParaRPr>
            </a:p>
          </p:txBody>
        </p:sp>
        <p:sp>
          <p:nvSpPr>
            <p:cNvPr id="176173" name="Rectangle 45"/>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rcx</a:t>
              </a:r>
              <a:endParaRPr lang="en-US" sz="1800" dirty="0">
                <a:latin typeface="Courier New" pitchFamily="49" charset="0"/>
              </a:endParaRPr>
            </a:p>
          </p:txBody>
        </p:sp>
        <p:sp>
          <p:nvSpPr>
            <p:cNvPr id="176174" name="Rectangle 46"/>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rbx</a:t>
              </a:r>
              <a:endParaRPr lang="en-US" sz="1800" dirty="0">
                <a:latin typeface="Courier New" pitchFamily="49" charset="0"/>
              </a:endParaRPr>
            </a:p>
          </p:txBody>
        </p:sp>
        <p:sp>
          <p:nvSpPr>
            <p:cNvPr id="176175" name="Rectangle 47"/>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rsi</a:t>
              </a:r>
              <a:endParaRPr lang="en-US" sz="1800" dirty="0">
                <a:latin typeface="Courier New" pitchFamily="49" charset="0"/>
              </a:endParaRPr>
            </a:p>
          </p:txBody>
        </p:sp>
        <p:sp>
          <p:nvSpPr>
            <p:cNvPr id="176176" name="Rectangle 48"/>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rdi</a:t>
              </a:r>
              <a:endParaRPr lang="en-US" sz="1800" dirty="0">
                <a:latin typeface="Courier New" pitchFamily="49" charset="0"/>
              </a:endParaRPr>
            </a:p>
          </p:txBody>
        </p:sp>
        <p:sp>
          <p:nvSpPr>
            <p:cNvPr id="176177" name="Rectangle 49"/>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rsp</a:t>
              </a:r>
              <a:endParaRPr lang="en-US" sz="1800" dirty="0">
                <a:latin typeface="Courier New" pitchFamily="49" charset="0"/>
              </a:endParaRPr>
            </a:p>
          </p:txBody>
        </p:sp>
        <p:sp>
          <p:nvSpPr>
            <p:cNvPr id="176178" name="Rectangle 50"/>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rbp</a:t>
              </a:r>
              <a:endParaRPr lang="en-US" sz="1800" dirty="0">
                <a:latin typeface="Courier New" pitchFamily="49" charset="0"/>
              </a:endParaRPr>
            </a:p>
          </p:txBody>
        </p:sp>
      </p:grpSp>
      <p:grpSp>
        <p:nvGrpSpPr>
          <p:cNvPr id="3" name="Group 51"/>
          <p:cNvGrpSpPr>
            <a:grpSpLocks/>
          </p:cNvGrpSpPr>
          <p:nvPr/>
        </p:nvGrpSpPr>
        <p:grpSpPr bwMode="auto">
          <a:xfrm>
            <a:off x="1219200" y="1524000"/>
            <a:ext cx="1066800" cy="3581400"/>
            <a:chOff x="3984" y="1008"/>
            <a:chExt cx="1584" cy="2256"/>
          </a:xfrm>
        </p:grpSpPr>
        <p:sp>
          <p:nvSpPr>
            <p:cNvPr id="176180" name="Rectangle 52"/>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1" name="Rectangle 53"/>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2" name="Rectangle 54"/>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3" name="Rectangle 55"/>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4" name="Rectangle 56"/>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5" name="Rectangle 57"/>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6" name="Rectangle 58"/>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7" name="Rectangle 59"/>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r>
                <a:rPr lang="en-US" sz="1800">
                  <a:latin typeface="Courier New" pitchFamily="49" charset="0"/>
                </a:rPr>
                <a:t>0x104</a:t>
              </a:r>
            </a:p>
          </p:txBody>
        </p:sp>
      </p:grpSp>
      <p:sp>
        <p:nvSpPr>
          <p:cNvPr id="7" name="Freeform 6"/>
          <p:cNvSpPr/>
          <p:nvPr/>
        </p:nvSpPr>
        <p:spPr>
          <a:xfrm>
            <a:off x="7619661" y="1628012"/>
            <a:ext cx="1344211" cy="927967"/>
          </a:xfrm>
          <a:custGeom>
            <a:avLst/>
            <a:gdLst>
              <a:gd name="connsiteX0" fmla="*/ 0 w 1344211"/>
              <a:gd name="connsiteY0" fmla="*/ 927967 h 927967"/>
              <a:gd name="connsiteX1" fmla="*/ 1318787 w 1344211"/>
              <a:gd name="connsiteY1" fmla="*/ 0 h 927967"/>
            </a:gdLst>
            <a:ahLst/>
            <a:cxnLst>
              <a:cxn ang="0">
                <a:pos x="connsiteX0" y="connsiteY0"/>
              </a:cxn>
              <a:cxn ang="0">
                <a:pos x="connsiteX1" y="connsiteY1"/>
              </a:cxn>
            </a:cxnLst>
            <a:rect l="l" t="t" r="r" b="b"/>
            <a:pathLst>
              <a:path w="1344211" h="927967">
                <a:moveTo>
                  <a:pt x="0" y="927967"/>
                </a:moveTo>
                <a:cubicBezTo>
                  <a:pt x="746227" y="767879"/>
                  <a:pt x="1492454" y="607791"/>
                  <a:pt x="1318787"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Freeform 7"/>
          <p:cNvSpPr/>
          <p:nvPr/>
        </p:nvSpPr>
        <p:spPr>
          <a:xfrm>
            <a:off x="7587098" y="1546611"/>
            <a:ext cx="1404302" cy="1084191"/>
          </a:xfrm>
          <a:custGeom>
            <a:avLst/>
            <a:gdLst>
              <a:gd name="connsiteX0" fmla="*/ 0 w 1404302"/>
              <a:gd name="connsiteY0" fmla="*/ 1041928 h 1084191"/>
              <a:gd name="connsiteX1" fmla="*/ 260501 w 1404302"/>
              <a:gd name="connsiteY1" fmla="*/ 960527 h 1084191"/>
              <a:gd name="connsiteX2" fmla="*/ 1286225 w 1404302"/>
              <a:gd name="connsiteY2" fmla="*/ 0 h 1084191"/>
            </a:gdLst>
            <a:ahLst/>
            <a:cxnLst>
              <a:cxn ang="0">
                <a:pos x="connsiteX0" y="connsiteY0"/>
              </a:cxn>
              <a:cxn ang="0">
                <a:pos x="connsiteX1" y="connsiteY1"/>
              </a:cxn>
              <a:cxn ang="0">
                <a:pos x="connsiteX2" y="connsiteY2"/>
              </a:cxn>
            </a:cxnLst>
            <a:rect l="l" t="t" r="r" b="b"/>
            <a:pathLst>
              <a:path w="1404302" h="1084191">
                <a:moveTo>
                  <a:pt x="0" y="1041928"/>
                </a:moveTo>
                <a:cubicBezTo>
                  <a:pt x="23065" y="1088055"/>
                  <a:pt x="46130" y="1134182"/>
                  <a:pt x="260501" y="960527"/>
                </a:cubicBezTo>
                <a:cubicBezTo>
                  <a:pt x="474872" y="786872"/>
                  <a:pt x="1801800" y="607791"/>
                  <a:pt x="1286225"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9" name="Freeform 8"/>
          <p:cNvSpPr/>
          <p:nvPr/>
        </p:nvSpPr>
        <p:spPr>
          <a:xfrm>
            <a:off x="7635942" y="1009367"/>
            <a:ext cx="1286263" cy="1530332"/>
          </a:xfrm>
          <a:custGeom>
            <a:avLst/>
            <a:gdLst>
              <a:gd name="connsiteX0" fmla="*/ 0 w 1286263"/>
              <a:gd name="connsiteY0" fmla="*/ 1530332 h 1530332"/>
              <a:gd name="connsiteX1" fmla="*/ 1286225 w 1286263"/>
              <a:gd name="connsiteY1" fmla="*/ 211642 h 1530332"/>
              <a:gd name="connsiteX2" fmla="*/ 32563 w 1286263"/>
              <a:gd name="connsiteY2" fmla="*/ 0 h 1530332"/>
            </a:gdLst>
            <a:ahLst/>
            <a:cxnLst>
              <a:cxn ang="0">
                <a:pos x="connsiteX0" y="connsiteY0"/>
              </a:cxn>
              <a:cxn ang="0">
                <a:pos x="connsiteX1" y="connsiteY1"/>
              </a:cxn>
              <a:cxn ang="0">
                <a:pos x="connsiteX2" y="connsiteY2"/>
              </a:cxn>
            </a:cxnLst>
            <a:rect l="l" t="t" r="r" b="b"/>
            <a:pathLst>
              <a:path w="1286263" h="1530332">
                <a:moveTo>
                  <a:pt x="0" y="1530332"/>
                </a:moveTo>
                <a:cubicBezTo>
                  <a:pt x="640399" y="998514"/>
                  <a:pt x="1280798" y="466697"/>
                  <a:pt x="1286225" y="211642"/>
                </a:cubicBezTo>
                <a:cubicBezTo>
                  <a:pt x="1291652" y="-43413"/>
                  <a:pt x="727233" y="379869"/>
                  <a:pt x="32563"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Freeform 10"/>
          <p:cNvSpPr/>
          <p:nvPr/>
        </p:nvSpPr>
        <p:spPr>
          <a:xfrm>
            <a:off x="7603379" y="719001"/>
            <a:ext cx="1658294" cy="1836978"/>
          </a:xfrm>
          <a:custGeom>
            <a:avLst/>
            <a:gdLst>
              <a:gd name="connsiteX0" fmla="*/ 16282 w 1658294"/>
              <a:gd name="connsiteY0" fmla="*/ 1836978 h 1836978"/>
              <a:gd name="connsiteX1" fmla="*/ 1286225 w 1658294"/>
              <a:gd name="connsiteY1" fmla="*/ 664809 h 1836978"/>
              <a:gd name="connsiteX2" fmla="*/ 0 w 1658294"/>
              <a:gd name="connsiteY2" fmla="*/ 225246 h 1836978"/>
            </a:gdLst>
            <a:ahLst/>
            <a:cxnLst>
              <a:cxn ang="0">
                <a:pos x="connsiteX0" y="connsiteY0"/>
              </a:cxn>
              <a:cxn ang="0">
                <a:pos x="connsiteX1" y="connsiteY1"/>
              </a:cxn>
              <a:cxn ang="0">
                <a:pos x="connsiteX2" y="connsiteY2"/>
              </a:cxn>
            </a:cxnLst>
            <a:rect l="l" t="t" r="r" b="b"/>
            <a:pathLst>
              <a:path w="1658294" h="1836978">
                <a:moveTo>
                  <a:pt x="16282" y="1836978"/>
                </a:moveTo>
                <a:cubicBezTo>
                  <a:pt x="652610" y="1385204"/>
                  <a:pt x="1288939" y="933431"/>
                  <a:pt x="1286225" y="664809"/>
                </a:cubicBezTo>
                <a:cubicBezTo>
                  <a:pt x="1283511" y="396187"/>
                  <a:pt x="2708127" y="-379832"/>
                  <a:pt x="0" y="225246"/>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8" name="Rectangle 46"/>
          <p:cNvSpPr>
            <a:spLocks noChangeArrowheads="1"/>
          </p:cNvSpPr>
          <p:nvPr/>
        </p:nvSpPr>
        <p:spPr bwMode="auto">
          <a:xfrm>
            <a:off x="1219200" y="15240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0x124</a:t>
            </a:r>
          </a:p>
        </p:txBody>
      </p:sp>
      <p:sp>
        <p:nvSpPr>
          <p:cNvPr id="59" name="Rectangle 46"/>
          <p:cNvSpPr>
            <a:spLocks noChangeArrowheads="1"/>
          </p:cNvSpPr>
          <p:nvPr/>
        </p:nvSpPr>
        <p:spPr bwMode="auto">
          <a:xfrm>
            <a:off x="1219200" y="19812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0x120</a:t>
            </a:r>
          </a:p>
        </p:txBody>
      </p:sp>
      <p:sp>
        <p:nvSpPr>
          <p:cNvPr id="60" name="Rectangle 46"/>
          <p:cNvSpPr>
            <a:spLocks noChangeArrowheads="1"/>
          </p:cNvSpPr>
          <p:nvPr/>
        </p:nvSpPr>
        <p:spPr bwMode="auto">
          <a:xfrm>
            <a:off x="1219200" y="24384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0x11c</a:t>
            </a:r>
          </a:p>
        </p:txBody>
      </p:sp>
      <p:sp>
        <p:nvSpPr>
          <p:cNvPr id="62" name="Rectangle 46"/>
          <p:cNvSpPr>
            <a:spLocks noChangeArrowheads="1"/>
          </p:cNvSpPr>
          <p:nvPr/>
        </p:nvSpPr>
        <p:spPr bwMode="auto">
          <a:xfrm>
            <a:off x="1219200" y="28956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0x03</a:t>
            </a:r>
          </a:p>
        </p:txBody>
      </p:sp>
      <p:sp>
        <p:nvSpPr>
          <p:cNvPr id="52" name="Freeform 10"/>
          <p:cNvSpPr>
            <a:spLocks/>
          </p:cNvSpPr>
          <p:nvPr/>
        </p:nvSpPr>
        <p:spPr bwMode="auto">
          <a:xfrm>
            <a:off x="3956910" y="2667000"/>
            <a:ext cx="691290" cy="345645"/>
          </a:xfrm>
          <a:custGeom>
            <a:avLst/>
            <a:gdLst>
              <a:gd name="T0" fmla="*/ 0 w 297"/>
              <a:gd name="T1" fmla="*/ 0 h 145"/>
              <a:gd name="T2" fmla="*/ 96 w 297"/>
              <a:gd name="T3" fmla="*/ 144 h 145"/>
              <a:gd name="T4" fmla="*/ 200 w 297"/>
              <a:gd name="T5" fmla="*/ 145 h 145"/>
              <a:gd name="T6" fmla="*/ 297 w 297"/>
              <a:gd name="T7" fmla="*/ 1 h 145"/>
              <a:gd name="T8" fmla="*/ 192 w 297"/>
              <a:gd name="T9" fmla="*/ 0 h 145"/>
              <a:gd name="T10" fmla="*/ 144 w 297"/>
              <a:gd name="T11" fmla="*/ 48 h 145"/>
              <a:gd name="T12" fmla="*/ 96 w 297"/>
              <a:gd name="T13" fmla="*/ 0 h 145"/>
              <a:gd name="T14" fmla="*/ 0 w 297"/>
              <a:gd name="T15" fmla="*/ 0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145">
                <a:moveTo>
                  <a:pt x="0" y="0"/>
                </a:moveTo>
                <a:lnTo>
                  <a:pt x="96" y="144"/>
                </a:lnTo>
                <a:lnTo>
                  <a:pt x="200" y="145"/>
                </a:lnTo>
                <a:lnTo>
                  <a:pt x="297" y="1"/>
                </a:lnTo>
                <a:lnTo>
                  <a:pt x="192" y="0"/>
                </a:lnTo>
                <a:lnTo>
                  <a:pt x="144" y="48"/>
                </a:lnTo>
                <a:lnTo>
                  <a:pt x="96" y="0"/>
                </a:lnTo>
                <a:lnTo>
                  <a:pt x="0" y="0"/>
                </a:lnTo>
                <a:close/>
              </a:path>
            </a:pathLst>
          </a:cu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lt1"/>
                </a:solidFill>
              </a:rPr>
              <a:t>ALU</a:t>
            </a:r>
          </a:p>
        </p:txBody>
      </p:sp>
      <p:cxnSp>
        <p:nvCxnSpPr>
          <p:cNvPr id="54" name="Curved Connector 53"/>
          <p:cNvCxnSpPr>
            <a:endCxn id="176152" idx="1"/>
          </p:cNvCxnSpPr>
          <p:nvPr/>
        </p:nvCxnSpPr>
        <p:spPr bwMode="auto">
          <a:xfrm flipV="1">
            <a:off x="2286000" y="1028700"/>
            <a:ext cx="4267200" cy="1104900"/>
          </a:xfrm>
          <a:prstGeom prst="curvedConnector3">
            <a:avLst/>
          </a:prstGeom>
          <a:solidFill>
            <a:schemeClr val="accent1"/>
          </a:solidFill>
          <a:ln w="25400" cap="flat" cmpd="sng" algn="ctr">
            <a:solidFill>
              <a:srgbClr val="FF0000"/>
            </a:solidFill>
            <a:prstDash val="dash"/>
            <a:round/>
            <a:headEnd type="none" w="med" len="med"/>
            <a:tailEnd type="arrow"/>
          </a:ln>
          <a:effectLst/>
        </p:spPr>
      </p:cxnSp>
      <p:cxnSp>
        <p:nvCxnSpPr>
          <p:cNvPr id="55" name="Straight Arrow Connector 54"/>
          <p:cNvCxnSpPr>
            <a:stCxn id="176152" idx="1"/>
          </p:cNvCxnSpPr>
          <p:nvPr/>
        </p:nvCxnSpPr>
        <p:spPr bwMode="auto">
          <a:xfrm flipH="1">
            <a:off x="4572000" y="1028700"/>
            <a:ext cx="1981200" cy="1588294"/>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
        <p:nvSpPr>
          <p:cNvPr id="57" name="Rectangle 4"/>
          <p:cNvSpPr>
            <a:spLocks noChangeArrowheads="1"/>
          </p:cNvSpPr>
          <p:nvPr/>
        </p:nvSpPr>
        <p:spPr bwMode="auto">
          <a:xfrm>
            <a:off x="2743200" y="4495800"/>
            <a:ext cx="5943600" cy="1197764"/>
          </a:xfrm>
          <a:prstGeom prst="rect">
            <a:avLst/>
          </a:prstGeom>
          <a:noFill/>
          <a:ln w="12700">
            <a:noFill/>
            <a:miter lim="800000"/>
            <a:headEnd/>
            <a:tailEnd/>
          </a:ln>
          <a:effectLst/>
        </p:spPr>
        <p:txBody>
          <a:bodyPr lIns="90487" tIns="44450" rIns="90487" bIns="44450">
            <a:spAutoFit/>
          </a:bodyPr>
          <a:lstStyle/>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movq</a:t>
            </a:r>
            <a:r>
              <a:rPr lang="en-US" sz="1800" dirty="0">
                <a:latin typeface="Courier New" pitchFamily="49" charset="0"/>
              </a:rPr>
              <a:t>	  (%</a:t>
            </a:r>
            <a:r>
              <a:rPr lang="en-US" sz="1800" dirty="0" err="1">
                <a:latin typeface="Courier New" pitchFamily="49" charset="0"/>
              </a:rPr>
              <a:t>rax</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p>
          <a:p>
            <a:pPr algn="l">
              <a:tabLst>
                <a:tab pos="398463" algn="l"/>
                <a:tab pos="1201738" algn="l"/>
                <a:tab pos="3370263" algn="l"/>
              </a:tabLst>
            </a:pPr>
            <a:r>
              <a:rPr lang="en-US" sz="1800" b="1" dirty="0">
                <a:latin typeface="Courier New" pitchFamily="49" charset="0"/>
              </a:rPr>
              <a:t>	</a:t>
            </a:r>
            <a:r>
              <a:rPr lang="en-US" sz="1800" b="1" dirty="0" err="1">
                <a:latin typeface="Courier New" pitchFamily="49" charset="0"/>
              </a:rPr>
              <a:t>addq</a:t>
            </a:r>
            <a:r>
              <a:rPr lang="en-US" sz="1800" b="1" dirty="0">
                <a:latin typeface="Courier New" pitchFamily="49" charset="0"/>
              </a:rPr>
              <a:t>	  (%</a:t>
            </a:r>
            <a:r>
              <a:rPr lang="en-US" sz="1800" b="1" dirty="0" err="1">
                <a:latin typeface="Courier New" pitchFamily="49" charset="0"/>
              </a:rPr>
              <a:t>rdx</a:t>
            </a:r>
            <a:r>
              <a:rPr lang="en-US" sz="1800" b="1" dirty="0">
                <a:latin typeface="Courier New" pitchFamily="49" charset="0"/>
              </a:rPr>
              <a:t>), %</a:t>
            </a:r>
            <a:r>
              <a:rPr lang="en-US" sz="1800" b="1" dirty="0" err="1">
                <a:latin typeface="Courier New" pitchFamily="49" charset="0"/>
              </a:rPr>
              <a:t>rbx</a:t>
            </a:r>
            <a:r>
              <a:rPr lang="en-US" sz="1800" b="1" dirty="0">
                <a:latin typeface="Courier New" pitchFamily="49" charset="0"/>
              </a:rPr>
              <a:t>	</a:t>
            </a:r>
          </a:p>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movq</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r>
              <a:rPr lang="en-US" sz="1800" dirty="0" err="1">
                <a:latin typeface="Courier New" pitchFamily="49" charset="0"/>
              </a:rPr>
              <a:t>rcx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p>
        </p:txBody>
      </p:sp>
      <p:cxnSp>
        <p:nvCxnSpPr>
          <p:cNvPr id="15" name="Curved Connector 14"/>
          <p:cNvCxnSpPr>
            <a:stCxn id="62" idx="3"/>
            <a:endCxn id="52" idx="0"/>
          </p:cNvCxnSpPr>
          <p:nvPr/>
        </p:nvCxnSpPr>
        <p:spPr bwMode="auto">
          <a:xfrm flipV="1">
            <a:off x="2286000" y="2667000"/>
            <a:ext cx="1670910" cy="419100"/>
          </a:xfrm>
          <a:prstGeom prst="curvedConnector3">
            <a:avLst>
              <a:gd name="adj1" fmla="val 26185"/>
            </a:avLst>
          </a:prstGeom>
          <a:solidFill>
            <a:schemeClr val="accent1"/>
          </a:solidFill>
          <a:ln w="25400" cap="flat" cmpd="sng" algn="ctr">
            <a:solidFill>
              <a:srgbClr val="000000"/>
            </a:solidFill>
            <a:prstDash val="solid"/>
            <a:round/>
            <a:headEnd type="none" w="med" len="med"/>
            <a:tailEnd type="arrow"/>
          </a:ln>
          <a:effectLst/>
        </p:spPr>
      </p:cxnSp>
      <p:cxnSp>
        <p:nvCxnSpPr>
          <p:cNvPr id="67" name="Curved Connector 66"/>
          <p:cNvCxnSpPr>
            <a:stCxn id="52" idx="2"/>
            <a:endCxn id="62" idx="3"/>
          </p:cNvCxnSpPr>
          <p:nvPr/>
        </p:nvCxnSpPr>
        <p:spPr bwMode="auto">
          <a:xfrm flipH="1">
            <a:off x="2286000" y="3012645"/>
            <a:ext cx="2136425" cy="73455"/>
          </a:xfrm>
          <a:prstGeom prst="curvedConnector3">
            <a:avLst>
              <a:gd name="adj1" fmla="val 12558"/>
            </a:avLst>
          </a:prstGeom>
          <a:solidFill>
            <a:schemeClr val="accent1"/>
          </a:solidFill>
          <a:ln w="25400" cap="flat" cmpd="sng" algn="ctr">
            <a:solidFill>
              <a:srgbClr val="000000"/>
            </a:solidFill>
            <a:prstDash val="solid"/>
            <a:round/>
            <a:headEnd type="none" w="med" len="med"/>
            <a:tailEnd type="arrow"/>
          </a:ln>
          <a:effectLst/>
        </p:spPr>
      </p:cxnSp>
    </p:spTree>
    <p:extLst>
      <p:ext uri="{BB962C8B-B14F-4D97-AF65-F5344CB8AC3E}">
        <p14:creationId xmlns:p14="http://schemas.microsoft.com/office/powerpoint/2010/main" val="153178397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533400" y="304800"/>
            <a:ext cx="6375400" cy="573088"/>
          </a:xfrm>
        </p:spPr>
        <p:txBody>
          <a:bodyPr/>
          <a:lstStyle/>
          <a:p>
            <a:r>
              <a:rPr lang="en-US" dirty="0"/>
              <a:t>A Very Simple Program</a:t>
            </a:r>
            <a:br>
              <a:rPr lang="en-US" dirty="0"/>
            </a:br>
            <a:r>
              <a:rPr lang="en-US" sz="2400" dirty="0"/>
              <a:t>(1+2 = 3)</a:t>
            </a:r>
          </a:p>
        </p:txBody>
      </p:sp>
      <p:sp>
        <p:nvSpPr>
          <p:cNvPr id="176136" name="Rectangle 8"/>
          <p:cNvSpPr>
            <a:spLocks noChangeArrowheads="1"/>
          </p:cNvSpPr>
          <p:nvPr/>
        </p:nvSpPr>
        <p:spPr bwMode="auto">
          <a:xfrm>
            <a:off x="6553200" y="2362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7" name="Rectangle 9"/>
          <p:cNvSpPr>
            <a:spLocks noChangeArrowheads="1"/>
          </p:cNvSpPr>
          <p:nvPr/>
        </p:nvSpPr>
        <p:spPr bwMode="auto">
          <a:xfrm>
            <a:off x="6553200" y="2743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76138" name="Rectangle 10"/>
          <p:cNvSpPr>
            <a:spLocks noChangeArrowheads="1"/>
          </p:cNvSpPr>
          <p:nvPr/>
        </p:nvSpPr>
        <p:spPr bwMode="auto">
          <a:xfrm>
            <a:off x="6553200" y="3124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39" name="Rectangle 11"/>
          <p:cNvSpPr>
            <a:spLocks noChangeArrowheads="1"/>
          </p:cNvSpPr>
          <p:nvPr/>
        </p:nvSpPr>
        <p:spPr bwMode="auto">
          <a:xfrm>
            <a:off x="6553200" y="3505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48" name="Rectangle 20"/>
          <p:cNvSpPr>
            <a:spLocks noChangeArrowheads="1"/>
          </p:cNvSpPr>
          <p:nvPr/>
        </p:nvSpPr>
        <p:spPr bwMode="auto">
          <a:xfrm>
            <a:off x="6553200" y="3886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176151" name="Rectangle 23"/>
          <p:cNvSpPr>
            <a:spLocks noChangeArrowheads="1"/>
          </p:cNvSpPr>
          <p:nvPr/>
        </p:nvSpPr>
        <p:spPr bwMode="auto">
          <a:xfrm>
            <a:off x="6553200" y="457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0x01</a:t>
            </a:r>
          </a:p>
        </p:txBody>
      </p:sp>
      <p:sp>
        <p:nvSpPr>
          <p:cNvPr id="176152" name="Rectangle 24"/>
          <p:cNvSpPr>
            <a:spLocks noChangeArrowheads="1"/>
          </p:cNvSpPr>
          <p:nvPr/>
        </p:nvSpPr>
        <p:spPr bwMode="auto">
          <a:xfrm>
            <a:off x="6553200" y="838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0x02</a:t>
            </a:r>
          </a:p>
        </p:txBody>
      </p:sp>
      <p:sp>
        <p:nvSpPr>
          <p:cNvPr id="176153" name="Rectangle 25"/>
          <p:cNvSpPr>
            <a:spLocks noChangeArrowheads="1"/>
          </p:cNvSpPr>
          <p:nvPr/>
        </p:nvSpPr>
        <p:spPr bwMode="auto">
          <a:xfrm>
            <a:off x="6553200" y="1219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4" name="Rectangle 26"/>
          <p:cNvSpPr>
            <a:spLocks noChangeArrowheads="1"/>
          </p:cNvSpPr>
          <p:nvPr/>
        </p:nvSpPr>
        <p:spPr bwMode="auto">
          <a:xfrm>
            <a:off x="6553200" y="1600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5" name="Rectangle 27"/>
          <p:cNvSpPr>
            <a:spLocks noChangeArrowheads="1"/>
          </p:cNvSpPr>
          <p:nvPr/>
        </p:nvSpPr>
        <p:spPr bwMode="auto">
          <a:xfrm>
            <a:off x="6553200" y="1981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a:latin typeface="Courier New" pitchFamily="49" charset="0"/>
            </a:endParaRPr>
          </a:p>
        </p:txBody>
      </p:sp>
      <p:sp>
        <p:nvSpPr>
          <p:cNvPr id="176156" name="Text Box 28"/>
          <p:cNvSpPr txBox="1">
            <a:spLocks noChangeArrowheads="1"/>
          </p:cNvSpPr>
          <p:nvPr/>
        </p:nvSpPr>
        <p:spPr bwMode="auto">
          <a:xfrm>
            <a:off x="7677150" y="4391025"/>
            <a:ext cx="948337" cy="369332"/>
          </a:xfrm>
          <a:prstGeom prst="rect">
            <a:avLst/>
          </a:prstGeom>
          <a:noFill/>
          <a:ln w="25400">
            <a:noFill/>
            <a:miter lim="800000"/>
            <a:headEnd/>
            <a:tailEnd/>
          </a:ln>
          <a:effectLst/>
        </p:spPr>
        <p:txBody>
          <a:bodyPr wrap="none">
            <a:spAutoFit/>
          </a:bodyPr>
          <a:lstStyle/>
          <a:p>
            <a:pPr algn="l">
              <a:lnSpc>
                <a:spcPct val="100000"/>
              </a:lnSpc>
            </a:pPr>
            <a:r>
              <a:rPr lang="en-US" sz="1800" dirty="0">
                <a:latin typeface="Calibri" pitchFamily="34" charset="0"/>
              </a:rPr>
              <a:t>Address</a:t>
            </a:r>
          </a:p>
        </p:txBody>
      </p:sp>
      <p:sp>
        <p:nvSpPr>
          <p:cNvPr id="176157" name="Text Box 29"/>
          <p:cNvSpPr txBox="1">
            <a:spLocks noChangeArrowheads="1"/>
          </p:cNvSpPr>
          <p:nvPr/>
        </p:nvSpPr>
        <p:spPr bwMode="auto">
          <a:xfrm>
            <a:off x="7696200" y="4572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0x124 </a:t>
            </a:r>
          </a:p>
        </p:txBody>
      </p:sp>
      <p:sp>
        <p:nvSpPr>
          <p:cNvPr id="176158" name="Text Box 30"/>
          <p:cNvSpPr txBox="1">
            <a:spLocks noChangeArrowheads="1"/>
          </p:cNvSpPr>
          <p:nvPr/>
        </p:nvSpPr>
        <p:spPr bwMode="auto">
          <a:xfrm>
            <a:off x="7696200" y="8524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0x120 </a:t>
            </a:r>
          </a:p>
        </p:txBody>
      </p:sp>
      <p:sp>
        <p:nvSpPr>
          <p:cNvPr id="176159" name="Text Box 31"/>
          <p:cNvSpPr txBox="1">
            <a:spLocks noChangeArrowheads="1"/>
          </p:cNvSpPr>
          <p:nvPr/>
        </p:nvSpPr>
        <p:spPr bwMode="auto">
          <a:xfrm>
            <a:off x="7696200" y="124777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0x11c </a:t>
            </a:r>
          </a:p>
        </p:txBody>
      </p:sp>
      <p:sp>
        <p:nvSpPr>
          <p:cNvPr id="176160" name="Text Box 32"/>
          <p:cNvSpPr txBox="1">
            <a:spLocks noChangeArrowheads="1"/>
          </p:cNvSpPr>
          <p:nvPr/>
        </p:nvSpPr>
        <p:spPr bwMode="auto">
          <a:xfrm>
            <a:off x="7696200" y="164306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0x118 </a:t>
            </a:r>
          </a:p>
        </p:txBody>
      </p:sp>
      <p:sp>
        <p:nvSpPr>
          <p:cNvPr id="176161" name="Text Box 33"/>
          <p:cNvSpPr txBox="1">
            <a:spLocks noChangeArrowheads="1"/>
          </p:cNvSpPr>
          <p:nvPr/>
        </p:nvSpPr>
        <p:spPr bwMode="auto">
          <a:xfrm>
            <a:off x="7696200" y="203835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0x114 </a:t>
            </a:r>
          </a:p>
        </p:txBody>
      </p:sp>
      <p:sp>
        <p:nvSpPr>
          <p:cNvPr id="176162" name="Text Box 34"/>
          <p:cNvSpPr txBox="1">
            <a:spLocks noChangeArrowheads="1"/>
          </p:cNvSpPr>
          <p:nvPr/>
        </p:nvSpPr>
        <p:spPr bwMode="auto">
          <a:xfrm>
            <a:off x="7696200" y="243363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0x110 </a:t>
            </a:r>
          </a:p>
        </p:txBody>
      </p:sp>
      <p:sp>
        <p:nvSpPr>
          <p:cNvPr id="176163" name="Text Box 35"/>
          <p:cNvSpPr txBox="1">
            <a:spLocks noChangeArrowheads="1"/>
          </p:cNvSpPr>
          <p:nvPr/>
        </p:nvSpPr>
        <p:spPr bwMode="auto">
          <a:xfrm>
            <a:off x="7696200" y="2828925"/>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0x10c</a:t>
            </a:r>
          </a:p>
        </p:txBody>
      </p:sp>
      <p:sp>
        <p:nvSpPr>
          <p:cNvPr id="176164" name="Text Box 36"/>
          <p:cNvSpPr txBox="1">
            <a:spLocks noChangeArrowheads="1"/>
          </p:cNvSpPr>
          <p:nvPr/>
        </p:nvSpPr>
        <p:spPr bwMode="auto">
          <a:xfrm>
            <a:off x="7696200" y="3224213"/>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0x108 </a:t>
            </a:r>
          </a:p>
        </p:txBody>
      </p:sp>
      <p:sp>
        <p:nvSpPr>
          <p:cNvPr id="176165" name="Text Box 37"/>
          <p:cNvSpPr txBox="1">
            <a:spLocks noChangeArrowheads="1"/>
          </p:cNvSpPr>
          <p:nvPr/>
        </p:nvSpPr>
        <p:spPr bwMode="auto">
          <a:xfrm>
            <a:off x="7696200" y="3619500"/>
            <a:ext cx="1219200" cy="366713"/>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0x104 </a:t>
            </a:r>
          </a:p>
        </p:txBody>
      </p:sp>
      <p:sp>
        <p:nvSpPr>
          <p:cNvPr id="176166" name="Text Box 38"/>
          <p:cNvSpPr txBox="1">
            <a:spLocks noChangeArrowheads="1"/>
          </p:cNvSpPr>
          <p:nvPr/>
        </p:nvSpPr>
        <p:spPr bwMode="auto">
          <a:xfrm>
            <a:off x="7696200" y="4014788"/>
            <a:ext cx="1219200" cy="366712"/>
          </a:xfrm>
          <a:prstGeom prst="rect">
            <a:avLst/>
          </a:prstGeom>
          <a:noFill/>
          <a:ln w="25400">
            <a:noFill/>
            <a:miter lim="800000"/>
            <a:headEnd/>
            <a:tailEnd/>
          </a:ln>
          <a:effectLst/>
        </p:spPr>
        <p:txBody>
          <a:bodyPr>
            <a:spAutoFit/>
          </a:bodyPr>
          <a:lstStyle/>
          <a:p>
            <a:pPr algn="l">
              <a:lnSpc>
                <a:spcPct val="100000"/>
              </a:lnSpc>
            </a:pPr>
            <a:r>
              <a:rPr lang="en-US" sz="1800">
                <a:latin typeface="Courier New" pitchFamily="49" charset="0"/>
              </a:rPr>
              <a:t>0x100 </a:t>
            </a:r>
          </a:p>
        </p:txBody>
      </p:sp>
      <p:grpSp>
        <p:nvGrpSpPr>
          <p:cNvPr id="2" name="Group 42"/>
          <p:cNvGrpSpPr>
            <a:grpSpLocks/>
          </p:cNvGrpSpPr>
          <p:nvPr/>
        </p:nvGrpSpPr>
        <p:grpSpPr bwMode="auto">
          <a:xfrm>
            <a:off x="533400" y="1524000"/>
            <a:ext cx="685800" cy="3581400"/>
            <a:chOff x="3984" y="1008"/>
            <a:chExt cx="1584" cy="2256"/>
          </a:xfrm>
        </p:grpSpPr>
        <p:sp>
          <p:nvSpPr>
            <p:cNvPr id="176171" name="Rectangle 43"/>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rax</a:t>
              </a:r>
              <a:endParaRPr lang="en-US" sz="1800" dirty="0">
                <a:latin typeface="Courier New" pitchFamily="49" charset="0"/>
              </a:endParaRPr>
            </a:p>
          </p:txBody>
        </p:sp>
        <p:sp>
          <p:nvSpPr>
            <p:cNvPr id="176172" name="Rectangle 44"/>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rdx</a:t>
              </a:r>
              <a:endParaRPr lang="en-US" sz="1800" dirty="0">
                <a:latin typeface="Courier New" pitchFamily="49" charset="0"/>
              </a:endParaRPr>
            </a:p>
          </p:txBody>
        </p:sp>
        <p:sp>
          <p:nvSpPr>
            <p:cNvPr id="176173" name="Rectangle 45"/>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rcx</a:t>
              </a:r>
              <a:endParaRPr lang="en-US" sz="1800" dirty="0">
                <a:latin typeface="Courier New" pitchFamily="49" charset="0"/>
              </a:endParaRPr>
            </a:p>
          </p:txBody>
        </p:sp>
        <p:sp>
          <p:nvSpPr>
            <p:cNvPr id="176174" name="Rectangle 46"/>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rbx</a:t>
              </a:r>
              <a:endParaRPr lang="en-US" sz="1800" dirty="0">
                <a:latin typeface="Courier New" pitchFamily="49" charset="0"/>
              </a:endParaRPr>
            </a:p>
          </p:txBody>
        </p:sp>
        <p:sp>
          <p:nvSpPr>
            <p:cNvPr id="176175" name="Rectangle 47"/>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rsi</a:t>
              </a:r>
              <a:endParaRPr lang="en-US" sz="1800" dirty="0">
                <a:latin typeface="Courier New" pitchFamily="49" charset="0"/>
              </a:endParaRPr>
            </a:p>
          </p:txBody>
        </p:sp>
        <p:sp>
          <p:nvSpPr>
            <p:cNvPr id="176176" name="Rectangle 48"/>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rdi</a:t>
              </a:r>
              <a:endParaRPr lang="en-US" sz="1800" dirty="0">
                <a:latin typeface="Courier New" pitchFamily="49" charset="0"/>
              </a:endParaRPr>
            </a:p>
          </p:txBody>
        </p:sp>
        <p:sp>
          <p:nvSpPr>
            <p:cNvPr id="176177" name="Rectangle 49"/>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rsp</a:t>
              </a:r>
              <a:endParaRPr lang="en-US" sz="1800" dirty="0">
                <a:latin typeface="Courier New" pitchFamily="49" charset="0"/>
              </a:endParaRPr>
            </a:p>
          </p:txBody>
        </p:sp>
        <p:sp>
          <p:nvSpPr>
            <p:cNvPr id="176178" name="Rectangle 50"/>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rbp</a:t>
              </a:r>
              <a:endParaRPr lang="en-US" sz="1800" dirty="0">
                <a:latin typeface="Courier New" pitchFamily="49" charset="0"/>
              </a:endParaRPr>
            </a:p>
          </p:txBody>
        </p:sp>
      </p:grpSp>
      <p:grpSp>
        <p:nvGrpSpPr>
          <p:cNvPr id="3" name="Group 51"/>
          <p:cNvGrpSpPr>
            <a:grpSpLocks/>
          </p:cNvGrpSpPr>
          <p:nvPr/>
        </p:nvGrpSpPr>
        <p:grpSpPr bwMode="auto">
          <a:xfrm>
            <a:off x="1219200" y="1524000"/>
            <a:ext cx="1066800" cy="3581400"/>
            <a:chOff x="3984" y="1008"/>
            <a:chExt cx="1584" cy="2256"/>
          </a:xfrm>
        </p:grpSpPr>
        <p:sp>
          <p:nvSpPr>
            <p:cNvPr id="176180" name="Rectangle 52"/>
            <p:cNvSpPr>
              <a:spLocks noChangeArrowheads="1"/>
            </p:cNvSpPr>
            <p:nvPr/>
          </p:nvSpPr>
          <p:spPr bwMode="auto">
            <a:xfrm>
              <a:off x="3984" y="100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1" name="Rectangle 53"/>
            <p:cNvSpPr>
              <a:spLocks noChangeArrowheads="1"/>
            </p:cNvSpPr>
            <p:nvPr/>
          </p:nvSpPr>
          <p:spPr bwMode="auto">
            <a:xfrm>
              <a:off x="3984" y="1296"/>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2" name="Rectangle 54"/>
            <p:cNvSpPr>
              <a:spLocks noChangeArrowheads="1"/>
            </p:cNvSpPr>
            <p:nvPr/>
          </p:nvSpPr>
          <p:spPr bwMode="auto">
            <a:xfrm>
              <a:off x="3984" y="1584"/>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3" name="Rectangle 55"/>
            <p:cNvSpPr>
              <a:spLocks noChangeArrowheads="1"/>
            </p:cNvSpPr>
            <p:nvPr/>
          </p:nvSpPr>
          <p:spPr bwMode="auto">
            <a:xfrm>
              <a:off x="3984" y="1872"/>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4" name="Rectangle 56"/>
            <p:cNvSpPr>
              <a:spLocks noChangeArrowheads="1"/>
            </p:cNvSpPr>
            <p:nvPr/>
          </p:nvSpPr>
          <p:spPr bwMode="auto">
            <a:xfrm>
              <a:off x="3984" y="2160"/>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5" name="Rectangle 57"/>
            <p:cNvSpPr>
              <a:spLocks noChangeArrowheads="1"/>
            </p:cNvSpPr>
            <p:nvPr/>
          </p:nvSpPr>
          <p:spPr bwMode="auto">
            <a:xfrm>
              <a:off x="3984" y="2448"/>
              <a:ext cx="1584" cy="24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6" name="Rectangle 58"/>
            <p:cNvSpPr>
              <a:spLocks noChangeArrowheads="1"/>
            </p:cNvSpPr>
            <p:nvPr/>
          </p:nvSpPr>
          <p:spPr bwMode="auto">
            <a:xfrm>
              <a:off x="3984" y="2736"/>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endParaRPr lang="en-US" sz="1800">
                <a:latin typeface="Courier New" pitchFamily="49" charset="0"/>
              </a:endParaRPr>
            </a:p>
          </p:txBody>
        </p:sp>
        <p:sp>
          <p:nvSpPr>
            <p:cNvPr id="176187" name="Rectangle 59"/>
            <p:cNvSpPr>
              <a:spLocks noChangeArrowheads="1"/>
            </p:cNvSpPr>
            <p:nvPr/>
          </p:nvSpPr>
          <p:spPr bwMode="auto">
            <a:xfrm>
              <a:off x="3984" y="3024"/>
              <a:ext cx="1584" cy="240"/>
            </a:xfrm>
            <a:prstGeom prst="rect">
              <a:avLst/>
            </a:prstGeom>
            <a:solidFill>
              <a:srgbClr val="EFBFBF"/>
            </a:solidFill>
            <a:ln w="25400">
              <a:solidFill>
                <a:schemeClr val="tx1"/>
              </a:solidFill>
              <a:miter lim="800000"/>
              <a:headEnd/>
              <a:tailEnd/>
            </a:ln>
            <a:effectLst/>
          </p:spPr>
          <p:txBody>
            <a:bodyPr wrap="none" anchor="ctr"/>
            <a:lstStyle/>
            <a:p>
              <a:pPr algn="r">
                <a:lnSpc>
                  <a:spcPct val="100000"/>
                </a:lnSpc>
              </a:pPr>
              <a:r>
                <a:rPr lang="en-US" sz="1800">
                  <a:latin typeface="Courier New" pitchFamily="49" charset="0"/>
                </a:rPr>
                <a:t>0x104</a:t>
              </a:r>
            </a:p>
          </p:txBody>
        </p:sp>
      </p:grpSp>
      <p:sp>
        <p:nvSpPr>
          <p:cNvPr id="7" name="Freeform 6"/>
          <p:cNvSpPr/>
          <p:nvPr/>
        </p:nvSpPr>
        <p:spPr>
          <a:xfrm>
            <a:off x="7619661" y="1628012"/>
            <a:ext cx="1344211" cy="927967"/>
          </a:xfrm>
          <a:custGeom>
            <a:avLst/>
            <a:gdLst>
              <a:gd name="connsiteX0" fmla="*/ 0 w 1344211"/>
              <a:gd name="connsiteY0" fmla="*/ 927967 h 927967"/>
              <a:gd name="connsiteX1" fmla="*/ 1318787 w 1344211"/>
              <a:gd name="connsiteY1" fmla="*/ 0 h 927967"/>
            </a:gdLst>
            <a:ahLst/>
            <a:cxnLst>
              <a:cxn ang="0">
                <a:pos x="connsiteX0" y="connsiteY0"/>
              </a:cxn>
              <a:cxn ang="0">
                <a:pos x="connsiteX1" y="connsiteY1"/>
              </a:cxn>
            </a:cxnLst>
            <a:rect l="l" t="t" r="r" b="b"/>
            <a:pathLst>
              <a:path w="1344211" h="927967">
                <a:moveTo>
                  <a:pt x="0" y="927967"/>
                </a:moveTo>
                <a:cubicBezTo>
                  <a:pt x="746227" y="767879"/>
                  <a:pt x="1492454" y="607791"/>
                  <a:pt x="1318787"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8" name="Freeform 7"/>
          <p:cNvSpPr/>
          <p:nvPr/>
        </p:nvSpPr>
        <p:spPr>
          <a:xfrm>
            <a:off x="7587098" y="1546611"/>
            <a:ext cx="1404302" cy="1084191"/>
          </a:xfrm>
          <a:custGeom>
            <a:avLst/>
            <a:gdLst>
              <a:gd name="connsiteX0" fmla="*/ 0 w 1404302"/>
              <a:gd name="connsiteY0" fmla="*/ 1041928 h 1084191"/>
              <a:gd name="connsiteX1" fmla="*/ 260501 w 1404302"/>
              <a:gd name="connsiteY1" fmla="*/ 960527 h 1084191"/>
              <a:gd name="connsiteX2" fmla="*/ 1286225 w 1404302"/>
              <a:gd name="connsiteY2" fmla="*/ 0 h 1084191"/>
            </a:gdLst>
            <a:ahLst/>
            <a:cxnLst>
              <a:cxn ang="0">
                <a:pos x="connsiteX0" y="connsiteY0"/>
              </a:cxn>
              <a:cxn ang="0">
                <a:pos x="connsiteX1" y="connsiteY1"/>
              </a:cxn>
              <a:cxn ang="0">
                <a:pos x="connsiteX2" y="connsiteY2"/>
              </a:cxn>
            </a:cxnLst>
            <a:rect l="l" t="t" r="r" b="b"/>
            <a:pathLst>
              <a:path w="1404302" h="1084191">
                <a:moveTo>
                  <a:pt x="0" y="1041928"/>
                </a:moveTo>
                <a:cubicBezTo>
                  <a:pt x="23065" y="1088055"/>
                  <a:pt x="46130" y="1134182"/>
                  <a:pt x="260501" y="960527"/>
                </a:cubicBezTo>
                <a:cubicBezTo>
                  <a:pt x="474872" y="786872"/>
                  <a:pt x="1801800" y="607791"/>
                  <a:pt x="1286225"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9" name="Freeform 8"/>
          <p:cNvSpPr/>
          <p:nvPr/>
        </p:nvSpPr>
        <p:spPr>
          <a:xfrm>
            <a:off x="7635942" y="1009367"/>
            <a:ext cx="1286263" cy="1530332"/>
          </a:xfrm>
          <a:custGeom>
            <a:avLst/>
            <a:gdLst>
              <a:gd name="connsiteX0" fmla="*/ 0 w 1286263"/>
              <a:gd name="connsiteY0" fmla="*/ 1530332 h 1530332"/>
              <a:gd name="connsiteX1" fmla="*/ 1286225 w 1286263"/>
              <a:gd name="connsiteY1" fmla="*/ 211642 h 1530332"/>
              <a:gd name="connsiteX2" fmla="*/ 32563 w 1286263"/>
              <a:gd name="connsiteY2" fmla="*/ 0 h 1530332"/>
            </a:gdLst>
            <a:ahLst/>
            <a:cxnLst>
              <a:cxn ang="0">
                <a:pos x="connsiteX0" y="connsiteY0"/>
              </a:cxn>
              <a:cxn ang="0">
                <a:pos x="connsiteX1" y="connsiteY1"/>
              </a:cxn>
              <a:cxn ang="0">
                <a:pos x="connsiteX2" y="connsiteY2"/>
              </a:cxn>
            </a:cxnLst>
            <a:rect l="l" t="t" r="r" b="b"/>
            <a:pathLst>
              <a:path w="1286263" h="1530332">
                <a:moveTo>
                  <a:pt x="0" y="1530332"/>
                </a:moveTo>
                <a:cubicBezTo>
                  <a:pt x="640399" y="998514"/>
                  <a:pt x="1280798" y="466697"/>
                  <a:pt x="1286225" y="211642"/>
                </a:cubicBezTo>
                <a:cubicBezTo>
                  <a:pt x="1291652" y="-43413"/>
                  <a:pt x="727233" y="379869"/>
                  <a:pt x="32563"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11" name="Freeform 10"/>
          <p:cNvSpPr/>
          <p:nvPr/>
        </p:nvSpPr>
        <p:spPr>
          <a:xfrm>
            <a:off x="7603379" y="719001"/>
            <a:ext cx="1658294" cy="1836978"/>
          </a:xfrm>
          <a:custGeom>
            <a:avLst/>
            <a:gdLst>
              <a:gd name="connsiteX0" fmla="*/ 16282 w 1658294"/>
              <a:gd name="connsiteY0" fmla="*/ 1836978 h 1836978"/>
              <a:gd name="connsiteX1" fmla="*/ 1286225 w 1658294"/>
              <a:gd name="connsiteY1" fmla="*/ 664809 h 1836978"/>
              <a:gd name="connsiteX2" fmla="*/ 0 w 1658294"/>
              <a:gd name="connsiteY2" fmla="*/ 225246 h 1836978"/>
            </a:gdLst>
            <a:ahLst/>
            <a:cxnLst>
              <a:cxn ang="0">
                <a:pos x="connsiteX0" y="connsiteY0"/>
              </a:cxn>
              <a:cxn ang="0">
                <a:pos x="connsiteX1" y="connsiteY1"/>
              </a:cxn>
              <a:cxn ang="0">
                <a:pos x="connsiteX2" y="connsiteY2"/>
              </a:cxn>
            </a:cxnLst>
            <a:rect l="l" t="t" r="r" b="b"/>
            <a:pathLst>
              <a:path w="1658294" h="1836978">
                <a:moveTo>
                  <a:pt x="16282" y="1836978"/>
                </a:moveTo>
                <a:cubicBezTo>
                  <a:pt x="652610" y="1385204"/>
                  <a:pt x="1288939" y="933431"/>
                  <a:pt x="1286225" y="664809"/>
                </a:cubicBezTo>
                <a:cubicBezTo>
                  <a:pt x="1283511" y="396187"/>
                  <a:pt x="2708127" y="-379832"/>
                  <a:pt x="0" y="225246"/>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58" name="Rectangle 46"/>
          <p:cNvSpPr>
            <a:spLocks noChangeArrowheads="1"/>
          </p:cNvSpPr>
          <p:nvPr/>
        </p:nvSpPr>
        <p:spPr bwMode="auto">
          <a:xfrm>
            <a:off x="1219200" y="15240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0x124</a:t>
            </a:r>
          </a:p>
        </p:txBody>
      </p:sp>
      <p:sp>
        <p:nvSpPr>
          <p:cNvPr id="59" name="Rectangle 46"/>
          <p:cNvSpPr>
            <a:spLocks noChangeArrowheads="1"/>
          </p:cNvSpPr>
          <p:nvPr/>
        </p:nvSpPr>
        <p:spPr bwMode="auto">
          <a:xfrm>
            <a:off x="1219200" y="19812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0x120</a:t>
            </a:r>
          </a:p>
        </p:txBody>
      </p:sp>
      <p:sp>
        <p:nvSpPr>
          <p:cNvPr id="60" name="Rectangle 46"/>
          <p:cNvSpPr>
            <a:spLocks noChangeArrowheads="1"/>
          </p:cNvSpPr>
          <p:nvPr/>
        </p:nvSpPr>
        <p:spPr bwMode="auto">
          <a:xfrm>
            <a:off x="1219200" y="24384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0x11c</a:t>
            </a:r>
          </a:p>
        </p:txBody>
      </p:sp>
      <p:sp>
        <p:nvSpPr>
          <p:cNvPr id="62" name="Rectangle 46"/>
          <p:cNvSpPr>
            <a:spLocks noChangeArrowheads="1"/>
          </p:cNvSpPr>
          <p:nvPr/>
        </p:nvSpPr>
        <p:spPr bwMode="auto">
          <a:xfrm>
            <a:off x="1219200" y="28956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b="1" dirty="0">
                <a:solidFill>
                  <a:srgbClr val="FF0000"/>
                </a:solidFill>
                <a:latin typeface="Courier New" pitchFamily="49" charset="0"/>
              </a:rPr>
              <a:t>0x03</a:t>
            </a:r>
          </a:p>
        </p:txBody>
      </p:sp>
      <p:sp>
        <p:nvSpPr>
          <p:cNvPr id="54" name="Freeform 10"/>
          <p:cNvSpPr>
            <a:spLocks/>
          </p:cNvSpPr>
          <p:nvPr/>
        </p:nvSpPr>
        <p:spPr bwMode="auto">
          <a:xfrm>
            <a:off x="3956910" y="2667000"/>
            <a:ext cx="691290" cy="345645"/>
          </a:xfrm>
          <a:custGeom>
            <a:avLst/>
            <a:gdLst>
              <a:gd name="T0" fmla="*/ 0 w 297"/>
              <a:gd name="T1" fmla="*/ 0 h 145"/>
              <a:gd name="T2" fmla="*/ 96 w 297"/>
              <a:gd name="T3" fmla="*/ 144 h 145"/>
              <a:gd name="T4" fmla="*/ 200 w 297"/>
              <a:gd name="T5" fmla="*/ 145 h 145"/>
              <a:gd name="T6" fmla="*/ 297 w 297"/>
              <a:gd name="T7" fmla="*/ 1 h 145"/>
              <a:gd name="T8" fmla="*/ 192 w 297"/>
              <a:gd name="T9" fmla="*/ 0 h 145"/>
              <a:gd name="T10" fmla="*/ 144 w 297"/>
              <a:gd name="T11" fmla="*/ 48 h 145"/>
              <a:gd name="T12" fmla="*/ 96 w 297"/>
              <a:gd name="T13" fmla="*/ 0 h 145"/>
              <a:gd name="T14" fmla="*/ 0 w 297"/>
              <a:gd name="T15" fmla="*/ 0 h 1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145">
                <a:moveTo>
                  <a:pt x="0" y="0"/>
                </a:moveTo>
                <a:lnTo>
                  <a:pt x="96" y="144"/>
                </a:lnTo>
                <a:lnTo>
                  <a:pt x="200" y="145"/>
                </a:lnTo>
                <a:lnTo>
                  <a:pt x="297" y="1"/>
                </a:lnTo>
                <a:lnTo>
                  <a:pt x="192" y="0"/>
                </a:lnTo>
                <a:lnTo>
                  <a:pt x="144" y="48"/>
                </a:lnTo>
                <a:lnTo>
                  <a:pt x="96" y="0"/>
                </a:lnTo>
                <a:lnTo>
                  <a:pt x="0" y="0"/>
                </a:lnTo>
                <a:close/>
              </a:path>
            </a:pathLst>
          </a:custGeom>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000" dirty="0">
                <a:solidFill>
                  <a:schemeClr val="lt1"/>
                </a:solidFill>
              </a:rPr>
              <a:t>ALU</a:t>
            </a:r>
          </a:p>
        </p:txBody>
      </p:sp>
      <p:sp>
        <p:nvSpPr>
          <p:cNvPr id="56" name="Rectangle 4"/>
          <p:cNvSpPr>
            <a:spLocks noChangeArrowheads="1"/>
          </p:cNvSpPr>
          <p:nvPr/>
        </p:nvSpPr>
        <p:spPr bwMode="auto">
          <a:xfrm>
            <a:off x="2743200" y="4495800"/>
            <a:ext cx="5943600" cy="1197764"/>
          </a:xfrm>
          <a:prstGeom prst="rect">
            <a:avLst/>
          </a:prstGeom>
          <a:noFill/>
          <a:ln w="12700">
            <a:noFill/>
            <a:miter lim="800000"/>
            <a:headEnd/>
            <a:tailEnd/>
          </a:ln>
          <a:effectLst/>
        </p:spPr>
        <p:txBody>
          <a:bodyPr lIns="90487" tIns="44450" rIns="90487" bIns="44450">
            <a:spAutoFit/>
          </a:bodyPr>
          <a:lstStyle/>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movq</a:t>
            </a:r>
            <a:r>
              <a:rPr lang="en-US" sz="1800" dirty="0">
                <a:latin typeface="Courier New" pitchFamily="49" charset="0"/>
              </a:rPr>
              <a:t>	  (%</a:t>
            </a:r>
            <a:r>
              <a:rPr lang="en-US" sz="1800" dirty="0" err="1">
                <a:latin typeface="Courier New" pitchFamily="49" charset="0"/>
              </a:rPr>
              <a:t>rax</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p>
          <a:p>
            <a:pPr algn="l">
              <a:tabLst>
                <a:tab pos="398463" algn="l"/>
                <a:tab pos="1201738" algn="l"/>
                <a:tab pos="3370263" algn="l"/>
              </a:tabLst>
            </a:pPr>
            <a:r>
              <a:rPr lang="en-US" sz="1800" dirty="0">
                <a:latin typeface="Courier New" pitchFamily="49" charset="0"/>
              </a:rPr>
              <a:t>	</a:t>
            </a:r>
            <a:r>
              <a:rPr lang="en-US" sz="1800" dirty="0" err="1">
                <a:latin typeface="Courier New" pitchFamily="49" charset="0"/>
              </a:rPr>
              <a:t>addq</a:t>
            </a:r>
            <a:r>
              <a:rPr lang="en-US" sz="1800" dirty="0">
                <a:latin typeface="Courier New" pitchFamily="49" charset="0"/>
              </a:rPr>
              <a:t>	  (%</a:t>
            </a:r>
            <a:r>
              <a:rPr lang="en-US" sz="1800" dirty="0" err="1">
                <a:latin typeface="Courier New" pitchFamily="49" charset="0"/>
              </a:rPr>
              <a:t>rdx</a:t>
            </a:r>
            <a:r>
              <a:rPr lang="en-US" sz="1800" dirty="0">
                <a:latin typeface="Courier New" pitchFamily="49" charset="0"/>
              </a:rPr>
              <a:t>), %</a:t>
            </a:r>
            <a:r>
              <a:rPr lang="en-US" sz="1800" dirty="0" err="1">
                <a:latin typeface="Courier New" pitchFamily="49" charset="0"/>
              </a:rPr>
              <a:t>rbx</a:t>
            </a:r>
            <a:r>
              <a:rPr lang="en-US" sz="1800" dirty="0">
                <a:latin typeface="Courier New" pitchFamily="49" charset="0"/>
              </a:rPr>
              <a:t>	</a:t>
            </a:r>
          </a:p>
          <a:p>
            <a:pPr algn="l">
              <a:tabLst>
                <a:tab pos="398463" algn="l"/>
                <a:tab pos="1201738" algn="l"/>
                <a:tab pos="3370263" algn="l"/>
              </a:tabLst>
            </a:pPr>
            <a:r>
              <a:rPr lang="en-US" sz="1800" b="1" dirty="0">
                <a:latin typeface="Courier New" pitchFamily="49" charset="0"/>
              </a:rPr>
              <a:t>	</a:t>
            </a:r>
            <a:r>
              <a:rPr lang="en-US" sz="1800" b="1" dirty="0" err="1">
                <a:latin typeface="Courier New" pitchFamily="49" charset="0"/>
              </a:rPr>
              <a:t>movq</a:t>
            </a:r>
            <a:r>
              <a:rPr lang="en-US" sz="1800" b="1" dirty="0">
                <a:latin typeface="Courier New" pitchFamily="49" charset="0"/>
              </a:rPr>
              <a:t>	   %</a:t>
            </a:r>
            <a:r>
              <a:rPr lang="en-US" sz="1800" b="1" dirty="0" err="1">
                <a:latin typeface="Courier New" pitchFamily="49" charset="0"/>
              </a:rPr>
              <a:t>rbx</a:t>
            </a:r>
            <a:r>
              <a:rPr lang="en-US" sz="1800" b="1" dirty="0">
                <a:latin typeface="Courier New" pitchFamily="49" charset="0"/>
              </a:rPr>
              <a:t>, (%</a:t>
            </a:r>
            <a:r>
              <a:rPr lang="en-US" sz="1800" b="1" dirty="0" err="1">
                <a:latin typeface="Courier New" pitchFamily="49" charset="0"/>
              </a:rPr>
              <a:t>rcx</a:t>
            </a:r>
            <a:r>
              <a:rPr lang="en-US" sz="1800" b="1" dirty="0">
                <a:latin typeface="Courier New" pitchFamily="49" charset="0"/>
              </a:rPr>
              <a:t>)	</a:t>
            </a:r>
          </a:p>
          <a:p>
            <a:pPr algn="l">
              <a:tabLst>
                <a:tab pos="398463" algn="l"/>
                <a:tab pos="1201738" algn="l"/>
                <a:tab pos="3370263" algn="l"/>
              </a:tabLst>
            </a:pPr>
            <a:r>
              <a:rPr lang="en-US" sz="1800" dirty="0">
                <a:latin typeface="Courier New" pitchFamily="49" charset="0"/>
              </a:rPr>
              <a:t>		</a:t>
            </a:r>
          </a:p>
        </p:txBody>
      </p:sp>
      <p:cxnSp>
        <p:nvCxnSpPr>
          <p:cNvPr id="57" name="Curved Connector 56"/>
          <p:cNvCxnSpPr>
            <a:stCxn id="60" idx="3"/>
            <a:endCxn id="64" idx="1"/>
          </p:cNvCxnSpPr>
          <p:nvPr/>
        </p:nvCxnSpPr>
        <p:spPr bwMode="auto">
          <a:xfrm flipV="1">
            <a:off x="2286000" y="1409700"/>
            <a:ext cx="4267200" cy="1219200"/>
          </a:xfrm>
          <a:prstGeom prst="curvedConnector3">
            <a:avLst/>
          </a:prstGeom>
          <a:solidFill>
            <a:schemeClr val="accent1"/>
          </a:solidFill>
          <a:ln w="25400" cap="flat" cmpd="sng" algn="ctr">
            <a:solidFill>
              <a:srgbClr val="FF0000"/>
            </a:solidFill>
            <a:prstDash val="dash"/>
            <a:round/>
            <a:headEnd type="none" w="med" len="med"/>
            <a:tailEnd type="arrow"/>
          </a:ln>
          <a:effectLst/>
        </p:spPr>
      </p:cxnSp>
      <p:cxnSp>
        <p:nvCxnSpPr>
          <p:cNvPr id="63" name="Straight Arrow Connector 62"/>
          <p:cNvCxnSpPr>
            <a:stCxn id="62" idx="3"/>
            <a:endCxn id="64" idx="1"/>
          </p:cNvCxnSpPr>
          <p:nvPr/>
        </p:nvCxnSpPr>
        <p:spPr bwMode="auto">
          <a:xfrm flipV="1">
            <a:off x="2286000" y="1409700"/>
            <a:ext cx="4267200" cy="1676400"/>
          </a:xfrm>
          <a:prstGeom prst="straightConnector1">
            <a:avLst/>
          </a:prstGeom>
          <a:solidFill>
            <a:schemeClr val="accent1"/>
          </a:solidFill>
          <a:ln w="25400" cap="flat" cmpd="sng" algn="ctr">
            <a:solidFill>
              <a:srgbClr val="000000"/>
            </a:solidFill>
            <a:prstDash val="solid"/>
            <a:round/>
            <a:headEnd type="none" w="med" len="med"/>
            <a:tailEnd type="arrow"/>
          </a:ln>
          <a:effectLst/>
        </p:spPr>
      </p:cxnSp>
      <p:sp>
        <p:nvSpPr>
          <p:cNvPr id="64" name="Rectangle 24"/>
          <p:cNvSpPr>
            <a:spLocks noChangeArrowheads="1"/>
          </p:cNvSpPr>
          <p:nvPr/>
        </p:nvSpPr>
        <p:spPr bwMode="auto">
          <a:xfrm>
            <a:off x="6553200" y="1219200"/>
            <a:ext cx="1066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0x03</a:t>
            </a:r>
          </a:p>
        </p:txBody>
      </p:sp>
    </p:spTree>
    <p:extLst>
      <p:ext uri="{BB962C8B-B14F-4D97-AF65-F5344CB8AC3E}">
        <p14:creationId xmlns:p14="http://schemas.microsoft.com/office/powerpoint/2010/main" val="166884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 loop example</a:t>
            </a:r>
          </a:p>
        </p:txBody>
      </p:sp>
      <p:sp>
        <p:nvSpPr>
          <p:cNvPr id="6" name="Rectangle 4"/>
          <p:cNvSpPr>
            <a:spLocks/>
          </p:cNvSpPr>
          <p:nvPr/>
        </p:nvSpPr>
        <p:spPr bwMode="auto">
          <a:xfrm>
            <a:off x="228600" y="1752600"/>
            <a:ext cx="4114800" cy="4546600"/>
          </a:xfrm>
          <a:prstGeom prst="rect">
            <a:avLst/>
          </a:prstGeom>
          <a:solidFill>
            <a:srgbClr val="F6F5BD"/>
          </a:solidFill>
          <a:ln w="12700" cap="flat">
            <a:solidFill>
              <a:srgbClr val="000000"/>
            </a:solidFill>
            <a:prstDash val="solid"/>
            <a:miter lim="800000"/>
            <a:headEnd type="none" w="med" len="med"/>
            <a:tailEnd type="none" w="med" len="med"/>
          </a:ln>
          <a:effectLst>
            <a:outerShdw dist="50799" dir="5400000" algn="ctr" rotWithShape="0">
              <a:srgbClr val="808080">
                <a:alpha val="50000"/>
              </a:srgbClr>
            </a:outerShdw>
          </a:effectLst>
        </p:spPr>
        <p:txBody>
          <a:bodyPr lIns="38100" tIns="38100" rIns="38100" bIns="38100"/>
          <a:lstStyle/>
          <a:p>
            <a:pPr marL="0" marR="0" lvl="0" indent="0" algn="l" defTabSz="914400" eaLnBrk="1" fontAlgn="auto" latinLnBrk="0" hangingPunct="1">
              <a:lnSpc>
                <a:spcPct val="100000"/>
              </a:lnSpc>
              <a:spcBef>
                <a:spcPts val="0"/>
              </a:spcBef>
              <a:spcAft>
                <a:spcPts val="0"/>
              </a:spcAft>
              <a:buClrTx/>
              <a:buSzTx/>
              <a:buFontTx/>
              <a:buNone/>
              <a:tabLst/>
              <a:defRPr/>
            </a:pPr>
            <a:r>
              <a:rPr kumimoji="0" lang="nn-NO" sz="1800" i="0" u="none" strike="noStrike" kern="0" cap="none" spc="0" normalizeH="0" baseline="0" noProof="0" dirty="0" err="1">
                <a:ln>
                  <a:noFill/>
                </a:ln>
                <a:solidFill>
                  <a:sysClr val="windowText" lastClr="000000"/>
                </a:solidFill>
                <a:effectLst/>
                <a:uLnTx/>
                <a:uFillTx/>
                <a:latin typeface="Courier New" pitchFamily="49" charset="0"/>
                <a:cs typeface="Courier New" pitchFamily="49" charset="0"/>
                <a:sym typeface="Courier New Bold" charset="0"/>
              </a:rPr>
              <a:t>int</a:t>
            </a:r>
            <a:r>
              <a:rPr kumimoji="0" lang="nn-NO" sz="1800" i="0" u="none" strike="noStrike" kern="0" cap="none" spc="0" normalizeH="0" baseline="0" noProof="0" dirty="0">
                <a:ln>
                  <a:noFill/>
                </a:ln>
                <a:solidFill>
                  <a:sysClr val="windowText" lastClr="000000"/>
                </a:solidFill>
                <a:effectLst/>
                <a:uLnTx/>
                <a:uFillTx/>
                <a:latin typeface="Courier New" pitchFamily="49" charset="0"/>
                <a:cs typeface="Courier New" pitchFamily="49" charset="0"/>
                <a:sym typeface="Courier New Bold" charset="0"/>
              </a:rPr>
              <a:t> </a:t>
            </a:r>
            <a:r>
              <a:rPr kumimoji="0" lang="nn-NO" sz="1800" i="0" u="none" strike="noStrike" kern="0" cap="none" spc="0" normalizeH="0" baseline="0" noProof="0" dirty="0" err="1">
                <a:ln>
                  <a:noFill/>
                </a:ln>
                <a:solidFill>
                  <a:sysClr val="windowText" lastClr="000000"/>
                </a:solidFill>
                <a:effectLst/>
                <a:uLnTx/>
                <a:uFillTx/>
                <a:latin typeface="Courier New" pitchFamily="49" charset="0"/>
                <a:cs typeface="Courier New" pitchFamily="49" charset="0"/>
                <a:sym typeface="Courier New Bold" charset="0"/>
              </a:rPr>
              <a:t>array_mul</a:t>
            </a:r>
            <a:r>
              <a:rPr kumimoji="0" lang="nn-NO" sz="1800" i="0" u="none" strike="noStrike" kern="0" cap="none" spc="0" normalizeH="0" baseline="0" noProof="0" dirty="0">
                <a:ln>
                  <a:noFill/>
                </a:ln>
                <a:solidFill>
                  <a:sysClr val="windowText" lastClr="000000"/>
                </a:solidFill>
                <a:effectLst/>
                <a:uLnTx/>
                <a:uFillTx/>
                <a:latin typeface="Courier New" pitchFamily="49" charset="0"/>
                <a:cs typeface="Courier New" pitchFamily="49" charset="0"/>
                <a:sym typeface="Courier New Bold" charset="0"/>
              </a:rPr>
              <a:t>(</a:t>
            </a:r>
          </a:p>
          <a:p>
            <a:pPr marL="0" marR="0" lvl="0" indent="0" algn="l" defTabSz="914400" eaLnBrk="1" fontAlgn="auto" latinLnBrk="0" hangingPunct="1">
              <a:lnSpc>
                <a:spcPct val="100000"/>
              </a:lnSpc>
              <a:spcBef>
                <a:spcPts val="0"/>
              </a:spcBef>
              <a:spcAft>
                <a:spcPts val="0"/>
              </a:spcAft>
              <a:buClrTx/>
              <a:buSzTx/>
              <a:buFontTx/>
              <a:buNone/>
              <a:tabLst/>
              <a:defRPr/>
            </a:pPr>
            <a:r>
              <a:rPr kumimoji="0" lang="nn-NO" sz="1800" i="0" u="none" strike="noStrike" kern="0" cap="none" spc="0" normalizeH="0" baseline="0" noProof="0" dirty="0">
                <a:ln>
                  <a:noFill/>
                </a:ln>
                <a:solidFill>
                  <a:sysClr val="windowText" lastClr="000000"/>
                </a:solidFill>
                <a:effectLst/>
                <a:uLnTx/>
                <a:uFillTx/>
                <a:latin typeface="Courier New" pitchFamily="49" charset="0"/>
                <a:cs typeface="Courier New" pitchFamily="49" charset="0"/>
                <a:sym typeface="Courier New Bold" charset="0"/>
              </a:rPr>
              <a:t>   </a:t>
            </a:r>
            <a:r>
              <a:rPr kumimoji="0" lang="nn-NO" sz="1800" i="0" u="none" strike="noStrike" kern="0" cap="none" spc="0" normalizeH="0" baseline="0" noProof="0" dirty="0" err="1">
                <a:ln>
                  <a:noFill/>
                </a:ln>
                <a:solidFill>
                  <a:sysClr val="windowText" lastClr="000000"/>
                </a:solidFill>
                <a:effectLst/>
                <a:uLnTx/>
                <a:uFillTx/>
                <a:latin typeface="Courier New" pitchFamily="49" charset="0"/>
                <a:cs typeface="Courier New" pitchFamily="49" charset="0"/>
                <a:sym typeface="Courier New Bold" charset="0"/>
              </a:rPr>
              <a:t>int</a:t>
            </a:r>
            <a:r>
              <a:rPr kumimoji="0" lang="nn-NO" sz="1800" i="0" u="none" strike="noStrike" kern="0" cap="none" spc="0" normalizeH="0" baseline="0" noProof="0" dirty="0">
                <a:ln>
                  <a:noFill/>
                </a:ln>
                <a:solidFill>
                  <a:sysClr val="windowText" lastClr="000000"/>
                </a:solidFill>
                <a:effectLst/>
                <a:uLnTx/>
                <a:uFillTx/>
                <a:latin typeface="Courier New" pitchFamily="49" charset="0"/>
                <a:cs typeface="Courier New" pitchFamily="49" charset="0"/>
                <a:sym typeface="Courier New Bold" charset="0"/>
              </a:rPr>
              <a:t>* A, </a:t>
            </a:r>
            <a:r>
              <a:rPr kumimoji="0" lang="nn-NO" sz="1800" i="0" u="none" strike="noStrike" kern="0" cap="none" spc="0" normalizeH="0" baseline="0" noProof="0" dirty="0" err="1">
                <a:ln>
                  <a:noFill/>
                </a:ln>
                <a:solidFill>
                  <a:sysClr val="windowText" lastClr="000000"/>
                </a:solidFill>
                <a:effectLst/>
                <a:uLnTx/>
                <a:uFillTx/>
                <a:latin typeface="Courier New" pitchFamily="49" charset="0"/>
                <a:cs typeface="Courier New" pitchFamily="49" charset="0"/>
                <a:sym typeface="Courier New Bold" charset="0"/>
              </a:rPr>
              <a:t>int</a:t>
            </a:r>
            <a:r>
              <a:rPr kumimoji="0" lang="nn-NO" sz="1800" i="0" u="none" strike="noStrike" kern="0" cap="none" spc="0" normalizeH="0" baseline="0" noProof="0" dirty="0">
                <a:ln>
                  <a:noFill/>
                </a:ln>
                <a:solidFill>
                  <a:sysClr val="windowText" lastClr="000000"/>
                </a:solidFill>
                <a:effectLst/>
                <a:uLnTx/>
                <a:uFillTx/>
                <a:latin typeface="Courier New" pitchFamily="49" charset="0"/>
                <a:cs typeface="Courier New" pitchFamily="49" charset="0"/>
                <a:sym typeface="Courier New Bold" charset="0"/>
              </a:rPr>
              <a:t>* B, </a:t>
            </a:r>
            <a:r>
              <a:rPr kumimoji="0" lang="nn-NO" sz="1800" i="0" u="none" strike="noStrike" kern="0" cap="none" spc="0" normalizeH="0" baseline="0" noProof="0" dirty="0" err="1">
                <a:ln>
                  <a:noFill/>
                </a:ln>
                <a:solidFill>
                  <a:sysClr val="windowText" lastClr="000000"/>
                </a:solidFill>
                <a:effectLst/>
                <a:uLnTx/>
                <a:uFillTx/>
                <a:latin typeface="Courier New" pitchFamily="49" charset="0"/>
                <a:cs typeface="Courier New" pitchFamily="49" charset="0"/>
                <a:sym typeface="Courier New Bold" charset="0"/>
              </a:rPr>
              <a:t>long</a:t>
            </a:r>
            <a:r>
              <a:rPr kumimoji="0" lang="nn-NO" sz="1800" i="0" u="none" strike="noStrike" kern="0" cap="none" spc="0" normalizeH="0" baseline="0" noProof="0" dirty="0">
                <a:ln>
                  <a:noFill/>
                </a:ln>
                <a:solidFill>
                  <a:sysClr val="windowText" lastClr="000000"/>
                </a:solidFill>
                <a:effectLst/>
                <a:uLnTx/>
                <a:uFillTx/>
                <a:latin typeface="Courier New" pitchFamily="49" charset="0"/>
                <a:cs typeface="Courier New" pitchFamily="49" charset="0"/>
                <a:sym typeface="Courier New Bold" charset="0"/>
              </a:rPr>
              <a:t> n){</a:t>
            </a:r>
            <a:endPar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endParaRP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a:t>
            </a:r>
            <a:r>
              <a:rPr kumimoji="0" lang="nn-NO" sz="1800" i="0" u="none" strike="noStrike" kern="0" cap="none" spc="0" normalizeH="0" baseline="0" noProof="0" dirty="0" err="1">
                <a:ln>
                  <a:noFill/>
                </a:ln>
                <a:solidFill>
                  <a:sysClr val="windowText" lastClr="000000"/>
                </a:solidFill>
                <a:effectLst/>
                <a:uLnTx/>
                <a:uFillTx/>
                <a:latin typeface="Courier New" pitchFamily="49" charset="0"/>
                <a:ea typeface=""/>
                <a:cs typeface="Courier New" pitchFamily="49" charset="0"/>
                <a:sym typeface="Courier New Bold" charset="0"/>
              </a:rPr>
              <a:t>int</a:t>
            </a:r>
            <a:r>
              <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val = 0;</a:t>
            </a: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a:t>
            </a:r>
            <a:r>
              <a:rPr kumimoji="0" lang="nn-NO" sz="1800" b="1" i="0" u="none" strike="noStrike" kern="0" cap="none" spc="0" normalizeH="0" baseline="0" noProof="0" dirty="0" err="1">
                <a:ln>
                  <a:noFill/>
                </a:ln>
                <a:solidFill>
                  <a:sysClr val="windowText" lastClr="000000"/>
                </a:solidFill>
                <a:effectLst/>
                <a:uLnTx/>
                <a:uFillTx/>
                <a:latin typeface="Courier New" pitchFamily="49" charset="0"/>
                <a:ea typeface=""/>
                <a:cs typeface="Courier New" pitchFamily="49" charset="0"/>
                <a:sym typeface="Courier New Bold" charset="0"/>
              </a:rPr>
              <a:t>int</a:t>
            </a:r>
            <a:r>
              <a:rPr kumimoji="0" lang="nn-NO" sz="1800" b="1"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i;  </a:t>
            </a: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b="1"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for (i = 0; i != n; i++){</a:t>
            </a: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b="1"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val += A[i]*B[i];</a:t>
            </a: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b="1"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a:t>
            </a: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a:t>
            </a:r>
            <a:r>
              <a:rPr kumimoji="0" lang="nn-NO" sz="1800" i="0" u="none" strike="noStrike" kern="0" cap="none" spc="0" normalizeH="0" baseline="0" noProof="0" dirty="0" err="1">
                <a:ln>
                  <a:noFill/>
                </a:ln>
                <a:solidFill>
                  <a:sysClr val="windowText" lastClr="000000"/>
                </a:solidFill>
                <a:effectLst/>
                <a:uLnTx/>
                <a:uFillTx/>
                <a:latin typeface="Courier New" pitchFamily="49" charset="0"/>
                <a:ea typeface=""/>
                <a:cs typeface="Courier New" pitchFamily="49" charset="0"/>
                <a:sym typeface="Courier New Bold" charset="0"/>
              </a:rPr>
              <a:t>return</a:t>
            </a:r>
            <a:r>
              <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 val;</a:t>
            </a:r>
          </a:p>
          <a:p>
            <a:pPr marL="0" marR="0" lvl="0" indent="0" algn="l" defTabSz="914400" eaLnBrk="0" fontAlgn="auto" latinLnBrk="0" hangingPunct="0">
              <a:lnSpc>
                <a:spcPct val="100000"/>
              </a:lnSpc>
              <a:spcBef>
                <a:spcPts val="0"/>
              </a:spcBef>
              <a:spcAft>
                <a:spcPts val="0"/>
              </a:spcAft>
              <a:buClrTx/>
              <a:buSzTx/>
              <a:buFontTx/>
              <a:buNone/>
              <a:tabLst/>
              <a:defRPr/>
            </a:pPr>
            <a:r>
              <a:rPr kumimoji="0" lang="nn-NO" sz="1800" i="0" u="none" strike="noStrike" kern="0" cap="none" spc="0" normalizeH="0" baseline="0" noProof="0" dirty="0">
                <a:ln>
                  <a:noFill/>
                </a:ln>
                <a:solidFill>
                  <a:sysClr val="windowText" lastClr="000000"/>
                </a:solidFill>
                <a:effectLst/>
                <a:uLnTx/>
                <a:uFillTx/>
                <a:latin typeface="Courier New" pitchFamily="49" charset="0"/>
                <a:ea typeface=""/>
                <a:cs typeface="Courier New" pitchFamily="49" charset="0"/>
                <a:sym typeface="Courier New Bold" charset="0"/>
              </a:rPr>
              <a:t>}</a:t>
            </a:r>
          </a:p>
        </p:txBody>
      </p:sp>
      <p:sp>
        <p:nvSpPr>
          <p:cNvPr id="7" name="Rectangle 6"/>
          <p:cNvSpPr>
            <a:spLocks/>
          </p:cNvSpPr>
          <p:nvPr/>
        </p:nvSpPr>
        <p:spPr bwMode="auto">
          <a:xfrm>
            <a:off x="4572000" y="1752600"/>
            <a:ext cx="4394200" cy="4546600"/>
          </a:xfrm>
          <a:prstGeom prst="rect">
            <a:avLst/>
          </a:prstGeom>
          <a:solidFill>
            <a:srgbClr val="AAE2CA"/>
          </a:solidFill>
          <a:ln w="25400" cap="flat" cmpd="sng" algn="ctr">
            <a:solidFill>
              <a:srgbClr val="AAE2CA">
                <a:shade val="50000"/>
              </a:srgbClr>
            </a:solidFill>
            <a:prstDash val="solid"/>
            <a:headEnd type="none" w="med" len="med"/>
            <a:tailEnd type="none" w="med" len="med"/>
          </a:ln>
          <a:effectLst>
            <a:outerShdw blurRad="50800" dist="76200" dir="2700000" algn="tl" rotWithShape="0">
              <a:prstClr val="black">
                <a:alpha val="40000"/>
              </a:prstClr>
            </a:outerShdw>
          </a:effectLst>
        </p:spPr>
        <p:txBody>
          <a:bodyPr lIns="38100" tIns="38100" rIns="38100" bIns="38100"/>
          <a:lstStyle/>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array_mul</a:t>
            </a: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movq</a:t>
            </a: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$0, %</a:t>
            </a: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rax</a:t>
            </a:r>
            <a:endPar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endParaRP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movq</a:t>
            </a: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$0,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rcx</a:t>
            </a:r>
            <a:endPar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endParaRP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jmp</a:t>
            </a: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.L2</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.L3:</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movl</a:t>
            </a: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(%rdi,%rcx,4), %r8d</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imull</a:t>
            </a: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(%rsi,%rcx,4), %r8d</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addl</a:t>
            </a: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%r8d, %</a:t>
            </a:r>
            <a:r>
              <a:rPr kumimoji="0" lang="en-US" sz="1800"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eax</a:t>
            </a:r>
            <a:endPar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endParaRP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addq</a:t>
            </a: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$1,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rcx</a:t>
            </a:r>
            <a:endPar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endParaRP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.L2:</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cmpq</a:t>
            </a:r>
            <a:r>
              <a:rPr kumimoji="0" lang="en-US" sz="1800" b="1" i="0" u="none" strike="noStrike" kern="0" cap="none" spc="0" normalizeH="0" baseline="0" noProof="0">
                <a:ln>
                  <a:noFill/>
                </a:ln>
                <a:solidFill>
                  <a:srgbClr val="000000"/>
                </a:solidFill>
                <a:effectLst/>
                <a:uLnTx/>
                <a:uFillTx/>
                <a:latin typeface="Courier New" pitchFamily="49" charset="0"/>
                <a:ea typeface="Monaco" charset="0"/>
                <a:cs typeface="Courier New" pitchFamily="49" charset="0"/>
                <a:sym typeface="Monaco" charset="0"/>
              </a:rPr>
              <a:t>	%rcx</a:t>
            </a: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rdx</a:t>
            </a:r>
            <a:endPar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endParaRP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a:t>
            </a:r>
            <a:r>
              <a:rPr kumimoji="0" lang="en-US" sz="1800" b="1" i="0" u="none" strike="noStrike" kern="0" cap="none" spc="0" normalizeH="0" baseline="0" noProof="0" dirty="0" err="1">
                <a:ln>
                  <a:noFill/>
                </a:ln>
                <a:solidFill>
                  <a:srgbClr val="000000"/>
                </a:solidFill>
                <a:effectLst/>
                <a:uLnTx/>
                <a:uFillTx/>
                <a:latin typeface="Courier New" pitchFamily="49" charset="0"/>
                <a:ea typeface="Monaco" charset="0"/>
                <a:cs typeface="Courier New" pitchFamily="49" charset="0"/>
                <a:sym typeface="Monaco" charset="0"/>
              </a:rPr>
              <a:t>jne</a:t>
            </a:r>
            <a:r>
              <a:rPr kumimoji="0" lang="en-US" sz="1800" b="1"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.L3</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.L4:</a:t>
            </a:r>
          </a:p>
          <a:p>
            <a:pPr marL="0" marR="0" lvl="0" indent="0" algn="l" defTabSz="914400" eaLnBrk="1" fontAlgn="auto" latinLnBrk="0" hangingPunct="1">
              <a:lnSpc>
                <a:spcPct val="100000"/>
              </a:lnSpc>
              <a:spcBef>
                <a:spcPts val="0"/>
              </a:spcBef>
              <a:spcAft>
                <a:spcPts val="0"/>
              </a:spcAft>
              <a:buClrTx/>
              <a:buSzTx/>
              <a:buFontTx/>
              <a:buNone/>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defRPr/>
            </a:pPr>
            <a:r>
              <a:rPr kumimoji="0" lang="en-US" sz="1800" i="0" u="none" strike="noStrike" kern="0" cap="none" spc="0" normalizeH="0" baseline="0" noProof="0" dirty="0">
                <a:ln>
                  <a:noFill/>
                </a:ln>
                <a:solidFill>
                  <a:srgbClr val="000000"/>
                </a:solidFill>
                <a:effectLst/>
                <a:uLnTx/>
                <a:uFillTx/>
                <a:latin typeface="Courier New" pitchFamily="49" charset="0"/>
                <a:ea typeface="Monaco" charset="0"/>
                <a:cs typeface="Courier New" pitchFamily="49" charset="0"/>
                <a:sym typeface="Monaco" charset="0"/>
              </a:rPr>
              <a:t>	ret</a:t>
            </a:r>
          </a:p>
        </p:txBody>
      </p:sp>
      <p:sp>
        <p:nvSpPr>
          <p:cNvPr id="11" name="Rectangle 10"/>
          <p:cNvSpPr/>
          <p:nvPr/>
        </p:nvSpPr>
        <p:spPr bwMode="auto">
          <a:xfrm>
            <a:off x="4876800" y="2392680"/>
            <a:ext cx="2590800" cy="502920"/>
          </a:xfrm>
          <a:prstGeom prst="rect">
            <a:avLst/>
          </a:prstGeom>
          <a:noFill/>
          <a:ln w="28575" cap="flat" cmpd="sng" algn="ctr">
            <a:solidFill>
              <a:srgbClr val="2D2DB9"/>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sysClr val="windowText" lastClr="000000"/>
              </a:solidFill>
              <a:effectLst/>
              <a:uLnTx/>
              <a:uFillTx/>
              <a:latin typeface="Calibri" pitchFamily="34" charset="0"/>
              <a:ea typeface=""/>
              <a:cs typeface=""/>
            </a:endParaRPr>
          </a:p>
        </p:txBody>
      </p:sp>
      <p:sp>
        <p:nvSpPr>
          <p:cNvPr id="12" name="Rectangle 11"/>
          <p:cNvSpPr/>
          <p:nvPr/>
        </p:nvSpPr>
        <p:spPr bwMode="auto">
          <a:xfrm>
            <a:off x="4876800" y="4572000"/>
            <a:ext cx="2590800" cy="533400"/>
          </a:xfrm>
          <a:prstGeom prst="rect">
            <a:avLst/>
          </a:prstGeom>
          <a:noFill/>
          <a:ln w="28575" cap="flat" cmpd="sng" algn="ctr">
            <a:solidFill>
              <a:srgbClr val="2D2DB9"/>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sysClr val="windowText" lastClr="000000"/>
              </a:solidFill>
              <a:effectLst/>
              <a:uLnTx/>
              <a:uFillTx/>
              <a:latin typeface="Calibri" pitchFamily="34" charset="0"/>
              <a:ea typeface=""/>
              <a:cs typeface=""/>
            </a:endParaRPr>
          </a:p>
        </p:txBody>
      </p:sp>
      <p:sp>
        <p:nvSpPr>
          <p:cNvPr id="13" name="Rectangle 12"/>
          <p:cNvSpPr/>
          <p:nvPr/>
        </p:nvSpPr>
        <p:spPr bwMode="auto">
          <a:xfrm>
            <a:off x="4876800" y="3983736"/>
            <a:ext cx="2590800" cy="283464"/>
          </a:xfrm>
          <a:prstGeom prst="rect">
            <a:avLst/>
          </a:prstGeom>
          <a:noFill/>
          <a:ln w="28575" cap="flat" cmpd="sng" algn="ctr">
            <a:solidFill>
              <a:srgbClr val="2D2DB9"/>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lvl="0" indent="0" defTabSz="914400" eaLnBrk="0" fontAlgn="auto" latinLnBrk="0" hangingPunct="0">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sysClr val="windowText" lastClr="000000"/>
              </a:solidFill>
              <a:effectLst/>
              <a:uLnTx/>
              <a:uFillTx/>
              <a:latin typeface="Calibri" pitchFamily="34" charset="0"/>
              <a:ea typeface=""/>
              <a:cs typeface=""/>
            </a:endParaRPr>
          </a:p>
        </p:txBody>
      </p:sp>
    </p:spTree>
    <p:extLst>
      <p:ext uri="{BB962C8B-B14F-4D97-AF65-F5344CB8AC3E}">
        <p14:creationId xmlns:p14="http://schemas.microsoft.com/office/powerpoint/2010/main" val="182573253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Assembly: Basics, Loops</a:t>
            </a:r>
          </a:p>
        </p:txBody>
      </p:sp>
      <p:sp>
        <p:nvSpPr>
          <p:cNvPr id="3" name="Content Placeholder 2"/>
          <p:cNvSpPr>
            <a:spLocks noGrp="1"/>
          </p:cNvSpPr>
          <p:nvPr>
            <p:ph idx="1"/>
          </p:nvPr>
        </p:nvSpPr>
        <p:spPr/>
        <p:txBody>
          <a:bodyPr/>
          <a:lstStyle/>
          <a:p>
            <a:r>
              <a:rPr lang="en-US" b="0" dirty="0"/>
              <a:t>Recognize common assembly instructions</a:t>
            </a:r>
          </a:p>
          <a:p>
            <a:r>
              <a:rPr lang="en-US" b="0" dirty="0"/>
              <a:t>Understand how different control flow is turned into assembly</a:t>
            </a:r>
          </a:p>
          <a:p>
            <a:pPr lvl="1"/>
            <a:r>
              <a:rPr lang="en-US" dirty="0"/>
              <a:t>For, while,  if-else, etc</a:t>
            </a:r>
          </a:p>
          <a:p>
            <a:r>
              <a:rPr lang="en-US" b="0" dirty="0"/>
              <a:t>Be </a:t>
            </a:r>
            <a:r>
              <a:rPr lang="en-US" b="0" u="sng" dirty="0"/>
              <a:t>very</a:t>
            </a:r>
            <a:r>
              <a:rPr lang="en-US" b="0" dirty="0"/>
              <a:t> comfortable with pointers and dereferencing</a:t>
            </a:r>
          </a:p>
          <a:p>
            <a:pPr lvl="1"/>
            <a:r>
              <a:rPr lang="en-US" dirty="0"/>
              <a:t>The use of </a:t>
            </a:r>
            <a:r>
              <a:rPr lang="en-US" dirty="0" err="1"/>
              <a:t>parens</a:t>
            </a:r>
            <a:r>
              <a:rPr lang="en-US" dirty="0"/>
              <a:t> in </a:t>
            </a:r>
            <a:r>
              <a:rPr lang="en-US" dirty="0" err="1"/>
              <a:t>mov</a:t>
            </a:r>
            <a:r>
              <a:rPr lang="en-US" dirty="0"/>
              <a:t> commands. </a:t>
            </a:r>
          </a:p>
          <a:p>
            <a:pPr lvl="2"/>
            <a:r>
              <a:rPr lang="en-US" dirty="0"/>
              <a:t>%</a:t>
            </a:r>
            <a:r>
              <a:rPr lang="en-US" dirty="0" err="1"/>
              <a:t>rax</a:t>
            </a:r>
            <a:r>
              <a:rPr lang="en-US" dirty="0"/>
              <a:t> vs. (%</a:t>
            </a:r>
            <a:r>
              <a:rPr lang="en-US" dirty="0" err="1"/>
              <a:t>rax</a:t>
            </a:r>
            <a:r>
              <a:rPr lang="en-US" dirty="0"/>
              <a:t>)</a:t>
            </a:r>
          </a:p>
          <a:p>
            <a:pPr lvl="1"/>
            <a:r>
              <a:rPr lang="en-US" dirty="0"/>
              <a:t>The options for memory addressing modes:</a:t>
            </a:r>
          </a:p>
          <a:p>
            <a:pPr lvl="2"/>
            <a:r>
              <a:rPr lang="en-US" dirty="0"/>
              <a:t>D</a:t>
            </a:r>
            <a:r>
              <a:rPr lang="en-US" b="0" dirty="0"/>
              <a:t>(</a:t>
            </a:r>
            <a:r>
              <a:rPr lang="en-US" b="0" dirty="0" err="1"/>
              <a:t>Rb</a:t>
            </a:r>
            <a:r>
              <a:rPr lang="en-US" b="0" dirty="0"/>
              <a:t>, Ri, S)</a:t>
            </a:r>
          </a:p>
          <a:p>
            <a:pPr lvl="1"/>
            <a:r>
              <a:rPr lang="en-US" dirty="0" err="1"/>
              <a:t>leaq</a:t>
            </a:r>
            <a:r>
              <a:rPr lang="en-US" dirty="0"/>
              <a:t> vs. </a:t>
            </a:r>
            <a:r>
              <a:rPr lang="en-US" dirty="0" err="1"/>
              <a:t>movq</a:t>
            </a:r>
            <a:endParaRPr lang="en-US" b="0" dirty="0"/>
          </a:p>
          <a:p>
            <a:endParaRPr lang="en-US" dirty="0"/>
          </a:p>
        </p:txBody>
      </p:sp>
    </p:spTree>
    <p:extLst>
      <p:ext uri="{BB962C8B-B14F-4D97-AF65-F5344CB8AC3E}">
        <p14:creationId xmlns:p14="http://schemas.microsoft.com/office/powerpoint/2010/main" val="86757576"/>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type="title"/>
          </p:nvPr>
        </p:nvSpPr>
        <p:spPr>
          <a:ln/>
        </p:spPr>
        <p:txBody>
          <a:bodyPr/>
          <a:lstStyle/>
          <a:p>
            <a:pPr marL="119063" indent="-119063"/>
            <a:r>
              <a:rPr lang="en-US" dirty="0"/>
              <a:t>x86-64/Linux Stack Frame</a:t>
            </a:r>
          </a:p>
        </p:txBody>
      </p:sp>
      <p:sp>
        <p:nvSpPr>
          <p:cNvPr id="62468" name="Rectangle 4"/>
          <p:cNvSpPr>
            <a:spLocks noGrp="1" noChangeArrowheads="1"/>
          </p:cNvSpPr>
          <p:nvPr>
            <p:ph type="body" idx="1"/>
          </p:nvPr>
        </p:nvSpPr>
        <p:spPr>
          <a:xfrm>
            <a:off x="381000" y="1397000"/>
            <a:ext cx="5372100" cy="5435600"/>
          </a:xfrm>
          <a:ln/>
        </p:spPr>
        <p:txBody>
          <a:bodyPr/>
          <a:lstStyle/>
          <a:p>
            <a:r>
              <a:rPr lang="en-US" dirty="0"/>
              <a:t>Caller Stack Frame</a:t>
            </a:r>
          </a:p>
          <a:p>
            <a:pPr marL="552450" lvl="1"/>
            <a:r>
              <a:rPr lang="en-US" dirty="0"/>
              <a:t>Return address</a:t>
            </a:r>
          </a:p>
          <a:p>
            <a:pPr marL="838200" lvl="2"/>
            <a:r>
              <a:rPr lang="en-US" dirty="0"/>
              <a:t>Pushed by </a:t>
            </a:r>
            <a:r>
              <a:rPr lang="en-US" dirty="0">
                <a:latin typeface="Courier New Bold" charset="0"/>
                <a:cs typeface="Courier New Bold" charset="0"/>
                <a:sym typeface="Courier New Bold" charset="0"/>
              </a:rPr>
              <a:t>call</a:t>
            </a:r>
            <a:r>
              <a:rPr lang="en-US" dirty="0"/>
              <a:t> instruction</a:t>
            </a:r>
          </a:p>
          <a:p>
            <a:pPr marL="552450" lvl="1"/>
            <a:r>
              <a:rPr lang="en-US" dirty="0"/>
              <a:t>Arguments for this call (optional)</a:t>
            </a:r>
          </a:p>
          <a:p>
            <a:endParaRPr lang="en-US" dirty="0"/>
          </a:p>
          <a:p>
            <a:r>
              <a:rPr lang="en-US" dirty="0" err="1"/>
              <a:t>Callee</a:t>
            </a:r>
            <a:r>
              <a:rPr lang="en-US" dirty="0"/>
              <a:t> Stack Frame</a:t>
            </a:r>
          </a:p>
          <a:p>
            <a:pPr marL="552450" lvl="1"/>
            <a:r>
              <a:rPr lang="en-US" dirty="0"/>
              <a:t>Saved register context</a:t>
            </a:r>
          </a:p>
          <a:p>
            <a:pPr marL="552450" lvl="1"/>
            <a:r>
              <a:rPr lang="en-US" dirty="0"/>
              <a:t>Local variables</a:t>
            </a:r>
            <a:br>
              <a:rPr lang="en-US" dirty="0"/>
            </a:br>
            <a:r>
              <a:rPr lang="en-US" dirty="0"/>
              <a:t>If can’t keep in registers</a:t>
            </a:r>
          </a:p>
          <a:p>
            <a:pPr marL="552450" lvl="1"/>
            <a:r>
              <a:rPr lang="en-US" dirty="0"/>
              <a:t>Arguments for function about to call (optional)</a:t>
            </a:r>
          </a:p>
          <a:p>
            <a:endParaRPr lang="en-US" dirty="0"/>
          </a:p>
        </p:txBody>
      </p:sp>
      <p:sp>
        <p:nvSpPr>
          <p:cNvPr id="62469" name="Rectangle 5"/>
          <p:cNvSpPr>
            <a:spLocks/>
          </p:cNvSpPr>
          <p:nvPr/>
        </p:nvSpPr>
        <p:spPr bwMode="auto">
          <a:xfrm>
            <a:off x="7365999" y="3276600"/>
            <a:ext cx="1555363" cy="304800"/>
          </a:xfrm>
          <a:prstGeom prst="rect">
            <a:avLst/>
          </a:prstGeom>
          <a:solidFill>
            <a:srgbClr val="F2F2F2"/>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1800" kern="1200">
                <a:solidFill>
                  <a:srgbClr val="000000"/>
                </a:solidFill>
                <a:latin typeface="Calibri Bold" charset="0"/>
                <a:ea typeface="Calibri Bold" charset="0"/>
                <a:cs typeface="Calibri Bold" charset="0"/>
                <a:sym typeface="Calibri Bold" charset="0"/>
              </a:rPr>
              <a:t>Return Addr</a:t>
            </a:r>
          </a:p>
        </p:txBody>
      </p:sp>
      <p:sp>
        <p:nvSpPr>
          <p:cNvPr id="62470" name="Rectangle 6"/>
          <p:cNvSpPr>
            <a:spLocks/>
          </p:cNvSpPr>
          <p:nvPr/>
        </p:nvSpPr>
        <p:spPr bwMode="auto">
          <a:xfrm>
            <a:off x="7365999" y="3581400"/>
            <a:ext cx="1555363" cy="21209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1800" kern="1200">
                <a:solidFill>
                  <a:srgbClr val="000000"/>
                </a:solidFill>
                <a:latin typeface="Calibri Bold" charset="0"/>
                <a:ea typeface="Calibri Bold" charset="0"/>
                <a:cs typeface="Calibri Bold" charset="0"/>
                <a:sym typeface="Calibri Bold" charset="0"/>
              </a:rPr>
              <a:t>Saved</a:t>
            </a:r>
          </a:p>
          <a:p>
            <a:pPr rtl="0" fontAlgn="base">
              <a:spcBef>
                <a:spcPct val="0"/>
              </a:spcBef>
              <a:spcAft>
                <a:spcPct val="0"/>
              </a:spcAft>
            </a:pPr>
            <a:r>
              <a:rPr lang="en-US" sz="1800" kern="1200">
                <a:solidFill>
                  <a:srgbClr val="000000"/>
                </a:solidFill>
                <a:latin typeface="Calibri Bold" charset="0"/>
                <a:ea typeface="Calibri Bold" charset="0"/>
                <a:cs typeface="Calibri Bold" charset="0"/>
                <a:sym typeface="Calibri Bold" charset="0"/>
              </a:rPr>
              <a:t>Registers</a:t>
            </a:r>
          </a:p>
          <a:p>
            <a:pPr rtl="0" fontAlgn="base">
              <a:spcBef>
                <a:spcPct val="0"/>
              </a:spcBef>
              <a:spcAft>
                <a:spcPct val="0"/>
              </a:spcAft>
            </a:pPr>
            <a:r>
              <a:rPr lang="en-US" sz="1800" kern="1200">
                <a:solidFill>
                  <a:srgbClr val="000000"/>
                </a:solidFill>
                <a:latin typeface="Calibri Bold" charset="0"/>
                <a:ea typeface="Calibri Bold" charset="0"/>
                <a:cs typeface="Calibri Bold" charset="0"/>
                <a:sym typeface="Calibri Bold" charset="0"/>
              </a:rPr>
              <a:t>+</a:t>
            </a:r>
          </a:p>
          <a:p>
            <a:pPr rtl="0" fontAlgn="base">
              <a:spcBef>
                <a:spcPct val="0"/>
              </a:spcBef>
              <a:spcAft>
                <a:spcPct val="0"/>
              </a:spcAft>
            </a:pPr>
            <a:r>
              <a:rPr lang="en-US" sz="1800" kern="1200">
                <a:solidFill>
                  <a:srgbClr val="000000"/>
                </a:solidFill>
                <a:latin typeface="Calibri Bold" charset="0"/>
                <a:ea typeface="Calibri Bold" charset="0"/>
                <a:cs typeface="Calibri Bold" charset="0"/>
                <a:sym typeface="Calibri Bold" charset="0"/>
              </a:rPr>
              <a:t>Local</a:t>
            </a:r>
          </a:p>
          <a:p>
            <a:pPr rtl="0" fontAlgn="base">
              <a:spcBef>
                <a:spcPct val="0"/>
              </a:spcBef>
              <a:spcAft>
                <a:spcPct val="0"/>
              </a:spcAft>
            </a:pPr>
            <a:r>
              <a:rPr lang="en-US" sz="1800" kern="1200">
                <a:solidFill>
                  <a:srgbClr val="000000"/>
                </a:solidFill>
                <a:latin typeface="Calibri Bold" charset="0"/>
                <a:ea typeface="Calibri Bold" charset="0"/>
                <a:cs typeface="Calibri Bold" charset="0"/>
                <a:sym typeface="Calibri Bold" charset="0"/>
              </a:rPr>
              <a:t>Variables</a:t>
            </a:r>
          </a:p>
        </p:txBody>
      </p:sp>
      <p:sp>
        <p:nvSpPr>
          <p:cNvPr id="62471" name="Rectangle 7"/>
          <p:cNvSpPr>
            <a:spLocks/>
          </p:cNvSpPr>
          <p:nvPr/>
        </p:nvSpPr>
        <p:spPr bwMode="auto">
          <a:xfrm>
            <a:off x="7365999" y="5699124"/>
            <a:ext cx="1555363" cy="854075"/>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Argument build</a:t>
            </a:r>
          </a:p>
          <a:p>
            <a:pP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(Optional)</a:t>
            </a:r>
          </a:p>
        </p:txBody>
      </p:sp>
      <p:sp>
        <p:nvSpPr>
          <p:cNvPr id="62472" name="Rectangle 8"/>
          <p:cNvSpPr>
            <a:spLocks/>
          </p:cNvSpPr>
          <p:nvPr/>
        </p:nvSpPr>
        <p:spPr bwMode="auto">
          <a:xfrm>
            <a:off x="7365999" y="1295400"/>
            <a:ext cx="1555363" cy="1371600"/>
          </a:xfrm>
          <a:prstGeom prst="rect">
            <a:avLst/>
          </a:prstGeom>
          <a:solidFill>
            <a:srgbClr val="F2F2F2"/>
          </a:solidFill>
          <a:ln w="25400" cap="flat">
            <a:solidFill>
              <a:schemeClr val="tx1"/>
            </a:solidFill>
            <a:prstDash val="solid"/>
            <a:miter lim="800000"/>
            <a:headEnd type="none" w="med" len="med"/>
            <a:tailEnd type="non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
        <p:nvSpPr>
          <p:cNvPr id="62474" name="Rectangle 10"/>
          <p:cNvSpPr>
            <a:spLocks/>
          </p:cNvSpPr>
          <p:nvPr/>
        </p:nvSpPr>
        <p:spPr bwMode="auto">
          <a:xfrm>
            <a:off x="7365999" y="2667000"/>
            <a:ext cx="1555363" cy="609600"/>
          </a:xfrm>
          <a:prstGeom prst="rect">
            <a:avLst/>
          </a:prstGeom>
          <a:solidFill>
            <a:srgbClr val="F2F2F2"/>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Argument build</a:t>
            </a:r>
          </a:p>
          <a:p>
            <a:pP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(Optional)</a:t>
            </a:r>
          </a:p>
        </p:txBody>
      </p:sp>
      <p:sp>
        <p:nvSpPr>
          <p:cNvPr id="62475" name="Rectangle 11"/>
          <p:cNvSpPr>
            <a:spLocks/>
          </p:cNvSpPr>
          <p:nvPr/>
        </p:nvSpPr>
        <p:spPr bwMode="auto">
          <a:xfrm>
            <a:off x="6235700" y="2125663"/>
            <a:ext cx="684213" cy="635000"/>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i="1" kern="1200" dirty="0">
                <a:solidFill>
                  <a:srgbClr val="000000"/>
                </a:solidFill>
                <a:latin typeface="Calibri Bold" charset="0"/>
                <a:ea typeface="Calibri Bold" charset="0"/>
                <a:cs typeface="Calibri Bold" charset="0"/>
                <a:sym typeface="Calibri Bold" charset="0"/>
              </a:rPr>
              <a:t>Caller</a:t>
            </a:r>
            <a:endParaRPr lang="en-US" i="1" kern="1200" dirty="0">
              <a:solidFill>
                <a:srgbClr val="000000"/>
              </a:solidFill>
              <a:latin typeface="Arial Narrow Bold" charset="0"/>
              <a:ea typeface="Lucida Grande" charset="0"/>
              <a:cs typeface="Lucida Grande" charset="0"/>
              <a:sym typeface="Arial Narrow Bold" charset="0"/>
            </a:endParaRPr>
          </a:p>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Frame</a:t>
            </a:r>
          </a:p>
        </p:txBody>
      </p:sp>
      <p:sp>
        <p:nvSpPr>
          <p:cNvPr id="62476" name="AutoShape 12"/>
          <p:cNvSpPr>
            <a:spLocks/>
          </p:cNvSpPr>
          <p:nvPr/>
        </p:nvSpPr>
        <p:spPr bwMode="auto">
          <a:xfrm>
            <a:off x="6981825" y="1295400"/>
            <a:ext cx="228600" cy="2260600"/>
          </a:xfrm>
          <a:custGeom>
            <a:avLst/>
            <a:gdLst>
              <a:gd name="T0" fmla="*/ 10800 w 21600"/>
              <a:gd name="T1" fmla="*/ 10800 h 21600"/>
            </a:gdLst>
            <a:ahLst/>
            <a:cxnLst>
              <a:cxn ang="0">
                <a:pos x="T0" y="T1"/>
              </a:cxn>
            </a:cxnLst>
            <a:rect l="0" t="0" r="r" b="b"/>
            <a:pathLst>
              <a:path w="21600" h="21600">
                <a:moveTo>
                  <a:pt x="21600" y="21600"/>
                </a:moveTo>
                <a:cubicBezTo>
                  <a:pt x="15635" y="21600"/>
                  <a:pt x="10800" y="20875"/>
                  <a:pt x="10800" y="19980"/>
                </a:cubicBezTo>
                <a:lnTo>
                  <a:pt x="10800" y="12420"/>
                </a:lnTo>
                <a:cubicBezTo>
                  <a:pt x="10800" y="11525"/>
                  <a:pt x="5965" y="10800"/>
                  <a:pt x="0" y="10800"/>
                </a:cubicBezTo>
                <a:cubicBezTo>
                  <a:pt x="5965" y="10800"/>
                  <a:pt x="10800" y="10075"/>
                  <a:pt x="10800" y="9180"/>
                </a:cubicBezTo>
                <a:lnTo>
                  <a:pt x="10800" y="1620"/>
                </a:lnTo>
                <a:cubicBezTo>
                  <a:pt x="10800" y="725"/>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
        <p:nvSpPr>
          <p:cNvPr id="62479" name="Line 15"/>
          <p:cNvSpPr>
            <a:spLocks noChangeShapeType="1"/>
          </p:cNvSpPr>
          <p:nvPr/>
        </p:nvSpPr>
        <p:spPr bwMode="auto">
          <a:xfrm>
            <a:off x="6478588" y="6488112"/>
            <a:ext cx="719137" cy="0"/>
          </a:xfrm>
          <a:prstGeom prst="line">
            <a:avLst/>
          </a:prstGeom>
          <a:noFill/>
          <a:ln w="25400" cap="flat">
            <a:solidFill>
              <a:schemeClr val="tx1"/>
            </a:solidFill>
            <a:prstDash val="solid"/>
            <a:round/>
            <a:headEnd type="none" w="med" len="med"/>
            <a:tailEnd type="triangl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
        <p:nvSpPr>
          <p:cNvPr id="62480" name="Rectangle 16"/>
          <p:cNvSpPr>
            <a:spLocks/>
          </p:cNvSpPr>
          <p:nvPr/>
        </p:nvSpPr>
        <p:spPr bwMode="auto">
          <a:xfrm>
            <a:off x="5005388" y="6019800"/>
            <a:ext cx="1485900" cy="609600"/>
          </a:xfrm>
          <a:prstGeom prst="rect">
            <a:avLst/>
          </a:prstGeom>
          <a:noFill/>
          <a:ln w="25400" cap="flat">
            <a:noFill/>
            <a:miter lim="800000"/>
            <a:headEnd type="none" w="med" len="med"/>
            <a:tailEnd type="none" w="med" len="med"/>
          </a:ln>
        </p:spPr>
        <p:txBody>
          <a:bodyPr lIns="38100" tIns="38100" rIns="38100" bIns="38100"/>
          <a:lstStyle/>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Stack pointer</a:t>
            </a:r>
            <a:endParaRPr lang="en-US" kern="1200" dirty="0">
              <a:solidFill>
                <a:srgbClr val="000000"/>
              </a:solidFill>
              <a:latin typeface="Arial Narrow Bold" charset="0"/>
              <a:ea typeface="Lucida Grande" charset="0"/>
              <a:cs typeface="Lucida Grande" charset="0"/>
              <a:sym typeface="Arial Narrow Bold" charset="0"/>
            </a:endParaRPr>
          </a:p>
          <a:p>
            <a:pPr algn="r" rtl="0" fontAlgn="base">
              <a:spcBef>
                <a:spcPct val="0"/>
              </a:spcBef>
              <a:spcAft>
                <a:spcPct val="0"/>
              </a:spcAft>
            </a:pPr>
            <a:r>
              <a:rPr lang="en-US" sz="1800" kern="1200" dirty="0">
                <a:solidFill>
                  <a:srgbClr val="000000"/>
                </a:solidFill>
                <a:latin typeface="Courier New Bold" charset="0"/>
                <a:ea typeface="ヒラギノ角ゴ ProN W3" charset="0"/>
                <a:cs typeface="Courier New Bold" charset="0"/>
                <a:sym typeface="Courier New Bold" charset="0"/>
              </a:rPr>
              <a:t>%</a:t>
            </a:r>
            <a:r>
              <a:rPr lang="en-US" sz="1800" kern="1200" dirty="0" err="1">
                <a:solidFill>
                  <a:srgbClr val="000000"/>
                </a:solidFill>
                <a:latin typeface="Courier New Bold" charset="0"/>
                <a:ea typeface="ヒラギノ角ゴ ProN W3" charset="0"/>
                <a:cs typeface="Courier New Bold" charset="0"/>
                <a:sym typeface="Courier New Bold" charset="0"/>
              </a:rPr>
              <a:t>rsp</a:t>
            </a:r>
            <a:endParaRPr lang="en-US" sz="1800" kern="1200" dirty="0">
              <a:solidFill>
                <a:srgbClr val="000000"/>
              </a:solidFill>
              <a:latin typeface="Courier New Bold" charset="0"/>
              <a:ea typeface="ヒラギノ角ゴ ProN W3" charset="0"/>
              <a:cs typeface="Courier New Bold" charset="0"/>
              <a:sym typeface="Courier New Bold" charset="0"/>
            </a:endParaRPr>
          </a:p>
        </p:txBody>
      </p:sp>
      <p:sp>
        <p:nvSpPr>
          <p:cNvPr id="19" name="Rectangle 11"/>
          <p:cNvSpPr>
            <a:spLocks/>
          </p:cNvSpPr>
          <p:nvPr/>
        </p:nvSpPr>
        <p:spPr bwMode="auto">
          <a:xfrm>
            <a:off x="6235700" y="4540966"/>
            <a:ext cx="684213" cy="635000"/>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i="1" kern="1200" dirty="0" err="1">
                <a:solidFill>
                  <a:srgbClr val="000000"/>
                </a:solidFill>
                <a:latin typeface="Calibri Bold" charset="0"/>
                <a:ea typeface="Calibri Bold" charset="0"/>
                <a:cs typeface="Calibri Bold" charset="0"/>
                <a:sym typeface="Calibri Bold" charset="0"/>
              </a:rPr>
              <a:t>Callee</a:t>
            </a:r>
            <a:endParaRPr lang="en-US" i="1" kern="1200" dirty="0">
              <a:solidFill>
                <a:srgbClr val="000000"/>
              </a:solidFill>
              <a:latin typeface="Arial Narrow Bold" charset="0"/>
              <a:ea typeface="Lucida Grande" charset="0"/>
              <a:cs typeface="Lucida Grande" charset="0"/>
              <a:sym typeface="Arial Narrow Bold" charset="0"/>
            </a:endParaRPr>
          </a:p>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Frame</a:t>
            </a:r>
          </a:p>
        </p:txBody>
      </p:sp>
      <p:sp>
        <p:nvSpPr>
          <p:cNvPr id="20" name="AutoShape 12"/>
          <p:cNvSpPr>
            <a:spLocks/>
          </p:cNvSpPr>
          <p:nvPr/>
        </p:nvSpPr>
        <p:spPr bwMode="auto">
          <a:xfrm>
            <a:off x="6981825" y="3621956"/>
            <a:ext cx="228600" cy="2724869"/>
          </a:xfrm>
          <a:custGeom>
            <a:avLst/>
            <a:gdLst>
              <a:gd name="T0" fmla="*/ 10800 w 21600"/>
              <a:gd name="T1" fmla="*/ 10800 h 21600"/>
            </a:gdLst>
            <a:ahLst/>
            <a:cxnLst>
              <a:cxn ang="0">
                <a:pos x="T0" y="T1"/>
              </a:cxn>
            </a:cxnLst>
            <a:rect l="0" t="0" r="r" b="b"/>
            <a:pathLst>
              <a:path w="21600" h="21600">
                <a:moveTo>
                  <a:pt x="21600" y="21600"/>
                </a:moveTo>
                <a:cubicBezTo>
                  <a:pt x="15635" y="21600"/>
                  <a:pt x="10800" y="20875"/>
                  <a:pt x="10800" y="19980"/>
                </a:cubicBezTo>
                <a:lnTo>
                  <a:pt x="10800" y="12420"/>
                </a:lnTo>
                <a:cubicBezTo>
                  <a:pt x="10800" y="11525"/>
                  <a:pt x="5965" y="10800"/>
                  <a:pt x="0" y="10800"/>
                </a:cubicBezTo>
                <a:cubicBezTo>
                  <a:pt x="5965" y="10800"/>
                  <a:pt x="10800" y="10075"/>
                  <a:pt x="10800" y="9180"/>
                </a:cubicBezTo>
                <a:lnTo>
                  <a:pt x="10800" y="1620"/>
                </a:lnTo>
                <a:cubicBezTo>
                  <a:pt x="10800" y="725"/>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295245304"/>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rtl="0" fontAlgn="base">
              <a:spcBef>
                <a:spcPct val="0"/>
              </a:spcBef>
              <a:spcAft>
                <a:spcPct val="0"/>
              </a:spcAft>
            </a:pPr>
            <a:r>
              <a:rPr lang="en-US" sz="1200" kern="1200">
                <a:solidFill>
                  <a:srgbClr val="FFFFFF"/>
                </a:solidFill>
                <a:latin typeface="Gill Sans" charset="0"/>
                <a:ea typeface="Gill Sans" charset="0"/>
                <a:cs typeface="Gill Sans" charset="0"/>
                <a:sym typeface="Gill Sans" charset="0"/>
              </a:rPr>
              <a:t>Carnegie Mellon</a:t>
            </a:r>
          </a:p>
        </p:txBody>
      </p:sp>
      <p:sp>
        <p:nvSpPr>
          <p:cNvPr id="76803" name="Rectangle 3"/>
          <p:cNvSpPr>
            <a:spLocks noGrp="1" noChangeArrowheads="1"/>
          </p:cNvSpPr>
          <p:nvPr>
            <p:ph type="title"/>
          </p:nvPr>
        </p:nvSpPr>
        <p:spPr>
          <a:xfrm>
            <a:off x="381000" y="254000"/>
            <a:ext cx="6477000" cy="1143000"/>
          </a:xfrm>
          <a:ln/>
        </p:spPr>
        <p:txBody>
          <a:bodyPr/>
          <a:lstStyle/>
          <a:p>
            <a:pPr marL="119063" indent="-119063"/>
            <a:r>
              <a:rPr lang="en-US" dirty="0"/>
              <a:t>x86-64 Linux Register Usage #1</a:t>
            </a:r>
          </a:p>
        </p:txBody>
      </p:sp>
      <p:sp>
        <p:nvSpPr>
          <p:cNvPr id="76804" name="Rectangle 4"/>
          <p:cNvSpPr>
            <a:spLocks noGrp="1" noChangeArrowheads="1"/>
          </p:cNvSpPr>
          <p:nvPr>
            <p:ph type="body" idx="1"/>
          </p:nvPr>
        </p:nvSpPr>
        <p:spPr>
          <a:xfrm>
            <a:off x="381000" y="1397000"/>
            <a:ext cx="4064000" cy="5435600"/>
          </a:xfrm>
          <a:ln/>
        </p:spPr>
        <p:txBody>
          <a:bodyPr/>
          <a:lstStyle/>
          <a:p>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rax</a:t>
            </a:r>
            <a:endParaRPr lang="en-US" dirty="0">
              <a:latin typeface="Courier New Bold" charset="0"/>
              <a:sym typeface="Courier New Bold" charset="0"/>
            </a:endParaRPr>
          </a:p>
          <a:p>
            <a:pPr marL="552450" lvl="1"/>
            <a:r>
              <a:rPr lang="en-US" dirty="0"/>
              <a:t>Return value</a:t>
            </a:r>
          </a:p>
          <a:p>
            <a:pPr marL="552450" lvl="1"/>
            <a:r>
              <a:rPr lang="en-US" dirty="0"/>
              <a:t>Also caller-saved</a:t>
            </a:r>
          </a:p>
          <a:p>
            <a:pPr marL="552450" lvl="1"/>
            <a:r>
              <a:rPr lang="en-US" dirty="0"/>
              <a:t>Can be modified by procedure</a:t>
            </a:r>
          </a:p>
          <a:p>
            <a:pPr marL="292100"/>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rdi</a:t>
            </a:r>
            <a:r>
              <a:rPr lang="en-US" b="0" dirty="0">
                <a:cs typeface="Courier New Bold" charset="0"/>
                <a:sym typeface="Courier New Bold" charset="0"/>
              </a:rPr>
              <a:t>, ..., </a:t>
            </a:r>
            <a:r>
              <a:rPr lang="en-US" dirty="0">
                <a:latin typeface="Courier New Bold" charset="0"/>
                <a:cs typeface="Courier New Bold" charset="0"/>
                <a:sym typeface="Courier New Bold" charset="0"/>
              </a:rPr>
              <a:t>%r9</a:t>
            </a:r>
            <a:endParaRPr lang="en-US" dirty="0">
              <a:latin typeface="Courier New Bold" charset="0"/>
              <a:sym typeface="Courier New Bold" charset="0"/>
            </a:endParaRPr>
          </a:p>
          <a:p>
            <a:pPr marL="552450" lvl="1"/>
            <a:r>
              <a:rPr lang="en-US" dirty="0"/>
              <a:t>Arguments</a:t>
            </a:r>
          </a:p>
          <a:p>
            <a:pPr marL="552450" lvl="1"/>
            <a:r>
              <a:rPr lang="en-US" dirty="0"/>
              <a:t>Also caller-saved</a:t>
            </a:r>
          </a:p>
          <a:p>
            <a:pPr marL="552450" lvl="1"/>
            <a:r>
              <a:rPr lang="en-US" dirty="0"/>
              <a:t>Can be modified by procedure</a:t>
            </a:r>
          </a:p>
          <a:p>
            <a:pPr marL="292100"/>
            <a:r>
              <a:rPr lang="en-US" dirty="0">
                <a:latin typeface="Courier New Bold" charset="0"/>
                <a:cs typeface="Courier New Bold" charset="0"/>
                <a:sym typeface="Courier New Bold" charset="0"/>
              </a:rPr>
              <a:t>%r10</a:t>
            </a:r>
            <a:r>
              <a:rPr lang="en-US" b="0" dirty="0">
                <a:cs typeface="Courier New Bold" charset="0"/>
                <a:sym typeface="Courier New Bold" charset="0"/>
              </a:rPr>
              <a:t>, </a:t>
            </a:r>
            <a:r>
              <a:rPr lang="en-US" dirty="0">
                <a:latin typeface="Courier New Bold" charset="0"/>
                <a:cs typeface="Courier New Bold" charset="0"/>
                <a:sym typeface="Courier New Bold" charset="0"/>
              </a:rPr>
              <a:t>%r11</a:t>
            </a:r>
            <a:endParaRPr lang="en-US" dirty="0">
              <a:latin typeface="Courier New Bold" charset="0"/>
              <a:sym typeface="Courier New Bold" charset="0"/>
            </a:endParaRPr>
          </a:p>
          <a:p>
            <a:pPr marL="552450" lvl="1"/>
            <a:r>
              <a:rPr lang="en-US" dirty="0"/>
              <a:t>Caller-saved</a:t>
            </a:r>
          </a:p>
          <a:p>
            <a:pPr marL="552450" lvl="1"/>
            <a:r>
              <a:rPr lang="en-US" dirty="0"/>
              <a:t>Can be modified by procedure</a:t>
            </a:r>
          </a:p>
          <a:p>
            <a:pPr marL="552450" lvl="1"/>
            <a:endParaRPr lang="en-US" dirty="0"/>
          </a:p>
          <a:p>
            <a:pPr marL="552450" lvl="1"/>
            <a:endParaRPr lang="en-US" dirty="0"/>
          </a:p>
          <a:p>
            <a:pPr marL="552450" lvl="1"/>
            <a:endParaRPr lang="en-US" dirty="0"/>
          </a:p>
        </p:txBody>
      </p:sp>
      <p:sp>
        <p:nvSpPr>
          <p:cNvPr id="76805" name="Rectangle 5"/>
          <p:cNvSpPr>
            <a:spLocks/>
          </p:cNvSpPr>
          <p:nvPr/>
        </p:nvSpPr>
        <p:spPr bwMode="auto">
          <a:xfrm>
            <a:off x="6324600" y="1600200"/>
            <a:ext cx="2540000" cy="381000"/>
          </a:xfrm>
          <a:prstGeom prst="rect">
            <a:avLst/>
          </a:prstGeom>
          <a:solidFill>
            <a:schemeClr val="accent1">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rax</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76806" name="Rectangle 6"/>
          <p:cNvSpPr>
            <a:spLocks/>
          </p:cNvSpPr>
          <p:nvPr/>
        </p:nvSpPr>
        <p:spPr bwMode="auto">
          <a:xfrm>
            <a:off x="6324600" y="29718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rdx</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76807" name="Rectangle 7"/>
          <p:cNvSpPr>
            <a:spLocks/>
          </p:cNvSpPr>
          <p:nvPr/>
        </p:nvSpPr>
        <p:spPr bwMode="auto">
          <a:xfrm>
            <a:off x="6324600" y="34290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rcx</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76813" name="AutoShape 13"/>
          <p:cNvSpPr>
            <a:spLocks/>
          </p:cNvSpPr>
          <p:nvPr/>
        </p:nvSpPr>
        <p:spPr bwMode="auto">
          <a:xfrm>
            <a:off x="5867400" y="2057400"/>
            <a:ext cx="304800" cy="2667000"/>
          </a:xfrm>
          <a:custGeom>
            <a:avLst/>
            <a:gdLst>
              <a:gd name="T0" fmla="*/ 10800 w 21600"/>
              <a:gd name="T1" fmla="*/ 10800 h 21600"/>
            </a:gdLst>
            <a:ahLst/>
            <a:cxnLst>
              <a:cxn ang="0">
                <a:pos x="T0" y="T1"/>
              </a:cxn>
            </a:cxnLst>
            <a:rect l="0" t="0" r="r" b="b"/>
            <a:pathLst>
              <a:path w="21600" h="21600">
                <a:moveTo>
                  <a:pt x="21600" y="21600"/>
                </a:moveTo>
                <a:cubicBezTo>
                  <a:pt x="15635" y="21600"/>
                  <a:pt x="10800" y="21140"/>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
        <p:nvSpPr>
          <p:cNvPr id="76816" name="Rectangle 16"/>
          <p:cNvSpPr>
            <a:spLocks/>
          </p:cNvSpPr>
          <p:nvPr/>
        </p:nvSpPr>
        <p:spPr bwMode="auto">
          <a:xfrm>
            <a:off x="4522513" y="1600200"/>
            <a:ext cx="1273598"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Return value</a:t>
            </a:r>
          </a:p>
        </p:txBody>
      </p:sp>
      <p:sp>
        <p:nvSpPr>
          <p:cNvPr id="20" name="Rectangle 7"/>
          <p:cNvSpPr>
            <a:spLocks/>
          </p:cNvSpPr>
          <p:nvPr/>
        </p:nvSpPr>
        <p:spPr bwMode="auto">
          <a:xfrm>
            <a:off x="6324600" y="38862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%r8</a:t>
            </a:r>
          </a:p>
        </p:txBody>
      </p:sp>
      <p:sp>
        <p:nvSpPr>
          <p:cNvPr id="21" name="Rectangle 7"/>
          <p:cNvSpPr>
            <a:spLocks/>
          </p:cNvSpPr>
          <p:nvPr/>
        </p:nvSpPr>
        <p:spPr bwMode="auto">
          <a:xfrm>
            <a:off x="6324600" y="43434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%r9</a:t>
            </a:r>
          </a:p>
        </p:txBody>
      </p:sp>
      <p:sp>
        <p:nvSpPr>
          <p:cNvPr id="22" name="Rectangle 7"/>
          <p:cNvSpPr>
            <a:spLocks/>
          </p:cNvSpPr>
          <p:nvPr/>
        </p:nvSpPr>
        <p:spPr bwMode="auto">
          <a:xfrm>
            <a:off x="6324600" y="4800600"/>
            <a:ext cx="2540000" cy="381000"/>
          </a:xfrm>
          <a:prstGeom prst="rect">
            <a:avLst/>
          </a:prstGeom>
          <a:solidFill>
            <a:srgbClr val="F6F5BD"/>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%r10</a:t>
            </a:r>
          </a:p>
        </p:txBody>
      </p:sp>
      <p:sp>
        <p:nvSpPr>
          <p:cNvPr id="23" name="Rectangle 7"/>
          <p:cNvSpPr>
            <a:spLocks/>
          </p:cNvSpPr>
          <p:nvPr/>
        </p:nvSpPr>
        <p:spPr bwMode="auto">
          <a:xfrm>
            <a:off x="6324600" y="5257800"/>
            <a:ext cx="2540000" cy="381000"/>
          </a:xfrm>
          <a:prstGeom prst="rect">
            <a:avLst/>
          </a:prstGeom>
          <a:solidFill>
            <a:srgbClr val="F6F5BD"/>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%r11</a:t>
            </a:r>
          </a:p>
        </p:txBody>
      </p:sp>
      <p:sp>
        <p:nvSpPr>
          <p:cNvPr id="24" name="Rectangle 5"/>
          <p:cNvSpPr>
            <a:spLocks/>
          </p:cNvSpPr>
          <p:nvPr/>
        </p:nvSpPr>
        <p:spPr bwMode="auto">
          <a:xfrm>
            <a:off x="6324600" y="20574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rdi</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25" name="Rectangle 5"/>
          <p:cNvSpPr>
            <a:spLocks/>
          </p:cNvSpPr>
          <p:nvPr/>
        </p:nvSpPr>
        <p:spPr bwMode="auto">
          <a:xfrm>
            <a:off x="6324600" y="25146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rsi</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26" name="Rectangle 16"/>
          <p:cNvSpPr>
            <a:spLocks/>
          </p:cNvSpPr>
          <p:nvPr/>
        </p:nvSpPr>
        <p:spPr bwMode="auto">
          <a:xfrm>
            <a:off x="4687071" y="3200400"/>
            <a:ext cx="1109040" cy="353943"/>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Arguments</a:t>
            </a:r>
          </a:p>
        </p:txBody>
      </p:sp>
      <p:sp>
        <p:nvSpPr>
          <p:cNvPr id="27" name="Rectangle 16"/>
          <p:cNvSpPr>
            <a:spLocks/>
          </p:cNvSpPr>
          <p:nvPr/>
        </p:nvSpPr>
        <p:spPr bwMode="auto">
          <a:xfrm>
            <a:off x="4486772" y="5029200"/>
            <a:ext cx="1270468" cy="630942"/>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Caller-saved</a:t>
            </a:r>
          </a:p>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temporaries</a:t>
            </a:r>
          </a:p>
        </p:txBody>
      </p:sp>
      <p:sp>
        <p:nvSpPr>
          <p:cNvPr id="28" name="AutoShape 13"/>
          <p:cNvSpPr>
            <a:spLocks/>
          </p:cNvSpPr>
          <p:nvPr/>
        </p:nvSpPr>
        <p:spPr bwMode="auto">
          <a:xfrm>
            <a:off x="5867400" y="4800600"/>
            <a:ext cx="304800" cy="838200"/>
          </a:xfrm>
          <a:custGeom>
            <a:avLst/>
            <a:gdLst>
              <a:gd name="T0" fmla="*/ 10800 w 21600"/>
              <a:gd name="T1" fmla="*/ 10800 h 21600"/>
            </a:gdLst>
            <a:ahLst/>
            <a:cxnLst>
              <a:cxn ang="0">
                <a:pos x="T0" y="T1"/>
              </a:cxn>
            </a:cxnLst>
            <a:rect l="0" t="0" r="r" b="b"/>
            <a:pathLst>
              <a:path w="21600" h="21600">
                <a:moveTo>
                  <a:pt x="21600" y="21600"/>
                </a:moveTo>
                <a:cubicBezTo>
                  <a:pt x="15635" y="21600"/>
                  <a:pt x="10800" y="21140"/>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1105143189"/>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Exam 1 Logistics</a:t>
            </a:r>
          </a:p>
        </p:txBody>
      </p:sp>
      <p:sp>
        <p:nvSpPr>
          <p:cNvPr id="2" name="Content Placeholder 1"/>
          <p:cNvSpPr>
            <a:spLocks noGrp="1"/>
          </p:cNvSpPr>
          <p:nvPr>
            <p:ph idx="1"/>
          </p:nvPr>
        </p:nvSpPr>
        <p:spPr>
          <a:xfrm>
            <a:off x="381000" y="1397000"/>
            <a:ext cx="8382000" cy="4775200"/>
          </a:xfrm>
        </p:spPr>
        <p:txBody>
          <a:bodyPr/>
          <a:lstStyle/>
          <a:p>
            <a:r>
              <a:rPr lang="en-US" dirty="0"/>
              <a:t>Covers materials through Today’s Lecture, Lecture #14 (Review)</a:t>
            </a:r>
          </a:p>
          <a:p>
            <a:endParaRPr lang="en-US" dirty="0"/>
          </a:p>
          <a:p>
            <a:r>
              <a:rPr lang="en-US" dirty="0"/>
              <a:t>November 4th, Monday, 7pm-8:30pm, KPTC (Kersten Physics Teaching Center) Room 106</a:t>
            </a:r>
          </a:p>
          <a:p>
            <a:r>
              <a:rPr lang="en-US" dirty="0"/>
              <a:t>Exam Logistics – closed everything</a:t>
            </a:r>
          </a:p>
          <a:p>
            <a:pPr lvl="1"/>
            <a:r>
              <a:rPr lang="en-US" dirty="0"/>
              <a:t>Can bring one handwritten sheet of paper</a:t>
            </a:r>
          </a:p>
          <a:p>
            <a:pPr lvl="1"/>
            <a:r>
              <a:rPr lang="en-US" dirty="0"/>
              <a:t>x86 instruction list will be on the exam paper</a:t>
            </a:r>
          </a:p>
          <a:p>
            <a:pPr lvl="1"/>
            <a:r>
              <a:rPr lang="en-US" dirty="0"/>
              <a:t>https://</a:t>
            </a:r>
            <a:r>
              <a:rPr lang="en-US" dirty="0" err="1"/>
              <a:t>www.classes.cs.uchicago.edu</a:t>
            </a:r>
            <a:r>
              <a:rPr lang="en-US" dirty="0"/>
              <a:t>/current/15400-1/154-exam1-cheatsheet.pdf </a:t>
            </a:r>
          </a:p>
          <a:p>
            <a:r>
              <a:rPr lang="en-US" dirty="0"/>
              <a:t>Review Session, Saturday 3-5pm, </a:t>
            </a:r>
            <a:r>
              <a:rPr lang="en-US" dirty="0" err="1"/>
              <a:t>Crerar</a:t>
            </a:r>
            <a:r>
              <a:rPr lang="en-US" dirty="0"/>
              <a:t> 346</a:t>
            </a:r>
          </a:p>
          <a:p>
            <a:r>
              <a:rPr lang="en-US" sz="2400" b="1" dirty="0"/>
              <a:t>SDS students only: </a:t>
            </a:r>
            <a:r>
              <a:rPr lang="en-US" sz="2400" dirty="0"/>
              <a:t>see email from </a:t>
            </a:r>
            <a:r>
              <a:rPr lang="en-US" dirty="0" err="1"/>
              <a:t>Daniar</a:t>
            </a:r>
            <a:r>
              <a:rPr lang="en-US" dirty="0"/>
              <a:t> Kurniawan</a:t>
            </a:r>
            <a:r>
              <a:rPr lang="en-US" sz="2400" dirty="0"/>
              <a:t> (</a:t>
            </a:r>
            <a:r>
              <a:rPr lang="en-US" sz="2400" dirty="0" err="1"/>
              <a:t>daniar@uchicago.edu</a:t>
            </a:r>
            <a:r>
              <a:rPr lang="en-US" sz="2400" dirty="0"/>
              <a:t>)</a:t>
            </a:r>
            <a:endParaRPr lang="en-US" dirty="0"/>
          </a:p>
        </p:txBody>
      </p:sp>
    </p:spTree>
    <p:extLst>
      <p:ext uri="{BB962C8B-B14F-4D97-AF65-F5344CB8AC3E}">
        <p14:creationId xmlns:p14="http://schemas.microsoft.com/office/powerpoint/2010/main" val="122586525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p:cNvSpPr>
          <p:nvPr/>
        </p:nvSpPr>
        <p:spPr bwMode="auto">
          <a:xfrm>
            <a:off x="8062913" y="22225"/>
            <a:ext cx="1320800" cy="177800"/>
          </a:xfrm>
          <a:prstGeom prst="rect">
            <a:avLst/>
          </a:prstGeom>
          <a:noFill/>
          <a:ln w="25400" cap="flat">
            <a:noFill/>
            <a:miter lim="800000"/>
            <a:headEnd type="none" w="med" len="med"/>
            <a:tailEnd type="none" w="med" len="med"/>
          </a:ln>
        </p:spPr>
        <p:txBody>
          <a:bodyPr lIns="0" tIns="0" rIns="0" bIns="0"/>
          <a:lstStyle/>
          <a:p>
            <a:pPr algn="l" rtl="0" fontAlgn="base">
              <a:spcBef>
                <a:spcPct val="0"/>
              </a:spcBef>
              <a:spcAft>
                <a:spcPct val="0"/>
              </a:spcAft>
            </a:pPr>
            <a:r>
              <a:rPr lang="en-US" sz="1200" kern="1200">
                <a:solidFill>
                  <a:srgbClr val="FFFFFF"/>
                </a:solidFill>
                <a:latin typeface="Gill Sans" charset="0"/>
                <a:ea typeface="Gill Sans" charset="0"/>
                <a:cs typeface="Gill Sans" charset="0"/>
                <a:sym typeface="Gill Sans" charset="0"/>
              </a:rPr>
              <a:t>Carnegie Mellon</a:t>
            </a:r>
          </a:p>
        </p:txBody>
      </p:sp>
      <p:sp>
        <p:nvSpPr>
          <p:cNvPr id="76803" name="Rectangle 3"/>
          <p:cNvSpPr>
            <a:spLocks noGrp="1" noChangeArrowheads="1"/>
          </p:cNvSpPr>
          <p:nvPr>
            <p:ph type="title"/>
          </p:nvPr>
        </p:nvSpPr>
        <p:spPr>
          <a:xfrm>
            <a:off x="381000" y="254000"/>
            <a:ext cx="6019800" cy="1143000"/>
          </a:xfrm>
          <a:ln/>
        </p:spPr>
        <p:txBody>
          <a:bodyPr/>
          <a:lstStyle/>
          <a:p>
            <a:pPr marL="119063" indent="-119063"/>
            <a:r>
              <a:rPr lang="en-US" dirty="0"/>
              <a:t>x86-64 Linux Register Usage #2</a:t>
            </a:r>
          </a:p>
        </p:txBody>
      </p:sp>
      <p:sp>
        <p:nvSpPr>
          <p:cNvPr id="76804" name="Rectangle 4"/>
          <p:cNvSpPr>
            <a:spLocks noGrp="1" noChangeArrowheads="1"/>
          </p:cNvSpPr>
          <p:nvPr>
            <p:ph type="body" idx="1"/>
          </p:nvPr>
        </p:nvSpPr>
        <p:spPr>
          <a:xfrm>
            <a:off x="381000" y="1397000"/>
            <a:ext cx="4876800" cy="4394200"/>
          </a:xfrm>
          <a:ln/>
        </p:spPr>
        <p:txBody>
          <a:bodyPr/>
          <a:lstStyle/>
          <a:p>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rbx</a:t>
            </a:r>
            <a:r>
              <a:rPr lang="en-US" dirty="0"/>
              <a:t>, </a:t>
            </a:r>
            <a:r>
              <a:rPr lang="en-US" dirty="0">
                <a:latin typeface="Courier New Bold" charset="0"/>
                <a:cs typeface="Courier New Bold" charset="0"/>
                <a:sym typeface="Courier New Bold" charset="0"/>
              </a:rPr>
              <a:t>%r12</a:t>
            </a:r>
            <a:r>
              <a:rPr lang="en-US" dirty="0"/>
              <a:t>, </a:t>
            </a:r>
            <a:r>
              <a:rPr lang="en-US" dirty="0">
                <a:latin typeface="Courier New Bold" charset="0"/>
                <a:cs typeface="Courier New Bold" charset="0"/>
                <a:sym typeface="Courier New Bold" charset="0"/>
              </a:rPr>
              <a:t>%r13</a:t>
            </a:r>
            <a:r>
              <a:rPr lang="en-US" dirty="0"/>
              <a:t>, </a:t>
            </a:r>
            <a:r>
              <a:rPr lang="en-US" dirty="0">
                <a:latin typeface="Courier New Bold" charset="0"/>
                <a:cs typeface="Courier New Bold" charset="0"/>
                <a:sym typeface="Courier New Bold" charset="0"/>
              </a:rPr>
              <a:t>%r14</a:t>
            </a:r>
            <a:r>
              <a:rPr lang="en-US" dirty="0"/>
              <a:t> , </a:t>
            </a:r>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rbp</a:t>
            </a:r>
            <a:endParaRPr lang="en-US" dirty="0">
              <a:latin typeface="Courier New Bold" charset="0"/>
              <a:sym typeface="Courier New Bold" charset="0"/>
            </a:endParaRPr>
          </a:p>
          <a:p>
            <a:pPr marL="552450" lvl="1"/>
            <a:r>
              <a:rPr lang="en-US" dirty="0" err="1"/>
              <a:t>Callee</a:t>
            </a:r>
            <a:r>
              <a:rPr lang="en-US" dirty="0"/>
              <a:t>-saved</a:t>
            </a:r>
          </a:p>
          <a:p>
            <a:pPr marL="552450" lvl="1"/>
            <a:r>
              <a:rPr lang="en-US" dirty="0" err="1"/>
              <a:t>Callee</a:t>
            </a:r>
            <a:r>
              <a:rPr lang="en-US" dirty="0"/>
              <a:t> must save &amp; restore</a:t>
            </a:r>
          </a:p>
          <a:p>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rsp</a:t>
            </a:r>
            <a:endParaRPr lang="en-US" dirty="0">
              <a:latin typeface="Courier New Bold" charset="0"/>
              <a:sym typeface="Courier New Bold" charset="0"/>
            </a:endParaRPr>
          </a:p>
          <a:p>
            <a:pPr marL="552450" lvl="1"/>
            <a:r>
              <a:rPr lang="en-US" dirty="0"/>
              <a:t>Special form of </a:t>
            </a:r>
            <a:r>
              <a:rPr lang="en-US" dirty="0" err="1"/>
              <a:t>callee</a:t>
            </a:r>
            <a:r>
              <a:rPr lang="en-US" dirty="0"/>
              <a:t> save</a:t>
            </a:r>
          </a:p>
          <a:p>
            <a:pPr marL="552450" lvl="1"/>
            <a:r>
              <a:rPr lang="en-US" dirty="0"/>
              <a:t>Restored to original value upon exit from procedure</a:t>
            </a:r>
          </a:p>
        </p:txBody>
      </p:sp>
      <p:sp>
        <p:nvSpPr>
          <p:cNvPr id="76808" name="Rectangle 8"/>
          <p:cNvSpPr>
            <a:spLocks/>
          </p:cNvSpPr>
          <p:nvPr/>
        </p:nvSpPr>
        <p:spPr bwMode="auto">
          <a:xfrm>
            <a:off x="6400800" y="1371600"/>
            <a:ext cx="25400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rbx</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76811" name="Rectangle 11"/>
          <p:cNvSpPr>
            <a:spLocks/>
          </p:cNvSpPr>
          <p:nvPr/>
        </p:nvSpPr>
        <p:spPr bwMode="auto">
          <a:xfrm>
            <a:off x="6400800" y="3657600"/>
            <a:ext cx="2540000" cy="381000"/>
          </a:xfrm>
          <a:prstGeom prst="rect">
            <a:avLst/>
          </a:prstGeom>
          <a:solidFill>
            <a:srgbClr val="F1C7C7"/>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rsp</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76814" name="AutoShape 14"/>
          <p:cNvSpPr>
            <a:spLocks/>
          </p:cNvSpPr>
          <p:nvPr/>
        </p:nvSpPr>
        <p:spPr bwMode="auto">
          <a:xfrm>
            <a:off x="5943600" y="1371600"/>
            <a:ext cx="304800" cy="2209800"/>
          </a:xfrm>
          <a:custGeom>
            <a:avLst/>
            <a:gdLst>
              <a:gd name="T0" fmla="*/ 10800 w 21600"/>
              <a:gd name="T1" fmla="*/ 10800 h 21600"/>
            </a:gdLst>
            <a:ahLst/>
            <a:cxnLst>
              <a:cxn ang="0">
                <a:pos x="T0" y="T1"/>
              </a:cxn>
            </a:cxnLst>
            <a:rect l="0" t="0" r="r" b="b"/>
            <a:pathLst>
              <a:path w="21600" h="21600">
                <a:moveTo>
                  <a:pt x="21600" y="21600"/>
                </a:moveTo>
                <a:cubicBezTo>
                  <a:pt x="15635" y="21600"/>
                  <a:pt x="10800" y="21140"/>
                  <a:pt x="10800" y="20571"/>
                </a:cubicBezTo>
                <a:lnTo>
                  <a:pt x="10800" y="11829"/>
                </a:lnTo>
                <a:cubicBezTo>
                  <a:pt x="10800" y="11261"/>
                  <a:pt x="5965" y="10800"/>
                  <a:pt x="0" y="10800"/>
                </a:cubicBezTo>
                <a:cubicBezTo>
                  <a:pt x="5965" y="10800"/>
                  <a:pt x="10800" y="10339"/>
                  <a:pt x="10800" y="9771"/>
                </a:cubicBezTo>
                <a:lnTo>
                  <a:pt x="10800" y="1029"/>
                </a:lnTo>
                <a:cubicBezTo>
                  <a:pt x="10800" y="461"/>
                  <a:pt x="15635" y="0"/>
                  <a:pt x="21600" y="0"/>
                </a:cubicBezTo>
              </a:path>
            </a:pathLst>
          </a:custGeom>
          <a:noFill/>
          <a:ln w="25400" cap="flat">
            <a:solidFill>
              <a:schemeClr val="tx1"/>
            </a:solidFill>
            <a:prstDash val="solid"/>
            <a:round/>
            <a:headEnd type="none" w="med" len="med"/>
            <a:tailEnd type="none" w="med" len="med"/>
          </a:ln>
        </p:spPr>
        <p:txBody>
          <a:bodyPr lIns="0" tIns="0" rIns="0" bIns="0"/>
          <a:lstStyle/>
          <a:p>
            <a:pPr rtl="0" fontAlgn="base">
              <a:spcBef>
                <a:spcPct val="0"/>
              </a:spcBef>
              <a:spcAft>
                <a:spcPct val="0"/>
              </a:spcAft>
            </a:pPr>
            <a:endParaRPr lang="en-US" kern="1200">
              <a:solidFill>
                <a:srgbClr val="000000"/>
              </a:solidFill>
              <a:latin typeface="Gill Sans" charset="0"/>
              <a:ea typeface="ヒラギノ角ゴ ProN W3" charset="0"/>
              <a:cs typeface="ヒラギノ角ゴ ProN W3" charset="0"/>
              <a:sym typeface="Gill Sans" charset="0"/>
            </a:endParaRPr>
          </a:p>
        </p:txBody>
      </p:sp>
      <p:sp>
        <p:nvSpPr>
          <p:cNvPr id="76817" name="Rectangle 17"/>
          <p:cNvSpPr>
            <a:spLocks/>
          </p:cNvSpPr>
          <p:nvPr/>
        </p:nvSpPr>
        <p:spPr bwMode="auto">
          <a:xfrm>
            <a:off x="4681538" y="2184400"/>
            <a:ext cx="1262062" cy="635000"/>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kern="1200" dirty="0" err="1">
                <a:solidFill>
                  <a:srgbClr val="000000"/>
                </a:solidFill>
                <a:latin typeface="Calibri Bold" charset="0"/>
                <a:ea typeface="Calibri Bold" charset="0"/>
                <a:cs typeface="Calibri Bold" charset="0"/>
                <a:sym typeface="Calibri Bold" charset="0"/>
              </a:rPr>
              <a:t>Callee</a:t>
            </a:r>
            <a:r>
              <a:rPr lang="en-US" sz="1800" kern="1200" dirty="0">
                <a:solidFill>
                  <a:srgbClr val="000000"/>
                </a:solidFill>
                <a:latin typeface="Calibri Bold" charset="0"/>
                <a:ea typeface="Calibri Bold" charset="0"/>
                <a:cs typeface="Calibri Bold" charset="0"/>
                <a:sym typeface="Calibri Bold" charset="0"/>
              </a:rPr>
              <a:t>-saved</a:t>
            </a:r>
            <a:endParaRPr lang="en-US" kern="1200" dirty="0">
              <a:solidFill>
                <a:srgbClr val="000000"/>
              </a:solidFill>
              <a:latin typeface="Arial Narrow Bold" charset="0"/>
              <a:ea typeface="Lucida Grande" charset="0"/>
              <a:cs typeface="Lucida Grande" charset="0"/>
              <a:sym typeface="Arial Narrow Bold" charset="0"/>
            </a:endParaRPr>
          </a:p>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Temporaries</a:t>
            </a:r>
          </a:p>
        </p:txBody>
      </p:sp>
      <p:sp>
        <p:nvSpPr>
          <p:cNvPr id="76818" name="Rectangle 18"/>
          <p:cNvSpPr>
            <a:spLocks/>
          </p:cNvSpPr>
          <p:nvPr/>
        </p:nvSpPr>
        <p:spPr bwMode="auto">
          <a:xfrm>
            <a:off x="5340350" y="3683000"/>
            <a:ext cx="755650" cy="355600"/>
          </a:xfrm>
          <a:prstGeom prst="rect">
            <a:avLst/>
          </a:prstGeom>
          <a:noFill/>
          <a:ln w="25400" cap="flat">
            <a:noFill/>
            <a:miter lim="800000"/>
            <a:headEnd type="none" w="med" len="med"/>
            <a:tailEnd type="none" w="med" len="med"/>
          </a:ln>
        </p:spPr>
        <p:txBody>
          <a:bodyPr wrap="none" lIns="38100" tIns="38100" rIns="38100" bIns="38100">
            <a:spAutoFit/>
          </a:bodyPr>
          <a:lstStyle/>
          <a:p>
            <a:pPr algn="r" rtl="0" fontAlgn="base">
              <a:spcBef>
                <a:spcPct val="0"/>
              </a:spcBef>
              <a:spcAft>
                <a:spcPct val="0"/>
              </a:spcAft>
            </a:pPr>
            <a:r>
              <a:rPr lang="en-US" sz="1800" kern="1200" dirty="0">
                <a:solidFill>
                  <a:srgbClr val="000000"/>
                </a:solidFill>
                <a:latin typeface="Calibri Bold" charset="0"/>
                <a:ea typeface="Calibri Bold" charset="0"/>
                <a:cs typeface="Calibri Bold" charset="0"/>
                <a:sym typeface="Calibri Bold" charset="0"/>
              </a:rPr>
              <a:t>Special</a:t>
            </a:r>
          </a:p>
        </p:txBody>
      </p:sp>
      <p:sp>
        <p:nvSpPr>
          <p:cNvPr id="24" name="Rectangle 8"/>
          <p:cNvSpPr>
            <a:spLocks/>
          </p:cNvSpPr>
          <p:nvPr/>
        </p:nvSpPr>
        <p:spPr bwMode="auto">
          <a:xfrm>
            <a:off x="6400800" y="3200400"/>
            <a:ext cx="2540000" cy="381000"/>
          </a:xfrm>
          <a:prstGeom prst="rect">
            <a:avLst/>
          </a:prstGeom>
          <a:solidFill>
            <a:schemeClr val="accent2">
              <a:lumMod val="20000"/>
              <a:lumOff val="80000"/>
            </a:schemeClr>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a:t>
            </a:r>
            <a:r>
              <a:rPr lang="en-US" sz="2400" kern="1200" dirty="0" err="1">
                <a:solidFill>
                  <a:srgbClr val="000000"/>
                </a:solidFill>
                <a:latin typeface="Courier New Bold" charset="0"/>
                <a:ea typeface="ヒラギノ角ゴ ProN W3" charset="0"/>
                <a:cs typeface="Courier New Bold" charset="0"/>
                <a:sym typeface="Courier New Bold" charset="0"/>
              </a:rPr>
              <a:t>rbp</a:t>
            </a:r>
            <a:endParaRPr lang="en-US" sz="2400" kern="1200" dirty="0">
              <a:solidFill>
                <a:srgbClr val="000000"/>
              </a:solidFill>
              <a:latin typeface="Courier New Bold" charset="0"/>
              <a:ea typeface="ヒラギノ角ゴ ProN W3" charset="0"/>
              <a:cs typeface="Courier New Bold" charset="0"/>
              <a:sym typeface="Courier New Bold" charset="0"/>
            </a:endParaRPr>
          </a:p>
        </p:txBody>
      </p:sp>
      <p:sp>
        <p:nvSpPr>
          <p:cNvPr id="25" name="Rectangle 8"/>
          <p:cNvSpPr>
            <a:spLocks/>
          </p:cNvSpPr>
          <p:nvPr/>
        </p:nvSpPr>
        <p:spPr bwMode="auto">
          <a:xfrm>
            <a:off x="6400800" y="1828800"/>
            <a:ext cx="25400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%r12</a:t>
            </a:r>
          </a:p>
        </p:txBody>
      </p:sp>
      <p:sp>
        <p:nvSpPr>
          <p:cNvPr id="26" name="Rectangle 8"/>
          <p:cNvSpPr>
            <a:spLocks/>
          </p:cNvSpPr>
          <p:nvPr/>
        </p:nvSpPr>
        <p:spPr bwMode="auto">
          <a:xfrm>
            <a:off x="6400800" y="2286000"/>
            <a:ext cx="25400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%r13</a:t>
            </a:r>
          </a:p>
        </p:txBody>
      </p:sp>
      <p:sp>
        <p:nvSpPr>
          <p:cNvPr id="27" name="Rectangle 8"/>
          <p:cNvSpPr>
            <a:spLocks/>
          </p:cNvSpPr>
          <p:nvPr/>
        </p:nvSpPr>
        <p:spPr bwMode="auto">
          <a:xfrm>
            <a:off x="6400800" y="2743200"/>
            <a:ext cx="25400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0" tIns="0" rIns="0" bIns="0" anchor="ctr"/>
          <a:lstStyle/>
          <a:p>
            <a:pPr rtl="0" fontAlgn="base">
              <a:spcBef>
                <a:spcPct val="0"/>
              </a:spcBef>
              <a:spcAft>
                <a:spcPct val="0"/>
              </a:spcAft>
            </a:pPr>
            <a:r>
              <a:rPr lang="en-US" sz="2400" kern="1200" dirty="0">
                <a:solidFill>
                  <a:srgbClr val="000000"/>
                </a:solidFill>
                <a:latin typeface="Courier New Bold" charset="0"/>
                <a:ea typeface="ヒラギノ角ゴ ProN W3" charset="0"/>
                <a:cs typeface="Courier New Bold" charset="0"/>
                <a:sym typeface="Courier New Bold" charset="0"/>
              </a:rPr>
              <a:t>%r14</a:t>
            </a:r>
          </a:p>
        </p:txBody>
      </p:sp>
    </p:spTree>
    <p:extLst>
      <p:ext uri="{BB962C8B-B14F-4D97-AF65-F5344CB8AC3E}">
        <p14:creationId xmlns:p14="http://schemas.microsoft.com/office/powerpoint/2010/main" val="85038527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Assembly – Stack</a:t>
            </a:r>
          </a:p>
        </p:txBody>
      </p:sp>
      <p:sp>
        <p:nvSpPr>
          <p:cNvPr id="3" name="Content Placeholder 2"/>
          <p:cNvSpPr>
            <a:spLocks noGrp="1"/>
          </p:cNvSpPr>
          <p:nvPr>
            <p:ph idx="1"/>
          </p:nvPr>
        </p:nvSpPr>
        <p:spPr/>
        <p:txBody>
          <a:bodyPr/>
          <a:lstStyle/>
          <a:p>
            <a:r>
              <a:rPr lang="en-US" dirty="0"/>
              <a:t>How arguments are passed to a function?</a:t>
            </a:r>
          </a:p>
          <a:p>
            <a:endParaRPr lang="en-US" dirty="0"/>
          </a:p>
          <a:p>
            <a:r>
              <a:rPr lang="en-US" dirty="0"/>
              <a:t>How does a function pass the return value?</a:t>
            </a:r>
          </a:p>
          <a:p>
            <a:endParaRPr lang="en-US" dirty="0"/>
          </a:p>
          <a:p>
            <a:r>
              <a:rPr lang="en-US" dirty="0"/>
              <a:t>How these instructions modify stack</a:t>
            </a:r>
          </a:p>
          <a:p>
            <a:pPr lvl="1"/>
            <a:r>
              <a:rPr lang="en-US" dirty="0"/>
              <a:t>call</a:t>
            </a:r>
          </a:p>
          <a:p>
            <a:pPr lvl="1"/>
            <a:r>
              <a:rPr lang="en-US" dirty="0"/>
              <a:t>ret</a:t>
            </a:r>
          </a:p>
          <a:p>
            <a:pPr lvl="1"/>
            <a:r>
              <a:rPr lang="en-US" dirty="0"/>
              <a:t>pop</a:t>
            </a:r>
          </a:p>
          <a:p>
            <a:pPr lvl="1"/>
            <a:r>
              <a:rPr lang="en-US" dirty="0"/>
              <a:t>push </a:t>
            </a:r>
          </a:p>
        </p:txBody>
      </p:sp>
    </p:spTree>
    <p:extLst>
      <p:ext uri="{BB962C8B-B14F-4D97-AF65-F5344CB8AC3E}">
        <p14:creationId xmlns:p14="http://schemas.microsoft.com/office/powerpoint/2010/main" val="1696369692"/>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Access</a:t>
            </a:r>
          </a:p>
        </p:txBody>
      </p:sp>
      <p:sp>
        <p:nvSpPr>
          <p:cNvPr id="3" name="Content Placeholder 2"/>
          <p:cNvSpPr>
            <a:spLocks noGrp="1"/>
          </p:cNvSpPr>
          <p:nvPr>
            <p:ph idx="1"/>
          </p:nvPr>
        </p:nvSpPr>
        <p:spPr/>
        <p:txBody>
          <a:bodyPr/>
          <a:lstStyle/>
          <a:p>
            <a:pPr lvl="1"/>
            <a:r>
              <a:rPr lang="en-US" b="0" dirty="0"/>
              <a:t>Understand how in assembly, a logical 2D array is implement as a 1D array, using the width of the array as a multiplier for access</a:t>
            </a:r>
          </a:p>
        </p:txBody>
      </p:sp>
      <p:pic>
        <p:nvPicPr>
          <p:cNvPr id="4098" name="Picture 2"/>
          <p:cNvPicPr>
            <a:picLocks noChangeAspect="1" noChangeArrowheads="1"/>
          </p:cNvPicPr>
          <p:nvPr/>
        </p:nvPicPr>
        <p:blipFill>
          <a:blip r:embed="rId2"/>
          <a:srcRect/>
          <a:stretch>
            <a:fillRect/>
          </a:stretch>
        </p:blipFill>
        <p:spPr bwMode="auto">
          <a:xfrm>
            <a:off x="1604963" y="2286000"/>
            <a:ext cx="5710237" cy="2980576"/>
          </a:xfrm>
          <a:prstGeom prst="rect">
            <a:avLst/>
          </a:prstGeom>
          <a:noFill/>
          <a:ln w="9525">
            <a:noFill/>
            <a:miter lim="800000"/>
            <a:headEnd/>
            <a:tailEnd/>
          </a:ln>
        </p:spPr>
      </p:pic>
    </p:spTree>
    <p:extLst>
      <p:ext uri="{BB962C8B-B14F-4D97-AF65-F5344CB8AC3E}">
        <p14:creationId xmlns:p14="http://schemas.microsoft.com/office/powerpoint/2010/main" val="743974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Memory Hierarchy and Locality</a:t>
            </a:r>
          </a:p>
        </p:txBody>
      </p:sp>
      <p:sp>
        <p:nvSpPr>
          <p:cNvPr id="107" name="TextBox 106"/>
          <p:cNvSpPr txBox="1"/>
          <p:nvPr/>
        </p:nvSpPr>
        <p:spPr>
          <a:xfrm>
            <a:off x="7949187" y="1828800"/>
            <a:ext cx="8077200" cy="3785652"/>
          </a:xfrm>
          <a:prstGeom prst="rect">
            <a:avLst/>
          </a:prstGeom>
          <a:noFill/>
        </p:spPr>
        <p:txBody>
          <a:bodyPr wrap="square" rtlCol="0">
            <a:spAutoFit/>
          </a:bodyPr>
          <a:lstStyle/>
          <a:p>
            <a:r>
              <a:rPr lang="en-US" sz="2000" b="1" dirty="0">
                <a:solidFill>
                  <a:srgbClr val="C00000"/>
                </a:solidFill>
              </a:rPr>
              <a:t>Temporal Locality:</a:t>
            </a:r>
          </a:p>
          <a:p>
            <a:r>
              <a:rPr lang="en-US" sz="2000" dirty="0"/>
              <a:t>If a location is</a:t>
            </a:r>
          </a:p>
          <a:p>
            <a:r>
              <a:rPr lang="en-US" sz="2000" dirty="0"/>
              <a:t>referenced it is likely</a:t>
            </a:r>
          </a:p>
          <a:p>
            <a:r>
              <a:rPr lang="en-US" sz="2000" dirty="0"/>
              <a:t>to be referenced again</a:t>
            </a:r>
          </a:p>
          <a:p>
            <a:r>
              <a:rPr lang="en-US" sz="2000" dirty="0"/>
              <a:t>in the near future</a:t>
            </a:r>
          </a:p>
          <a:p>
            <a:endParaRPr lang="en-US" sz="2000" dirty="0"/>
          </a:p>
          <a:p>
            <a:r>
              <a:rPr lang="en-US" sz="2000" b="1" dirty="0">
                <a:solidFill>
                  <a:srgbClr val="C00000"/>
                </a:solidFill>
              </a:rPr>
              <a:t>Spatial Locality:</a:t>
            </a:r>
          </a:p>
          <a:p>
            <a:r>
              <a:rPr lang="en-US" sz="2000" dirty="0"/>
              <a:t>If a location is</a:t>
            </a:r>
          </a:p>
          <a:p>
            <a:r>
              <a:rPr lang="en-US" sz="2000" dirty="0"/>
              <a:t>referenced it is likely</a:t>
            </a:r>
          </a:p>
          <a:p>
            <a:r>
              <a:rPr lang="en-US" sz="2000" dirty="0"/>
              <a:t>that locations near it</a:t>
            </a:r>
          </a:p>
          <a:p>
            <a:r>
              <a:rPr lang="en-US" sz="2000" dirty="0"/>
              <a:t>will be referenced in</a:t>
            </a:r>
          </a:p>
          <a:p>
            <a:r>
              <a:rPr lang="en-US" sz="2000" dirty="0"/>
              <a:t>the near future</a:t>
            </a:r>
          </a:p>
        </p:txBody>
      </p:sp>
      <p:sp>
        <p:nvSpPr>
          <p:cNvPr id="4" name="Rectangle 7"/>
          <p:cNvSpPr txBox="1">
            <a:spLocks noChangeArrowheads="1"/>
          </p:cNvSpPr>
          <p:nvPr/>
        </p:nvSpPr>
        <p:spPr>
          <a:xfrm>
            <a:off x="396875" y="1362075"/>
            <a:ext cx="8442325" cy="4972050"/>
          </a:xfrm>
          <a:prstGeom prst="rect">
            <a:avLst/>
          </a:prstGeom>
        </p:spPr>
        <p:txBody>
          <a:bodyPr/>
          <a:lst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a:lstStyle>
          <a:p>
            <a:r>
              <a:rPr lang="en-US" i="1" kern="0" dirty="0"/>
              <a:t>Cache: </a:t>
            </a:r>
            <a:r>
              <a:rPr lang="en-US" kern="0" dirty="0"/>
              <a:t>A smaller, faster memory that acts as a staging area for a subset of the data in a larger, slower memory (DRAM)</a:t>
            </a:r>
          </a:p>
          <a:p>
            <a:pPr lvl="1"/>
            <a:r>
              <a:rPr lang="en-US" kern="0" dirty="0"/>
              <a:t>For each k, the faster, smaller device at level k serves as a cache for the larger, slower device at level k+1.</a:t>
            </a:r>
          </a:p>
          <a:p>
            <a:r>
              <a:rPr lang="en-US" kern="0" dirty="0"/>
              <a:t>Why do memory hierarchies work?</a:t>
            </a:r>
          </a:p>
          <a:p>
            <a:pPr lvl="1"/>
            <a:r>
              <a:rPr lang="en-US" kern="0" dirty="0"/>
              <a:t>Because of locality, programs tend to access the data at level k more often than they access the data at level k+1. </a:t>
            </a:r>
          </a:p>
          <a:p>
            <a:pPr lvl="1"/>
            <a:r>
              <a:rPr lang="en-US" kern="0" dirty="0"/>
              <a:t>Thus, the storage at level k+1 can be slower, and thus larger and cheaper per bit.</a:t>
            </a:r>
          </a:p>
          <a:p>
            <a:pPr lvl="1"/>
            <a:endParaRPr lang="en-US" kern="0" dirty="0"/>
          </a:p>
          <a:p>
            <a:endParaRPr lang="en-US" kern="0" dirty="0"/>
          </a:p>
        </p:txBody>
      </p:sp>
    </p:spTree>
    <p:extLst>
      <p:ext uri="{BB962C8B-B14F-4D97-AF65-F5344CB8AC3E}">
        <p14:creationId xmlns:p14="http://schemas.microsoft.com/office/powerpoint/2010/main" val="2131810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Basics</a:t>
            </a:r>
          </a:p>
        </p:txBody>
      </p:sp>
      <p:sp>
        <p:nvSpPr>
          <p:cNvPr id="8" name="AutoShape 16"/>
          <p:cNvSpPr>
            <a:spLocks/>
          </p:cNvSpPr>
          <p:nvPr/>
        </p:nvSpPr>
        <p:spPr bwMode="auto">
          <a:xfrm rot="5400000">
            <a:off x="3558235" y="-290401"/>
            <a:ext cx="228600" cy="4237334"/>
          </a:xfrm>
          <a:prstGeom prst="leftBrace">
            <a:avLst>
              <a:gd name="adj1" fmla="val 75000"/>
              <a:gd name="adj2" fmla="val 50000"/>
            </a:avLst>
          </a:prstGeom>
          <a:noFill/>
          <a:ln w="2540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grpSp>
        <p:nvGrpSpPr>
          <p:cNvPr id="3" name="Group 79"/>
          <p:cNvGrpSpPr/>
          <p:nvPr/>
        </p:nvGrpSpPr>
        <p:grpSpPr>
          <a:xfrm>
            <a:off x="1553867" y="2078999"/>
            <a:ext cx="4237333" cy="492484"/>
            <a:chOff x="1637766" y="1995289"/>
            <a:chExt cx="4648200" cy="492484"/>
          </a:xfrm>
        </p:grpSpPr>
        <p:sp>
          <p:nvSpPr>
            <p:cNvPr id="34" name="Rectangle 33"/>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35" name="Rectangle 34"/>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36" name="Rectangle 35"/>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37" name="Rectangle 36"/>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cxnSp>
          <p:nvCxnSpPr>
            <p:cNvPr id="38" name="Straight Connector 37"/>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cxnSp>
        <p:nvCxnSpPr>
          <p:cNvPr id="45" name="Straight Connector 44"/>
          <p:cNvCxnSpPr/>
          <p:nvPr/>
        </p:nvCxnSpPr>
        <p:spPr bwMode="auto">
          <a:xfrm>
            <a:off x="1782467" y="4019283"/>
            <a:ext cx="3875673" cy="10096"/>
          </a:xfrm>
          <a:prstGeom prst="line">
            <a:avLst/>
          </a:prstGeom>
          <a:noFill/>
          <a:ln w="76200" cap="rnd" cmpd="sng" algn="ctr">
            <a:solidFill>
              <a:schemeClr val="tx1"/>
            </a:solidFill>
            <a:prstDash val="sysDot"/>
            <a:round/>
            <a:headEnd type="none" w="med" len="med"/>
            <a:tailEnd type="none" w="med" len="med"/>
          </a:ln>
          <a:effectLst/>
        </p:spPr>
      </p:cxnSp>
      <p:sp>
        <p:nvSpPr>
          <p:cNvPr id="54" name="AutoShape 16"/>
          <p:cNvSpPr>
            <a:spLocks/>
          </p:cNvSpPr>
          <p:nvPr/>
        </p:nvSpPr>
        <p:spPr bwMode="auto">
          <a:xfrm>
            <a:off x="1172867" y="2067735"/>
            <a:ext cx="228600" cy="2732865"/>
          </a:xfrm>
          <a:prstGeom prst="leftBrace">
            <a:avLst>
              <a:gd name="adj1" fmla="val 75000"/>
              <a:gd name="adj2" fmla="val 50000"/>
            </a:avLst>
          </a:prstGeom>
          <a:noFill/>
          <a:ln w="2540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sp>
        <p:nvSpPr>
          <p:cNvPr id="56" name="TextBox 55"/>
          <p:cNvSpPr txBox="1"/>
          <p:nvPr/>
        </p:nvSpPr>
        <p:spPr>
          <a:xfrm>
            <a:off x="3300213" y="1344634"/>
            <a:ext cx="2075889" cy="369332"/>
          </a:xfrm>
          <a:prstGeom prst="rect">
            <a:avLst/>
          </a:prstGeom>
          <a:noFill/>
        </p:spPr>
        <p:txBody>
          <a:bodyPr wrap="none" rtlCol="0">
            <a:spAutoFit/>
          </a:bodyPr>
          <a:lstStyle/>
          <a:p>
            <a:pPr algn="l" eaLnBrk="0" hangingPunct="0"/>
            <a:r>
              <a:rPr lang="en-US" sz="1800" b="1" dirty="0">
                <a:latin typeface="Calibri" pitchFamily="34" charset="0"/>
              </a:rPr>
              <a:t>E = 2</a:t>
            </a:r>
            <a:r>
              <a:rPr lang="en-US" sz="1800" b="1" baseline="30000" dirty="0">
                <a:latin typeface="Calibri" pitchFamily="34" charset="0"/>
              </a:rPr>
              <a:t>e</a:t>
            </a:r>
            <a:r>
              <a:rPr lang="en-US" sz="1800" b="1" dirty="0">
                <a:latin typeface="Calibri" pitchFamily="34" charset="0"/>
              </a:rPr>
              <a:t> blocks per set</a:t>
            </a:r>
          </a:p>
        </p:txBody>
      </p:sp>
      <p:sp>
        <p:nvSpPr>
          <p:cNvPr id="57" name="TextBox 56"/>
          <p:cNvSpPr txBox="1"/>
          <p:nvPr/>
        </p:nvSpPr>
        <p:spPr>
          <a:xfrm>
            <a:off x="76200" y="3244405"/>
            <a:ext cx="1122423" cy="369332"/>
          </a:xfrm>
          <a:prstGeom prst="rect">
            <a:avLst/>
          </a:prstGeom>
          <a:noFill/>
        </p:spPr>
        <p:txBody>
          <a:bodyPr wrap="none" rtlCol="0">
            <a:spAutoFit/>
          </a:bodyPr>
          <a:lstStyle/>
          <a:p>
            <a:pPr algn="l" eaLnBrk="0" hangingPunct="0"/>
            <a:r>
              <a:rPr lang="en-US" sz="1800" b="1" dirty="0">
                <a:latin typeface="Calibri" pitchFamily="34" charset="0"/>
              </a:rPr>
              <a:t>S = 2</a:t>
            </a:r>
            <a:r>
              <a:rPr lang="en-US" sz="1800" b="1" baseline="30000" dirty="0">
                <a:latin typeface="Calibri" pitchFamily="34" charset="0"/>
              </a:rPr>
              <a:t>s</a:t>
            </a:r>
            <a:r>
              <a:rPr lang="en-US" sz="1800" b="1" dirty="0">
                <a:latin typeface="Calibri" pitchFamily="34" charset="0"/>
              </a:rPr>
              <a:t> sets</a:t>
            </a:r>
          </a:p>
        </p:txBody>
      </p:sp>
      <p:grpSp>
        <p:nvGrpSpPr>
          <p:cNvPr id="4" name="Group 80"/>
          <p:cNvGrpSpPr/>
          <p:nvPr/>
        </p:nvGrpSpPr>
        <p:grpSpPr>
          <a:xfrm>
            <a:off x="1553867" y="2647683"/>
            <a:ext cx="4237333" cy="492484"/>
            <a:chOff x="1637766" y="1995289"/>
            <a:chExt cx="4648200" cy="492484"/>
          </a:xfrm>
        </p:grpSpPr>
        <p:sp>
          <p:nvSpPr>
            <p:cNvPr id="82" name="Rectangle 81"/>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83" name="Rectangle 82"/>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84" name="Rectangle 83"/>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85" name="Rectangle 84"/>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cxnSp>
          <p:nvCxnSpPr>
            <p:cNvPr id="86" name="Straight Connector 85"/>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grpSp>
        <p:nvGrpSpPr>
          <p:cNvPr id="5" name="Group 86"/>
          <p:cNvGrpSpPr/>
          <p:nvPr/>
        </p:nvGrpSpPr>
        <p:grpSpPr>
          <a:xfrm>
            <a:off x="1553867" y="3221999"/>
            <a:ext cx="4237333" cy="492484"/>
            <a:chOff x="1637766" y="1995289"/>
            <a:chExt cx="4648200" cy="492484"/>
          </a:xfrm>
        </p:grpSpPr>
        <p:sp>
          <p:nvSpPr>
            <p:cNvPr id="88" name="Rectangle 87"/>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89" name="Rectangle 88"/>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90" name="Rectangle 89"/>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91" name="Rectangle 90"/>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cxnSp>
          <p:nvCxnSpPr>
            <p:cNvPr id="92" name="Straight Connector 91"/>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grpSp>
        <p:nvGrpSpPr>
          <p:cNvPr id="6" name="Group 92"/>
          <p:cNvGrpSpPr/>
          <p:nvPr/>
        </p:nvGrpSpPr>
        <p:grpSpPr>
          <a:xfrm>
            <a:off x="1553867" y="4288799"/>
            <a:ext cx="4237333" cy="492484"/>
            <a:chOff x="1637766" y="1995289"/>
            <a:chExt cx="4648200" cy="492484"/>
          </a:xfrm>
        </p:grpSpPr>
        <p:sp>
          <p:nvSpPr>
            <p:cNvPr id="94" name="Rectangle 93"/>
            <p:cNvSpPr/>
            <p:nvPr/>
          </p:nvSpPr>
          <p:spPr bwMode="auto">
            <a:xfrm>
              <a:off x="1637766" y="1995289"/>
              <a:ext cx="4648200" cy="492484"/>
            </a:xfrm>
            <a:prstGeom prst="rect">
              <a:avLst/>
            </a:prstGeom>
            <a:solidFill>
              <a:schemeClr val="accent2">
                <a:lumMod val="20000"/>
                <a:lumOff val="80000"/>
              </a:schemeClr>
            </a:solidFill>
            <a:ln w="28575"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95" name="Rectangle 94"/>
            <p:cNvSpPr/>
            <p:nvPr/>
          </p:nvSpPr>
          <p:spPr bwMode="auto">
            <a:xfrm>
              <a:off x="1784795"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96" name="Rectangle 95"/>
            <p:cNvSpPr/>
            <p:nvPr/>
          </p:nvSpPr>
          <p:spPr bwMode="auto">
            <a:xfrm>
              <a:off x="3048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97" name="Rectangle 96"/>
            <p:cNvSpPr/>
            <p:nvPr/>
          </p:nvSpPr>
          <p:spPr bwMode="auto">
            <a:xfrm>
              <a:off x="4953000" y="2090806"/>
              <a:ext cx="1187005" cy="31237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cxnSp>
          <p:nvCxnSpPr>
            <p:cNvPr id="98" name="Straight Connector 97"/>
            <p:cNvCxnSpPr/>
            <p:nvPr/>
          </p:nvCxnSpPr>
          <p:spPr bwMode="auto">
            <a:xfrm>
              <a:off x="4349839" y="2254873"/>
              <a:ext cx="609600" cy="1588"/>
            </a:xfrm>
            <a:prstGeom prst="line">
              <a:avLst/>
            </a:prstGeom>
            <a:noFill/>
            <a:ln w="76200" cap="rnd" cmpd="sng" algn="ctr">
              <a:solidFill>
                <a:schemeClr val="tx1"/>
              </a:solidFill>
              <a:prstDash val="sysDot"/>
              <a:round/>
              <a:headEnd type="none" w="med" len="med"/>
              <a:tailEnd type="none" w="med" len="med"/>
            </a:ln>
            <a:effectLst/>
          </p:spPr>
        </p:cxnSp>
      </p:grpSp>
      <p:sp>
        <p:nvSpPr>
          <p:cNvPr id="99" name="Trapezoid 98"/>
          <p:cNvSpPr/>
          <p:nvPr/>
        </p:nvSpPr>
        <p:spPr bwMode="auto">
          <a:xfrm>
            <a:off x="1619863" y="4709564"/>
            <a:ext cx="3523449" cy="865914"/>
          </a:xfrm>
          <a:prstGeom prst="trapezoid">
            <a:avLst>
              <a:gd name="adj" fmla="val 141754"/>
            </a:avLst>
          </a:prstGeom>
          <a:solidFill>
            <a:schemeClr val="bg2">
              <a:lumMod val="20000"/>
              <a:lumOff val="80000"/>
            </a:schemeClr>
          </a:solidFill>
          <a:ln w="952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endParaRPr lang="en-US" sz="2400" b="1" dirty="0">
              <a:latin typeface="Calibri" pitchFamily="34" charset="0"/>
            </a:endParaRPr>
          </a:p>
        </p:txBody>
      </p:sp>
      <p:sp>
        <p:nvSpPr>
          <p:cNvPr id="64" name="Rectangle 63"/>
          <p:cNvSpPr/>
          <p:nvPr/>
        </p:nvSpPr>
        <p:spPr bwMode="auto">
          <a:xfrm>
            <a:off x="1619863" y="5575478"/>
            <a:ext cx="3523449" cy="533400"/>
          </a:xfrm>
          <a:prstGeom prst="rect">
            <a:avLst/>
          </a:prstGeom>
          <a:solidFill>
            <a:schemeClr val="accent2">
              <a:lumMod val="40000"/>
              <a:lumOff val="60000"/>
            </a:schemeClr>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bodyPr>
          <a:lstStyle/>
          <a:p>
            <a:pPr eaLnBrk="0" hangingPunct="0"/>
            <a:endParaRPr lang="en-US" sz="1600" b="1" dirty="0">
              <a:latin typeface="Calibri" pitchFamily="34" charset="0"/>
            </a:endParaRPr>
          </a:p>
        </p:txBody>
      </p:sp>
      <p:sp>
        <p:nvSpPr>
          <p:cNvPr id="65" name="Rectangle 64"/>
          <p:cNvSpPr/>
          <p:nvPr/>
        </p:nvSpPr>
        <p:spPr bwMode="auto">
          <a:xfrm>
            <a:off x="31181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eaLnBrk="0" hangingPunct="0"/>
            <a:r>
              <a:rPr lang="en-US" sz="1600" b="1" dirty="0">
                <a:latin typeface="Calibri" pitchFamily="34" charset="0"/>
              </a:rPr>
              <a:t>0</a:t>
            </a:r>
          </a:p>
        </p:txBody>
      </p:sp>
      <p:sp>
        <p:nvSpPr>
          <p:cNvPr id="66" name="Rectangle 65"/>
          <p:cNvSpPr/>
          <p:nvPr/>
        </p:nvSpPr>
        <p:spPr bwMode="auto">
          <a:xfrm>
            <a:off x="3390712"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eaLnBrk="0" hangingPunct="0"/>
            <a:r>
              <a:rPr lang="en-US" sz="1600" b="1" dirty="0">
                <a:latin typeface="Calibri" pitchFamily="34" charset="0"/>
              </a:rPr>
              <a:t>1</a:t>
            </a:r>
          </a:p>
        </p:txBody>
      </p:sp>
      <p:sp>
        <p:nvSpPr>
          <p:cNvPr id="67" name="Rectangle 66"/>
          <p:cNvSpPr/>
          <p:nvPr/>
        </p:nvSpPr>
        <p:spPr bwMode="auto">
          <a:xfrm>
            <a:off x="36515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eaLnBrk="0" hangingPunct="0"/>
            <a:r>
              <a:rPr lang="en-US" sz="1600" b="1" dirty="0">
                <a:latin typeface="Calibri" pitchFamily="34" charset="0"/>
              </a:rPr>
              <a:t>2</a:t>
            </a:r>
          </a:p>
        </p:txBody>
      </p:sp>
      <p:sp>
        <p:nvSpPr>
          <p:cNvPr id="68" name="Rectangle 67"/>
          <p:cNvSpPr/>
          <p:nvPr/>
        </p:nvSpPr>
        <p:spPr bwMode="auto">
          <a:xfrm>
            <a:off x="4565907" y="5689778"/>
            <a:ext cx="4572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eaLnBrk="0" hangingPunct="0"/>
            <a:r>
              <a:rPr lang="en-US" sz="1600" b="1" dirty="0">
                <a:latin typeface="Calibri" pitchFamily="34" charset="0"/>
              </a:rPr>
              <a:t>B-1</a:t>
            </a:r>
          </a:p>
        </p:txBody>
      </p:sp>
      <p:sp>
        <p:nvSpPr>
          <p:cNvPr id="69" name="Rectangle 68"/>
          <p:cNvSpPr/>
          <p:nvPr/>
        </p:nvSpPr>
        <p:spPr bwMode="auto">
          <a:xfrm>
            <a:off x="3924112" y="5689778"/>
            <a:ext cx="64179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eaLnBrk="0" hangingPunct="0"/>
            <a:endParaRPr lang="en-US" sz="1600" b="1" dirty="0">
              <a:latin typeface="Calibri" pitchFamily="34" charset="0"/>
            </a:endParaRPr>
          </a:p>
        </p:txBody>
      </p:sp>
      <p:cxnSp>
        <p:nvCxnSpPr>
          <p:cNvPr id="70" name="Straight Connector 69"/>
          <p:cNvCxnSpPr/>
          <p:nvPr/>
        </p:nvCxnSpPr>
        <p:spPr bwMode="auto">
          <a:xfrm>
            <a:off x="4058263" y="5841384"/>
            <a:ext cx="457200" cy="1588"/>
          </a:xfrm>
          <a:prstGeom prst="line">
            <a:avLst/>
          </a:prstGeom>
          <a:noFill/>
          <a:ln w="38100" cap="rnd" cmpd="sng" algn="ctr">
            <a:solidFill>
              <a:schemeClr val="tx1"/>
            </a:solidFill>
            <a:prstDash val="sysDot"/>
            <a:round/>
            <a:headEnd type="none" w="med" len="med"/>
            <a:tailEnd type="none" w="med" len="med"/>
          </a:ln>
          <a:effectLst/>
        </p:spPr>
      </p:cxnSp>
      <p:sp>
        <p:nvSpPr>
          <p:cNvPr id="72" name="Rectangle 71"/>
          <p:cNvSpPr/>
          <p:nvPr/>
        </p:nvSpPr>
        <p:spPr bwMode="auto">
          <a:xfrm>
            <a:off x="2215517" y="5689778"/>
            <a:ext cx="717995"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rmAutofit fontScale="92500" lnSpcReduction="10000"/>
          </a:bodyPr>
          <a:lstStyle/>
          <a:p>
            <a:pPr eaLnBrk="0" hangingPunct="0"/>
            <a:r>
              <a:rPr lang="en-US" sz="1600" b="1" dirty="0">
                <a:latin typeface="Calibri" pitchFamily="34" charset="0"/>
              </a:rPr>
              <a:t>tag</a:t>
            </a:r>
          </a:p>
        </p:txBody>
      </p:sp>
      <p:sp>
        <p:nvSpPr>
          <p:cNvPr id="73" name="Rectangle 72"/>
          <p:cNvSpPr/>
          <p:nvPr/>
        </p:nvSpPr>
        <p:spPr bwMode="auto">
          <a:xfrm>
            <a:off x="1746507" y="5689778"/>
            <a:ext cx="272605"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none" lIns="91440" tIns="45720" rIns="91440" bIns="45720" numCol="1" rtlCol="0" anchor="ctr" anchorCtr="1" compatLnSpc="1">
            <a:prstTxWarp prst="textNoShape">
              <a:avLst/>
            </a:prstTxWarp>
            <a:noAutofit/>
          </a:bodyPr>
          <a:lstStyle/>
          <a:p>
            <a:pPr eaLnBrk="0" hangingPunct="0"/>
            <a:r>
              <a:rPr lang="en-US" sz="1600" b="1" dirty="0">
                <a:latin typeface="Calibri" pitchFamily="34" charset="0"/>
              </a:rPr>
              <a:t>v</a:t>
            </a:r>
          </a:p>
        </p:txBody>
      </p:sp>
      <p:sp>
        <p:nvSpPr>
          <p:cNvPr id="74" name="TextBox 73"/>
          <p:cNvSpPr txBox="1"/>
          <p:nvPr/>
        </p:nvSpPr>
        <p:spPr>
          <a:xfrm>
            <a:off x="1092556" y="6107668"/>
            <a:ext cx="952312" cy="369332"/>
          </a:xfrm>
          <a:prstGeom prst="rect">
            <a:avLst/>
          </a:prstGeom>
          <a:noFill/>
        </p:spPr>
        <p:txBody>
          <a:bodyPr wrap="none" rtlCol="0">
            <a:spAutoFit/>
          </a:bodyPr>
          <a:lstStyle/>
          <a:p>
            <a:pPr algn="l" eaLnBrk="0" hangingPunct="0"/>
            <a:r>
              <a:rPr lang="en-US" sz="1800" b="1" dirty="0">
                <a:latin typeface="Calibri" pitchFamily="34" charset="0"/>
              </a:rPr>
              <a:t>valid bit</a:t>
            </a:r>
          </a:p>
        </p:txBody>
      </p:sp>
      <p:cxnSp>
        <p:nvCxnSpPr>
          <p:cNvPr id="76" name="Straight Connector 75"/>
          <p:cNvCxnSpPr/>
          <p:nvPr/>
        </p:nvCxnSpPr>
        <p:spPr bwMode="auto">
          <a:xfrm rot="5400000" flipH="1" flipV="1">
            <a:off x="1867506" y="6138001"/>
            <a:ext cx="304800" cy="1588"/>
          </a:xfrm>
          <a:prstGeom prst="line">
            <a:avLst/>
          </a:prstGeom>
          <a:noFill/>
          <a:ln w="9525" cap="flat" cmpd="sng" algn="ctr">
            <a:solidFill>
              <a:schemeClr val="tx1"/>
            </a:solidFill>
            <a:prstDash val="solid"/>
            <a:round/>
            <a:headEnd type="none" w="med" len="med"/>
            <a:tailEnd type="none" w="med" len="med"/>
          </a:ln>
          <a:effectLst/>
        </p:spPr>
      </p:cxnSp>
      <p:sp>
        <p:nvSpPr>
          <p:cNvPr id="77" name="AutoShape 16"/>
          <p:cNvSpPr>
            <a:spLocks/>
          </p:cNvSpPr>
          <p:nvPr/>
        </p:nvSpPr>
        <p:spPr bwMode="auto">
          <a:xfrm rot="16200000" flipV="1">
            <a:off x="3969184" y="5333467"/>
            <a:ext cx="228600" cy="1905000"/>
          </a:xfrm>
          <a:prstGeom prst="leftBrace">
            <a:avLst>
              <a:gd name="adj1" fmla="val 136972"/>
              <a:gd name="adj2" fmla="val 50000"/>
            </a:avLst>
          </a:prstGeom>
          <a:noFill/>
          <a:ln w="2540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sp>
        <p:nvSpPr>
          <p:cNvPr id="78" name="TextBox 77"/>
          <p:cNvSpPr txBox="1"/>
          <p:nvPr/>
        </p:nvSpPr>
        <p:spPr>
          <a:xfrm>
            <a:off x="3485097" y="6374902"/>
            <a:ext cx="3834127" cy="369332"/>
          </a:xfrm>
          <a:prstGeom prst="rect">
            <a:avLst/>
          </a:prstGeom>
          <a:noFill/>
        </p:spPr>
        <p:txBody>
          <a:bodyPr wrap="none" rtlCol="0">
            <a:spAutoFit/>
          </a:bodyPr>
          <a:lstStyle/>
          <a:p>
            <a:pPr algn="l" eaLnBrk="0" hangingPunct="0"/>
            <a:r>
              <a:rPr lang="en-US" sz="1800" b="1" dirty="0">
                <a:latin typeface="Calibri" pitchFamily="34" charset="0"/>
              </a:rPr>
              <a:t>B = 2</a:t>
            </a:r>
            <a:r>
              <a:rPr lang="en-US" sz="1800" b="1" baseline="30000" dirty="0">
                <a:latin typeface="Calibri" pitchFamily="34" charset="0"/>
              </a:rPr>
              <a:t>b</a:t>
            </a:r>
            <a:r>
              <a:rPr lang="en-US" sz="1800" b="1" dirty="0">
                <a:latin typeface="Calibri" pitchFamily="34" charset="0"/>
              </a:rPr>
              <a:t> bytes per cache block (the data)</a:t>
            </a:r>
          </a:p>
        </p:txBody>
      </p:sp>
      <p:sp>
        <p:nvSpPr>
          <p:cNvPr id="51" name="Rectangle 50"/>
          <p:cNvSpPr/>
          <p:nvPr/>
        </p:nvSpPr>
        <p:spPr bwMode="auto">
          <a:xfrm>
            <a:off x="6337478" y="2853352"/>
            <a:ext cx="990600" cy="270848"/>
          </a:xfrm>
          <a:prstGeom prst="rect">
            <a:avLst/>
          </a:prstGeom>
          <a:solidFill>
            <a:srgbClr val="FF9999"/>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r>
              <a:rPr lang="en-US" sz="1600" b="1" dirty="0">
                <a:latin typeface="Calibri" pitchFamily="34" charset="0"/>
              </a:rPr>
              <a:t>t bits</a:t>
            </a:r>
          </a:p>
        </p:txBody>
      </p:sp>
      <p:sp>
        <p:nvSpPr>
          <p:cNvPr id="52" name="Rectangle 51"/>
          <p:cNvSpPr/>
          <p:nvPr/>
        </p:nvSpPr>
        <p:spPr bwMode="auto">
          <a:xfrm>
            <a:off x="7328078" y="2853352"/>
            <a:ext cx="7620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r>
              <a:rPr lang="en-US" sz="1600" b="1" dirty="0">
                <a:latin typeface="Calibri" pitchFamily="34" charset="0"/>
              </a:rPr>
              <a:t>s bits</a:t>
            </a:r>
          </a:p>
        </p:txBody>
      </p:sp>
      <p:sp>
        <p:nvSpPr>
          <p:cNvPr id="53" name="Rectangle 52"/>
          <p:cNvSpPr/>
          <p:nvPr/>
        </p:nvSpPr>
        <p:spPr bwMode="auto">
          <a:xfrm>
            <a:off x="8090078" y="2853352"/>
            <a:ext cx="685800" cy="270848"/>
          </a:xfrm>
          <a:prstGeom prst="rect">
            <a:avLst/>
          </a:prstGeom>
          <a:solidFill>
            <a:schemeClr val="bg1"/>
          </a:solid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eaLnBrk="0" hangingPunct="0"/>
            <a:r>
              <a:rPr lang="en-US" sz="1600" b="1" dirty="0">
                <a:latin typeface="Calibri" pitchFamily="34" charset="0"/>
              </a:rPr>
              <a:t>b bits</a:t>
            </a:r>
          </a:p>
        </p:txBody>
      </p:sp>
      <p:sp>
        <p:nvSpPr>
          <p:cNvPr id="55" name="TextBox 54"/>
          <p:cNvSpPr txBox="1"/>
          <p:nvPr/>
        </p:nvSpPr>
        <p:spPr>
          <a:xfrm>
            <a:off x="6266800" y="1989850"/>
            <a:ext cx="1810817" cy="369332"/>
          </a:xfrm>
          <a:prstGeom prst="rect">
            <a:avLst/>
          </a:prstGeom>
          <a:noFill/>
        </p:spPr>
        <p:txBody>
          <a:bodyPr wrap="none" rtlCol="0">
            <a:spAutoFit/>
          </a:bodyPr>
          <a:lstStyle/>
          <a:p>
            <a:pPr algn="l" eaLnBrk="0" hangingPunct="0"/>
            <a:r>
              <a:rPr lang="en-US" sz="1800" b="1" dirty="0">
                <a:latin typeface="Calibri" pitchFamily="34" charset="0"/>
              </a:rPr>
              <a:t>Address of word:</a:t>
            </a:r>
          </a:p>
        </p:txBody>
      </p:sp>
      <p:sp>
        <p:nvSpPr>
          <p:cNvPr id="58" name="AutoShape 16"/>
          <p:cNvSpPr>
            <a:spLocks/>
          </p:cNvSpPr>
          <p:nvPr/>
        </p:nvSpPr>
        <p:spPr bwMode="auto">
          <a:xfrm rot="16200000" flipV="1">
            <a:off x="6718478" y="2822218"/>
            <a:ext cx="228600" cy="990598"/>
          </a:xfrm>
          <a:prstGeom prst="leftBrace">
            <a:avLst>
              <a:gd name="adj1" fmla="val 75000"/>
              <a:gd name="adj2" fmla="val 50000"/>
            </a:avLst>
          </a:prstGeom>
          <a:noFill/>
          <a:ln w="1905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sp>
        <p:nvSpPr>
          <p:cNvPr id="60" name="AutoShape 16"/>
          <p:cNvSpPr>
            <a:spLocks/>
          </p:cNvSpPr>
          <p:nvPr/>
        </p:nvSpPr>
        <p:spPr bwMode="auto">
          <a:xfrm rot="16200000" flipV="1">
            <a:off x="7594779" y="2933702"/>
            <a:ext cx="228600" cy="761998"/>
          </a:xfrm>
          <a:prstGeom prst="leftBrace">
            <a:avLst>
              <a:gd name="adj1" fmla="val 75000"/>
              <a:gd name="adj2" fmla="val 50000"/>
            </a:avLst>
          </a:prstGeom>
          <a:noFill/>
          <a:ln w="1905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sp>
        <p:nvSpPr>
          <p:cNvPr id="71" name="AutoShape 16"/>
          <p:cNvSpPr>
            <a:spLocks/>
          </p:cNvSpPr>
          <p:nvPr/>
        </p:nvSpPr>
        <p:spPr bwMode="auto">
          <a:xfrm rot="16200000" flipV="1">
            <a:off x="8280578" y="3009901"/>
            <a:ext cx="228600" cy="609600"/>
          </a:xfrm>
          <a:prstGeom prst="leftBrace">
            <a:avLst>
              <a:gd name="adj1" fmla="val 75000"/>
              <a:gd name="adj2" fmla="val 50000"/>
            </a:avLst>
          </a:prstGeom>
          <a:noFill/>
          <a:ln w="1905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sp>
        <p:nvSpPr>
          <p:cNvPr id="75" name="TextBox 74"/>
          <p:cNvSpPr txBox="1"/>
          <p:nvPr/>
        </p:nvSpPr>
        <p:spPr>
          <a:xfrm>
            <a:off x="6594772" y="3365678"/>
            <a:ext cx="485389" cy="369332"/>
          </a:xfrm>
          <a:prstGeom prst="rect">
            <a:avLst/>
          </a:prstGeom>
          <a:noFill/>
        </p:spPr>
        <p:txBody>
          <a:bodyPr wrap="none" rtlCol="0">
            <a:spAutoFit/>
          </a:bodyPr>
          <a:lstStyle/>
          <a:p>
            <a:pPr algn="l" eaLnBrk="0" hangingPunct="0"/>
            <a:r>
              <a:rPr lang="en-US" sz="1800" b="1" dirty="0">
                <a:latin typeface="Calibri" pitchFamily="34" charset="0"/>
              </a:rPr>
              <a:t>tag</a:t>
            </a:r>
          </a:p>
        </p:txBody>
      </p:sp>
      <p:sp>
        <p:nvSpPr>
          <p:cNvPr id="80" name="TextBox 79"/>
          <p:cNvSpPr txBox="1"/>
          <p:nvPr/>
        </p:nvSpPr>
        <p:spPr>
          <a:xfrm>
            <a:off x="7360273" y="3364468"/>
            <a:ext cx="705258" cy="646331"/>
          </a:xfrm>
          <a:prstGeom prst="rect">
            <a:avLst/>
          </a:prstGeom>
          <a:noFill/>
        </p:spPr>
        <p:txBody>
          <a:bodyPr wrap="none" rtlCol="0">
            <a:spAutoFit/>
          </a:bodyPr>
          <a:lstStyle/>
          <a:p>
            <a:pPr eaLnBrk="0" hangingPunct="0"/>
            <a:r>
              <a:rPr lang="en-US" sz="1800" b="1" dirty="0">
                <a:latin typeface="Calibri" pitchFamily="34" charset="0"/>
              </a:rPr>
              <a:t>set</a:t>
            </a:r>
          </a:p>
          <a:p>
            <a:pPr eaLnBrk="0" hangingPunct="0"/>
            <a:r>
              <a:rPr lang="en-US" sz="1800" b="1" dirty="0">
                <a:latin typeface="Calibri" pitchFamily="34" charset="0"/>
              </a:rPr>
              <a:t>index</a:t>
            </a:r>
          </a:p>
        </p:txBody>
      </p:sp>
      <p:sp>
        <p:nvSpPr>
          <p:cNvPr id="81" name="TextBox 80"/>
          <p:cNvSpPr txBox="1"/>
          <p:nvPr/>
        </p:nvSpPr>
        <p:spPr>
          <a:xfrm>
            <a:off x="8033195" y="3364468"/>
            <a:ext cx="738664" cy="646331"/>
          </a:xfrm>
          <a:prstGeom prst="rect">
            <a:avLst/>
          </a:prstGeom>
          <a:noFill/>
        </p:spPr>
        <p:txBody>
          <a:bodyPr wrap="none" rtlCol="0">
            <a:spAutoFit/>
          </a:bodyPr>
          <a:lstStyle/>
          <a:p>
            <a:pPr eaLnBrk="0" hangingPunct="0"/>
            <a:r>
              <a:rPr lang="en-US" sz="1800" b="1" dirty="0">
                <a:latin typeface="Calibri" pitchFamily="34" charset="0"/>
              </a:rPr>
              <a:t>block</a:t>
            </a:r>
          </a:p>
          <a:p>
            <a:pPr eaLnBrk="0" hangingPunct="0"/>
            <a:r>
              <a:rPr lang="en-US" sz="1800" b="1" dirty="0">
                <a:latin typeface="Calibri" pitchFamily="34" charset="0"/>
              </a:rPr>
              <a:t>offset</a:t>
            </a:r>
          </a:p>
        </p:txBody>
      </p:sp>
      <p:cxnSp>
        <p:nvCxnSpPr>
          <p:cNvPr id="93" name="Shape 92"/>
          <p:cNvCxnSpPr>
            <a:stCxn id="80" idx="2"/>
            <a:endCxn id="94" idx="3"/>
          </p:cNvCxnSpPr>
          <p:nvPr/>
        </p:nvCxnSpPr>
        <p:spPr bwMode="auto">
          <a:xfrm rot="5400000">
            <a:off x="6489930" y="3312069"/>
            <a:ext cx="524242" cy="1921702"/>
          </a:xfrm>
          <a:prstGeom prst="bentConnector2">
            <a:avLst/>
          </a:prstGeom>
          <a:noFill/>
          <a:ln w="25400" cap="flat" cmpd="sng" algn="ctr">
            <a:solidFill>
              <a:schemeClr val="accent2">
                <a:lumMod val="75000"/>
              </a:schemeClr>
            </a:solidFill>
            <a:prstDash val="solid"/>
            <a:round/>
            <a:headEnd type="none" w="med" len="med"/>
            <a:tailEnd type="none" w="med" len="med"/>
          </a:ln>
          <a:effectLst/>
        </p:spPr>
      </p:cxnSp>
      <p:cxnSp>
        <p:nvCxnSpPr>
          <p:cNvPr id="102" name="Elbow Connector 101"/>
          <p:cNvCxnSpPr>
            <a:stCxn id="81" idx="2"/>
            <a:endCxn id="67" idx="0"/>
          </p:cNvCxnSpPr>
          <p:nvPr/>
        </p:nvCxnSpPr>
        <p:spPr bwMode="auto">
          <a:xfrm rot="5400000">
            <a:off x="5255680" y="2542930"/>
            <a:ext cx="1678979" cy="4614717"/>
          </a:xfrm>
          <a:prstGeom prst="bentConnector3">
            <a:avLst>
              <a:gd name="adj1" fmla="val 63807"/>
            </a:avLst>
          </a:prstGeom>
          <a:noFill/>
          <a:ln w="25400" cap="flat" cmpd="sng" algn="ctr">
            <a:solidFill>
              <a:schemeClr val="accent2">
                <a:lumMod val="75000"/>
              </a:schemeClr>
            </a:solidFill>
            <a:prstDash val="solid"/>
            <a:round/>
            <a:headEnd type="none" w="med" len="med"/>
            <a:tailEnd type="none" w="med" len="med"/>
          </a:ln>
          <a:effectLst/>
        </p:spPr>
      </p:cxnSp>
      <p:sp>
        <p:nvSpPr>
          <p:cNvPr id="104" name="TextBox 103"/>
          <p:cNvSpPr txBox="1"/>
          <p:nvPr/>
        </p:nvSpPr>
        <p:spPr>
          <a:xfrm>
            <a:off x="6471298" y="5054956"/>
            <a:ext cx="2015295" cy="307777"/>
          </a:xfrm>
          <a:prstGeom prst="rect">
            <a:avLst/>
          </a:prstGeom>
          <a:noFill/>
        </p:spPr>
        <p:txBody>
          <a:bodyPr wrap="none" rtlCol="0">
            <a:spAutoFit/>
          </a:bodyPr>
          <a:lstStyle/>
          <a:p>
            <a:pPr algn="l" eaLnBrk="0" hangingPunct="0"/>
            <a:r>
              <a:rPr lang="en-US" sz="1400" b="1" dirty="0">
                <a:solidFill>
                  <a:srgbClr val="3333CC">
                    <a:lumMod val="75000"/>
                  </a:srgbClr>
                </a:solidFill>
                <a:latin typeface="Calibri" pitchFamily="34" charset="0"/>
              </a:rPr>
              <a:t>data begins at this offset</a:t>
            </a:r>
          </a:p>
        </p:txBody>
      </p:sp>
      <p:sp>
        <p:nvSpPr>
          <p:cNvPr id="105" name="TextBox 104"/>
          <p:cNvSpPr txBox="1"/>
          <p:nvPr/>
        </p:nvSpPr>
        <p:spPr>
          <a:xfrm>
            <a:off x="6311007" y="531674"/>
            <a:ext cx="2573077" cy="1754326"/>
          </a:xfrm>
          <a:prstGeom prst="rect">
            <a:avLst/>
          </a:prstGeom>
          <a:solidFill>
            <a:schemeClr val="bg2">
              <a:lumMod val="20000"/>
              <a:lumOff val="80000"/>
            </a:schemeClr>
          </a:solidFill>
        </p:spPr>
        <p:txBody>
          <a:bodyPr wrap="none" rtlCol="0">
            <a:spAutoFit/>
          </a:bodyPr>
          <a:lstStyle/>
          <a:p>
            <a:pPr marL="115888" indent="-115888" algn="l" eaLnBrk="0" hangingPunct="0">
              <a:buFont typeface="Arial" pitchFamily="34" charset="0"/>
              <a:buChar char="•"/>
            </a:pPr>
            <a:r>
              <a:rPr lang="en-US" sz="1800" b="1" i="1" dirty="0">
                <a:solidFill>
                  <a:srgbClr val="C00000"/>
                </a:solidFill>
                <a:latin typeface="Calibri" pitchFamily="34" charset="0"/>
              </a:rPr>
              <a:t>Locate set</a:t>
            </a:r>
          </a:p>
          <a:p>
            <a:pPr marL="115888" indent="-115888" algn="l" eaLnBrk="0" hangingPunct="0">
              <a:buFont typeface="Arial" pitchFamily="34" charset="0"/>
              <a:buChar char="•"/>
            </a:pPr>
            <a:r>
              <a:rPr lang="en-US" sz="1800" b="1" i="1" dirty="0">
                <a:solidFill>
                  <a:srgbClr val="C00000"/>
                </a:solidFill>
                <a:latin typeface="Calibri" pitchFamily="34" charset="0"/>
              </a:rPr>
              <a:t>Check if any block in set</a:t>
            </a:r>
            <a:br>
              <a:rPr lang="en-US" sz="1800" b="1" i="1" dirty="0">
                <a:solidFill>
                  <a:srgbClr val="C00000"/>
                </a:solidFill>
                <a:latin typeface="Calibri" pitchFamily="34" charset="0"/>
              </a:rPr>
            </a:br>
            <a:r>
              <a:rPr lang="en-US" sz="1800" b="1" i="1" dirty="0">
                <a:solidFill>
                  <a:srgbClr val="C00000"/>
                </a:solidFill>
                <a:latin typeface="Calibri" pitchFamily="34" charset="0"/>
              </a:rPr>
              <a:t>has matching tag</a:t>
            </a:r>
          </a:p>
          <a:p>
            <a:pPr marL="115888" indent="-115888" algn="l" eaLnBrk="0" hangingPunct="0">
              <a:buFont typeface="Arial" pitchFamily="34" charset="0"/>
              <a:buChar char="•"/>
            </a:pPr>
            <a:r>
              <a:rPr lang="en-US" sz="1800" b="1" i="1" dirty="0">
                <a:solidFill>
                  <a:srgbClr val="C00000"/>
                </a:solidFill>
                <a:latin typeface="Calibri" pitchFamily="34" charset="0"/>
              </a:rPr>
              <a:t>Yes + block valid: hit</a:t>
            </a:r>
          </a:p>
          <a:p>
            <a:pPr marL="115888" indent="-115888" algn="l" eaLnBrk="0" hangingPunct="0">
              <a:buFont typeface="Arial" pitchFamily="34" charset="0"/>
              <a:buChar char="•"/>
            </a:pPr>
            <a:r>
              <a:rPr lang="en-US" sz="1800" b="1" i="1" dirty="0">
                <a:solidFill>
                  <a:srgbClr val="C00000"/>
                </a:solidFill>
                <a:latin typeface="Calibri" pitchFamily="34" charset="0"/>
              </a:rPr>
              <a:t>Locate data starting</a:t>
            </a:r>
            <a:br>
              <a:rPr lang="en-US" sz="1800" b="1" i="1" dirty="0">
                <a:solidFill>
                  <a:srgbClr val="C00000"/>
                </a:solidFill>
                <a:latin typeface="Calibri" pitchFamily="34" charset="0"/>
              </a:rPr>
            </a:br>
            <a:r>
              <a:rPr lang="en-US" sz="1800" b="1" i="1" dirty="0">
                <a:solidFill>
                  <a:srgbClr val="C00000"/>
                </a:solidFill>
                <a:latin typeface="Calibri" pitchFamily="34" charset="0"/>
              </a:rPr>
              <a:t>at offset</a:t>
            </a:r>
          </a:p>
        </p:txBody>
      </p:sp>
      <p:sp>
        <p:nvSpPr>
          <p:cNvPr id="61" name="AutoShape 16"/>
          <p:cNvSpPr>
            <a:spLocks/>
          </p:cNvSpPr>
          <p:nvPr/>
        </p:nvSpPr>
        <p:spPr bwMode="auto">
          <a:xfrm rot="5400000">
            <a:off x="7440370" y="1411712"/>
            <a:ext cx="228600" cy="2434377"/>
          </a:xfrm>
          <a:prstGeom prst="leftBrace">
            <a:avLst>
              <a:gd name="adj1" fmla="val 75000"/>
              <a:gd name="adj2" fmla="val 50000"/>
            </a:avLst>
          </a:prstGeom>
          <a:noFill/>
          <a:ln w="19050">
            <a:solidFill>
              <a:schemeClr val="tx1"/>
            </a:solidFill>
            <a:round/>
            <a:headEnd/>
            <a:tailEnd/>
          </a:ln>
          <a:effectLst/>
        </p:spPr>
        <p:txBody>
          <a:bodyPr wrap="none" anchor="ctr"/>
          <a:lstStyle/>
          <a:p>
            <a:pPr algn="l" eaLnBrk="0" hangingPunct="0"/>
            <a:endParaRPr lang="en-US" sz="1800" b="1" dirty="0">
              <a:latin typeface="Calibri" pitchFamily="34" charset="0"/>
            </a:endParaRPr>
          </a:p>
        </p:txBody>
      </p:sp>
      <p:sp>
        <p:nvSpPr>
          <p:cNvPr id="62" name="TextBox 61"/>
          <p:cNvSpPr txBox="1"/>
          <p:nvPr/>
        </p:nvSpPr>
        <p:spPr>
          <a:xfrm>
            <a:off x="6324600" y="2211008"/>
            <a:ext cx="2441694" cy="369332"/>
          </a:xfrm>
          <a:prstGeom prst="rect">
            <a:avLst/>
          </a:prstGeom>
          <a:noFill/>
        </p:spPr>
        <p:txBody>
          <a:bodyPr wrap="none" rtlCol="0">
            <a:spAutoFit/>
          </a:bodyPr>
          <a:lstStyle/>
          <a:p>
            <a:pPr algn="l" eaLnBrk="0" hangingPunct="0"/>
            <a:r>
              <a:rPr lang="en-US" sz="1800" b="1" dirty="0">
                <a:latin typeface="Calibri" pitchFamily="34" charset="0"/>
              </a:rPr>
              <a:t>address of word: m bits</a:t>
            </a:r>
          </a:p>
        </p:txBody>
      </p:sp>
    </p:spTree>
    <p:extLst>
      <p:ext uri="{BB962C8B-B14F-4D97-AF65-F5344CB8AC3E}">
        <p14:creationId xmlns:p14="http://schemas.microsoft.com/office/powerpoint/2010/main" val="154894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5">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5">
                                            <p:txEl>
                                              <p:pRg st="2" end="2"/>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5">
                                            <p:txEl>
                                              <p:pRg st="3" end="3"/>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0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 grpId="0" animBg="1"/>
      <p:bldP spid="64" grpId="0" animBg="1"/>
      <p:bldP spid="65" grpId="0" animBg="1"/>
      <p:bldP spid="66" grpId="0" animBg="1"/>
      <p:bldP spid="67" grpId="0" animBg="1"/>
      <p:bldP spid="68" grpId="0" animBg="1"/>
      <p:bldP spid="69" grpId="0" animBg="1"/>
      <p:bldP spid="72" grpId="0" animBg="1"/>
      <p:bldP spid="73" grpId="0" animBg="1"/>
      <p:bldP spid="74" grpId="0"/>
      <p:bldP spid="77" grpId="0" animBg="1"/>
      <p:bldP spid="78" grpId="0"/>
      <p:bldP spid="10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Cache Basics</a:t>
            </a:r>
          </a:p>
        </p:txBody>
      </p:sp>
      <p:sp>
        <p:nvSpPr>
          <p:cNvPr id="3" name="Content Placeholder 2"/>
          <p:cNvSpPr>
            <a:spLocks noGrp="1"/>
          </p:cNvSpPr>
          <p:nvPr>
            <p:ph idx="1"/>
          </p:nvPr>
        </p:nvSpPr>
        <p:spPr/>
        <p:txBody>
          <a:bodyPr/>
          <a:lstStyle/>
          <a:p>
            <a:r>
              <a:rPr lang="en-US" dirty="0"/>
              <a:t>Block Placement: </a:t>
            </a:r>
          </a:p>
          <a:p>
            <a:pPr lvl="1"/>
            <a:r>
              <a:rPr lang="en-US" dirty="0"/>
              <a:t>Where can a block be placed in the cache?</a:t>
            </a:r>
          </a:p>
          <a:p>
            <a:r>
              <a:rPr lang="en-US" dirty="0"/>
              <a:t>Block Identification: </a:t>
            </a:r>
          </a:p>
          <a:p>
            <a:pPr lvl="1"/>
            <a:r>
              <a:rPr lang="en-US" dirty="0"/>
              <a:t>How a block is found if it is in the cache?</a:t>
            </a:r>
          </a:p>
          <a:p>
            <a:r>
              <a:rPr lang="en-US" dirty="0"/>
              <a:t>Block Replacement: </a:t>
            </a:r>
          </a:p>
          <a:p>
            <a:pPr lvl="1"/>
            <a:r>
              <a:rPr lang="en-US" dirty="0"/>
              <a:t>Which block should be replaced on a miss?</a:t>
            </a:r>
          </a:p>
          <a:p>
            <a:r>
              <a:rPr lang="en-US" dirty="0"/>
              <a:t>Write Strategy: </a:t>
            </a:r>
          </a:p>
          <a:p>
            <a:pPr lvl="1"/>
            <a:r>
              <a:rPr lang="en-US" dirty="0"/>
              <a:t>What happens on a write?</a:t>
            </a:r>
          </a:p>
          <a:p>
            <a:pPr lvl="1"/>
            <a:endParaRPr lang="en-US" dirty="0"/>
          </a:p>
          <a:p>
            <a:r>
              <a:rPr lang="en-US" dirty="0"/>
              <a:t>First example of microarchitecture</a:t>
            </a:r>
          </a:p>
          <a:p>
            <a:pPr lvl="1"/>
            <a:r>
              <a:rPr lang="en-US" dirty="0"/>
              <a:t>What is microarchitecture and how is it different from architecture (ISA)?</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989834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Filter Example</a:t>
            </a:r>
          </a:p>
        </p:txBody>
      </p:sp>
      <p:sp>
        <p:nvSpPr>
          <p:cNvPr id="6" name="Rectangle 4"/>
          <p:cNvSpPr>
            <a:spLocks/>
          </p:cNvSpPr>
          <p:nvPr/>
        </p:nvSpPr>
        <p:spPr bwMode="auto">
          <a:xfrm>
            <a:off x="508000" y="1397000"/>
            <a:ext cx="3835400" cy="3403600"/>
          </a:xfrm>
          <a:prstGeom prst="rect">
            <a:avLst/>
          </a:prstGeom>
          <a:solidFill>
            <a:srgbClr val="F6F5BD"/>
          </a:solidFill>
          <a:ln w="12700" cap="flat">
            <a:solidFill>
              <a:schemeClr val="tx1"/>
            </a:solidFill>
            <a:prstDash val="solid"/>
            <a:miter lim="800000"/>
            <a:headEnd type="none" w="med" len="med"/>
            <a:tailEnd type="none" w="med" len="med"/>
          </a:ln>
          <a:effectLst>
            <a:outerShdw dist="50799" dir="5400000" algn="ctr" rotWithShape="0">
              <a:schemeClr val="bg2">
                <a:alpha val="50000"/>
              </a:schemeClr>
            </a:outerShdw>
          </a:effectLst>
        </p:spPr>
        <p:txBody>
          <a:bodyPr lIns="38100" tIns="38100" rIns="38100" bIns="38100"/>
          <a:lstStyle/>
          <a:p>
            <a:pPr algn="l"/>
            <a:r>
              <a:rPr lang="nn-NO" sz="1800" b="1" dirty="0">
                <a:solidFill>
                  <a:schemeClr val="tx1"/>
                </a:solidFill>
                <a:latin typeface="Courier New" pitchFamily="49" charset="0"/>
                <a:cs typeface="Courier New" pitchFamily="49" charset="0"/>
                <a:sym typeface="Courier New Bold" charset="0"/>
              </a:rPr>
              <a:t>int filter[4];</a:t>
            </a:r>
          </a:p>
          <a:p>
            <a:pPr algn="l"/>
            <a:endParaRPr lang="nn-NO" sz="1800" b="1" dirty="0">
              <a:solidFill>
                <a:schemeClr val="tx1"/>
              </a:solidFill>
              <a:latin typeface="Courier New" pitchFamily="49" charset="0"/>
              <a:cs typeface="Courier New" pitchFamily="49" charset="0"/>
              <a:sym typeface="Courier New Bold" charset="0"/>
            </a:endParaRPr>
          </a:p>
          <a:p>
            <a:pPr algn="l"/>
            <a:r>
              <a:rPr lang="nn-NO" sz="1800" b="1" dirty="0">
                <a:solidFill>
                  <a:schemeClr val="tx1"/>
                </a:solidFill>
                <a:latin typeface="Courier New" pitchFamily="49" charset="0"/>
                <a:cs typeface="Courier New" pitchFamily="49" charset="0"/>
                <a:sym typeface="Courier New Bold" charset="0"/>
              </a:rPr>
              <a:t>int apply_filter(int* in) {</a:t>
            </a:r>
          </a:p>
          <a:p>
            <a:pPr algn="l"/>
            <a:r>
              <a:rPr lang="nn-NO" sz="1800" b="1" dirty="0">
                <a:solidFill>
                  <a:schemeClr val="tx1"/>
                </a:solidFill>
                <a:latin typeface="Courier New" pitchFamily="49" charset="0"/>
                <a:cs typeface="Courier New" pitchFamily="49" charset="0"/>
                <a:sym typeface="Courier New Bold" charset="0"/>
              </a:rPr>
              <a:t>  int i;</a:t>
            </a:r>
          </a:p>
          <a:p>
            <a:pPr algn="l"/>
            <a:r>
              <a:rPr lang="nn-NO" sz="1800" b="1" dirty="0">
                <a:solidFill>
                  <a:schemeClr val="tx1"/>
                </a:solidFill>
                <a:latin typeface="Courier New" pitchFamily="49" charset="0"/>
                <a:cs typeface="Courier New" pitchFamily="49" charset="0"/>
                <a:sym typeface="Courier New Bold" charset="0"/>
              </a:rPr>
              <a:t>  int x = 0;</a:t>
            </a:r>
          </a:p>
          <a:p>
            <a:pPr algn="l"/>
            <a:endParaRPr lang="nn-NO" sz="1800" b="1" dirty="0">
              <a:solidFill>
                <a:schemeClr val="tx1"/>
              </a:solidFill>
              <a:latin typeface="Courier New" pitchFamily="49" charset="0"/>
              <a:cs typeface="Courier New" pitchFamily="49" charset="0"/>
              <a:sym typeface="Courier New Bold" charset="0"/>
            </a:endParaRPr>
          </a:p>
          <a:p>
            <a:pPr algn="l"/>
            <a:r>
              <a:rPr lang="nn-NO" sz="1800" b="1" dirty="0">
                <a:solidFill>
                  <a:schemeClr val="tx1"/>
                </a:solidFill>
                <a:latin typeface="Courier New" pitchFamily="49" charset="0"/>
                <a:cs typeface="Courier New" pitchFamily="49" charset="0"/>
                <a:sym typeface="Courier New Bold" charset="0"/>
              </a:rPr>
              <a:t>  for(i = 0; i &lt; 4; i++) {</a:t>
            </a:r>
          </a:p>
          <a:p>
            <a:pPr algn="l"/>
            <a:r>
              <a:rPr lang="nn-NO" sz="1800" b="1" dirty="0">
                <a:solidFill>
                  <a:schemeClr val="tx1"/>
                </a:solidFill>
                <a:latin typeface="Courier New" pitchFamily="49" charset="0"/>
                <a:cs typeface="Courier New" pitchFamily="49" charset="0"/>
                <a:sym typeface="Courier New Bold" charset="0"/>
              </a:rPr>
              <a:t>    x += in[i]*filter[i];</a:t>
            </a:r>
          </a:p>
          <a:p>
            <a:pPr algn="l"/>
            <a:r>
              <a:rPr lang="nn-NO" sz="1800" b="1" dirty="0">
                <a:solidFill>
                  <a:schemeClr val="tx1"/>
                </a:solidFill>
                <a:latin typeface="Courier New" pitchFamily="49" charset="0"/>
                <a:cs typeface="Courier New" pitchFamily="49" charset="0"/>
                <a:sym typeface="Courier New Bold" charset="0"/>
              </a:rPr>
              <a:t>  }</a:t>
            </a:r>
          </a:p>
          <a:p>
            <a:pPr algn="l"/>
            <a:endParaRPr lang="nn-NO" sz="1800" b="1" dirty="0">
              <a:solidFill>
                <a:schemeClr val="tx1"/>
              </a:solidFill>
              <a:latin typeface="Courier New" pitchFamily="49" charset="0"/>
              <a:cs typeface="Courier New" pitchFamily="49" charset="0"/>
              <a:sym typeface="Courier New Bold" charset="0"/>
            </a:endParaRPr>
          </a:p>
          <a:p>
            <a:pPr algn="l"/>
            <a:r>
              <a:rPr lang="nn-NO" sz="1800" b="1" dirty="0">
                <a:solidFill>
                  <a:schemeClr val="tx1"/>
                </a:solidFill>
                <a:latin typeface="Courier New" pitchFamily="49" charset="0"/>
                <a:cs typeface="Courier New" pitchFamily="49" charset="0"/>
                <a:sym typeface="Courier New Bold" charset="0"/>
              </a:rPr>
              <a:t>  return x;</a:t>
            </a:r>
          </a:p>
          <a:p>
            <a:pPr algn="l"/>
            <a:r>
              <a:rPr lang="nn-NO" sz="1800" b="1" dirty="0">
                <a:solidFill>
                  <a:schemeClr val="tx1"/>
                </a:solidFill>
                <a:latin typeface="Courier New" pitchFamily="49" charset="0"/>
                <a:cs typeface="Courier New" pitchFamily="49" charset="0"/>
                <a:sym typeface="Courier New Bold" charset="0"/>
              </a:rPr>
              <a:t>}</a:t>
            </a:r>
          </a:p>
          <a:p>
            <a:pPr algn="l"/>
            <a:endParaRPr lang="nn-NO" sz="1800" b="1" dirty="0">
              <a:solidFill>
                <a:schemeClr val="tx1"/>
              </a:solidFill>
              <a:latin typeface="Courier New" pitchFamily="49" charset="0"/>
              <a:cs typeface="Courier New" pitchFamily="49" charset="0"/>
              <a:sym typeface="Courier New Bold" charset="0"/>
            </a:endParaRPr>
          </a:p>
        </p:txBody>
      </p:sp>
      <p:sp>
        <p:nvSpPr>
          <p:cNvPr id="7" name="Rectangle 6"/>
          <p:cNvSpPr>
            <a:spLocks/>
          </p:cNvSpPr>
          <p:nvPr/>
        </p:nvSpPr>
        <p:spPr bwMode="auto">
          <a:xfrm>
            <a:off x="4572000" y="1397000"/>
            <a:ext cx="4394200" cy="4813300"/>
          </a:xfrm>
          <a:prstGeom prst="rect">
            <a:avLst/>
          </a:prstGeom>
          <a:noFill/>
          <a:ln w="12700" cap="flat">
            <a:noFill/>
            <a:miter lim="800000"/>
            <a:headEnd type="none" w="med" len="med"/>
            <a:tailEnd type="none" w="med" len="med"/>
          </a:ln>
        </p:spPr>
        <p:txBody>
          <a:bodyPr lIns="38100" tIns="38100" rIns="38100" bIns="38100"/>
          <a:lstStyle/>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err="1">
                <a:solidFill>
                  <a:schemeClr val="tx1"/>
                </a:solidFill>
                <a:latin typeface="Courier New" pitchFamily="49" charset="0"/>
                <a:ea typeface="Monaco" charset="0"/>
                <a:cs typeface="Courier New" pitchFamily="49" charset="0"/>
                <a:sym typeface="Monaco" charset="0"/>
              </a:rPr>
              <a:t>apply_filter</a:t>
            </a:r>
            <a:r>
              <a:rPr lang="en-US" sz="1800" b="1" dirty="0">
                <a:solidFill>
                  <a:schemeClr val="tx1"/>
                </a:solidFill>
                <a:latin typeface="Courier New" pitchFamily="49" charset="0"/>
                <a:ea typeface="Monaco" charset="0"/>
                <a:cs typeface="Courier New" pitchFamily="49" charset="0"/>
                <a:sym typeface="Monaco" charset="0"/>
              </a:rPr>
              <a:t>:</a:t>
            </a: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movq</a:t>
            </a:r>
            <a:r>
              <a:rPr lang="en-US" sz="1800" b="1" dirty="0">
                <a:solidFill>
                  <a:schemeClr val="tx1"/>
                </a:solidFill>
                <a:latin typeface="Courier New" pitchFamily="49" charset="0"/>
                <a:ea typeface="Monaco" charset="0"/>
                <a:cs typeface="Courier New" pitchFamily="49" charset="0"/>
                <a:sym typeface="Monaco" charset="0"/>
              </a:rPr>
              <a:t>	$0, %</a:t>
            </a:r>
            <a:r>
              <a:rPr lang="en-US" sz="1800" b="1" dirty="0" err="1">
                <a:solidFill>
                  <a:schemeClr val="tx1"/>
                </a:solidFill>
                <a:latin typeface="Courier New" pitchFamily="49" charset="0"/>
                <a:ea typeface="Monaco" charset="0"/>
                <a:cs typeface="Courier New" pitchFamily="49" charset="0"/>
                <a:sym typeface="Monaco" charset="0"/>
              </a:rPr>
              <a:t>rax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movq</a:t>
            </a:r>
            <a:r>
              <a:rPr lang="en-US" sz="1800" b="1" dirty="0">
                <a:solidFill>
                  <a:schemeClr val="tx1"/>
                </a:solidFill>
                <a:latin typeface="Courier New" pitchFamily="49" charset="0"/>
                <a:ea typeface="Monaco" charset="0"/>
                <a:cs typeface="Courier New" pitchFamily="49" charset="0"/>
                <a:sym typeface="Monaco" charset="0"/>
              </a:rPr>
              <a:t>	$0, %</a:t>
            </a:r>
            <a:r>
              <a:rPr lang="en-US" sz="1800" b="1" dirty="0" err="1">
                <a:solidFill>
                  <a:schemeClr val="tx1"/>
                </a:solidFill>
                <a:latin typeface="Courier New" pitchFamily="49" charset="0"/>
                <a:ea typeface="Monaco" charset="0"/>
                <a:cs typeface="Courier New" pitchFamily="49" charset="0"/>
                <a:sym typeface="Monaco" charset="0"/>
              </a:rPr>
              <a:t>rdx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.L2:</a:t>
            </a: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movl</a:t>
            </a:r>
            <a:r>
              <a:rPr lang="en-US" sz="1800" b="1" dirty="0">
                <a:solidFill>
                  <a:schemeClr val="tx1"/>
                </a:solidFill>
                <a:latin typeface="Courier New" pitchFamily="49" charset="0"/>
                <a:ea typeface="Monaco" charset="0"/>
                <a:cs typeface="Courier New" pitchFamily="49" charset="0"/>
                <a:sym typeface="Monaco" charset="0"/>
              </a:rPr>
              <a:t>	(%rdi,%rdx,4), %</a:t>
            </a:r>
            <a:r>
              <a:rPr lang="en-US" sz="1800" b="1" dirty="0" err="1">
                <a:solidFill>
                  <a:schemeClr val="tx1"/>
                </a:solidFill>
                <a:latin typeface="Courier New" pitchFamily="49" charset="0"/>
                <a:ea typeface="Monaco" charset="0"/>
                <a:cs typeface="Courier New" pitchFamily="49" charset="0"/>
                <a:sym typeface="Monaco" charset="0"/>
              </a:rPr>
              <a:t>ecx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imull</a:t>
            </a:r>
            <a:r>
              <a:rPr lang="en-US" sz="1800" b="1" dirty="0">
                <a:solidFill>
                  <a:schemeClr val="tx1"/>
                </a:solidFill>
                <a:latin typeface="Courier New" pitchFamily="49" charset="0"/>
                <a:ea typeface="Monaco" charset="0"/>
                <a:cs typeface="Courier New" pitchFamily="49" charset="0"/>
                <a:sym typeface="Monaco" charset="0"/>
              </a:rPr>
              <a:t>	filter(,%rdx,4), %</a:t>
            </a:r>
            <a:r>
              <a:rPr lang="en-US" sz="1800" b="1" dirty="0" err="1">
                <a:solidFill>
                  <a:schemeClr val="tx1"/>
                </a:solidFill>
                <a:latin typeface="Courier New" pitchFamily="49" charset="0"/>
                <a:ea typeface="Monaco" charset="0"/>
                <a:cs typeface="Courier New" pitchFamily="49" charset="0"/>
                <a:sym typeface="Monaco" charset="0"/>
              </a:rPr>
              <a:t>ecx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addl</a:t>
            </a: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ecx</a:t>
            </a: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eax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addq</a:t>
            </a:r>
            <a:r>
              <a:rPr lang="en-US" sz="1800" b="1" dirty="0">
                <a:solidFill>
                  <a:schemeClr val="tx1"/>
                </a:solidFill>
                <a:latin typeface="Courier New" pitchFamily="49" charset="0"/>
                <a:ea typeface="Monaco" charset="0"/>
                <a:cs typeface="Courier New" pitchFamily="49" charset="0"/>
                <a:sym typeface="Monaco" charset="0"/>
              </a:rPr>
              <a:t>	$1, %</a:t>
            </a:r>
            <a:r>
              <a:rPr lang="en-US" sz="1800" b="1" dirty="0" err="1">
                <a:solidFill>
                  <a:schemeClr val="tx1"/>
                </a:solidFill>
                <a:latin typeface="Courier New" pitchFamily="49" charset="0"/>
                <a:ea typeface="Monaco" charset="0"/>
                <a:cs typeface="Courier New" pitchFamily="49" charset="0"/>
                <a:sym typeface="Monaco" charset="0"/>
              </a:rPr>
              <a:t>rdx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cmpq</a:t>
            </a:r>
            <a:r>
              <a:rPr lang="en-US" sz="1800" b="1" dirty="0">
                <a:solidFill>
                  <a:schemeClr val="tx1"/>
                </a:solidFill>
                <a:latin typeface="Courier New" pitchFamily="49" charset="0"/>
                <a:ea typeface="Monaco" charset="0"/>
                <a:cs typeface="Courier New" pitchFamily="49" charset="0"/>
                <a:sym typeface="Monaco" charset="0"/>
              </a:rPr>
              <a:t>	$4, %</a:t>
            </a:r>
            <a:r>
              <a:rPr lang="en-US" sz="1800" b="1" dirty="0" err="1">
                <a:solidFill>
                  <a:schemeClr val="tx1"/>
                </a:solidFill>
                <a:latin typeface="Courier New" pitchFamily="49" charset="0"/>
                <a:ea typeface="Monaco" charset="0"/>
                <a:cs typeface="Courier New" pitchFamily="49" charset="0"/>
                <a:sym typeface="Monaco" charset="0"/>
              </a:rPr>
              <a:t>rdx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r>
              <a:rPr lang="en-US" sz="1800" b="1" dirty="0" err="1">
                <a:solidFill>
                  <a:schemeClr val="tx1"/>
                </a:solidFill>
                <a:latin typeface="Courier New" pitchFamily="49" charset="0"/>
                <a:ea typeface="Monaco" charset="0"/>
                <a:cs typeface="Courier New" pitchFamily="49" charset="0"/>
                <a:sym typeface="Monaco" charset="0"/>
              </a:rPr>
              <a:t>jne</a:t>
            </a:r>
            <a:r>
              <a:rPr lang="en-US" sz="1800" b="1" dirty="0">
                <a:solidFill>
                  <a:schemeClr val="tx1"/>
                </a:solidFill>
                <a:latin typeface="Courier New" pitchFamily="49" charset="0"/>
                <a:ea typeface="Monaco" charset="0"/>
                <a:cs typeface="Courier New" pitchFamily="49" charset="0"/>
                <a:sym typeface="Monaco" charset="0"/>
              </a:rPr>
              <a:t>	.L2</a:t>
            </a: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ret</a:t>
            </a: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solidFill>
                  <a:schemeClr val="tx1"/>
                </a:solidFill>
                <a:latin typeface="Courier New" pitchFamily="49" charset="0"/>
                <a:ea typeface="Monaco" charset="0"/>
                <a:cs typeface="Courier New" pitchFamily="49" charset="0"/>
                <a:sym typeface="Monaco" charset="0"/>
              </a:rPr>
              <a:t>	</a:t>
            </a:r>
          </a:p>
        </p:txBody>
      </p:sp>
    </p:spTree>
    <p:extLst>
      <p:ext uri="{BB962C8B-B14F-4D97-AF65-F5344CB8AC3E}">
        <p14:creationId xmlns:p14="http://schemas.microsoft.com/office/powerpoint/2010/main" val="16291001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Address Trace</a:t>
            </a:r>
          </a:p>
        </p:txBody>
      </p:sp>
      <p:sp>
        <p:nvSpPr>
          <p:cNvPr id="4" name="Rectangle 8"/>
          <p:cNvSpPr>
            <a:spLocks noChangeArrowheads="1"/>
          </p:cNvSpPr>
          <p:nvPr/>
        </p:nvSpPr>
        <p:spPr bwMode="auto">
          <a:xfrm>
            <a:off x="5791200" y="3581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5" name="Rectangle 9"/>
          <p:cNvSpPr>
            <a:spLocks noChangeArrowheads="1"/>
          </p:cNvSpPr>
          <p:nvPr/>
        </p:nvSpPr>
        <p:spPr bwMode="auto">
          <a:xfrm>
            <a:off x="5791200" y="3962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6" name="Rectangle 10"/>
          <p:cNvSpPr>
            <a:spLocks noChangeArrowheads="1"/>
          </p:cNvSpPr>
          <p:nvPr/>
        </p:nvSpPr>
        <p:spPr bwMode="auto">
          <a:xfrm>
            <a:off x="5791200" y="4343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7" name="Rectangle 11"/>
          <p:cNvSpPr>
            <a:spLocks noChangeArrowheads="1"/>
          </p:cNvSpPr>
          <p:nvPr/>
        </p:nvSpPr>
        <p:spPr bwMode="auto">
          <a:xfrm>
            <a:off x="5791200" y="4724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8" name="Rectangle 20"/>
          <p:cNvSpPr>
            <a:spLocks noChangeArrowheads="1"/>
          </p:cNvSpPr>
          <p:nvPr/>
        </p:nvSpPr>
        <p:spPr bwMode="auto">
          <a:xfrm>
            <a:off x="5791200" y="5105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alibri" pitchFamily="34" charset="0"/>
            </a:endParaRPr>
          </a:p>
        </p:txBody>
      </p:sp>
      <p:sp>
        <p:nvSpPr>
          <p:cNvPr id="9" name="Rectangle 23"/>
          <p:cNvSpPr>
            <a:spLocks noChangeArrowheads="1"/>
          </p:cNvSpPr>
          <p:nvPr/>
        </p:nvSpPr>
        <p:spPr bwMode="auto">
          <a:xfrm>
            <a:off x="5791200" y="1676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0" name="Rectangle 24"/>
          <p:cNvSpPr>
            <a:spLocks noChangeArrowheads="1"/>
          </p:cNvSpPr>
          <p:nvPr/>
        </p:nvSpPr>
        <p:spPr bwMode="auto">
          <a:xfrm>
            <a:off x="5791200" y="2057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1" name="Rectangle 25"/>
          <p:cNvSpPr>
            <a:spLocks noChangeArrowheads="1"/>
          </p:cNvSpPr>
          <p:nvPr/>
        </p:nvSpPr>
        <p:spPr bwMode="auto">
          <a:xfrm>
            <a:off x="5791200" y="2438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lvl="0"/>
            <a:endParaRPr lang="en-US" sz="1800" dirty="0">
              <a:latin typeface="Courier New" pitchFamily="49" charset="0"/>
            </a:endParaRPr>
          </a:p>
        </p:txBody>
      </p:sp>
      <p:sp>
        <p:nvSpPr>
          <p:cNvPr id="12" name="Rectangle 26"/>
          <p:cNvSpPr>
            <a:spLocks noChangeArrowheads="1"/>
          </p:cNvSpPr>
          <p:nvPr/>
        </p:nvSpPr>
        <p:spPr bwMode="auto">
          <a:xfrm>
            <a:off x="5791200" y="2819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3" name="Rectangle 27"/>
          <p:cNvSpPr>
            <a:spLocks noChangeArrowheads="1"/>
          </p:cNvSpPr>
          <p:nvPr/>
        </p:nvSpPr>
        <p:spPr bwMode="auto">
          <a:xfrm>
            <a:off x="5791200" y="3200400"/>
            <a:ext cx="1828800" cy="381000"/>
          </a:xfrm>
          <a:prstGeom prst="rect">
            <a:avLst/>
          </a:prstGeom>
          <a:solidFill>
            <a:schemeClr val="accent2">
              <a:lumMod val="20000"/>
              <a:lumOff val="80000"/>
            </a:schemeClr>
          </a:solidFill>
          <a:ln w="25400">
            <a:solidFill>
              <a:schemeClr val="tx1"/>
            </a:solidFill>
            <a:miter lim="800000"/>
            <a:headEnd/>
            <a:tailEnd/>
          </a:ln>
          <a:effectLst/>
        </p:spPr>
        <p:txBody>
          <a:bodyPr wrap="none" anchor="ctr"/>
          <a:lstStyle/>
          <a:p>
            <a:pPr>
              <a:lnSpc>
                <a:spcPct val="100000"/>
              </a:lnSpc>
            </a:pPr>
            <a:endParaRPr lang="en-US" sz="1800" dirty="0">
              <a:latin typeface="Courier New" pitchFamily="49" charset="0"/>
            </a:endParaRPr>
          </a:p>
        </p:txBody>
      </p:sp>
      <p:sp>
        <p:nvSpPr>
          <p:cNvPr id="14" name="Text Box 29"/>
          <p:cNvSpPr txBox="1">
            <a:spLocks noChangeArrowheads="1"/>
          </p:cNvSpPr>
          <p:nvPr/>
        </p:nvSpPr>
        <p:spPr bwMode="auto">
          <a:xfrm>
            <a:off x="7696200" y="1676400"/>
            <a:ext cx="1219200" cy="366713"/>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0x00 </a:t>
            </a:r>
          </a:p>
        </p:txBody>
      </p:sp>
      <p:sp>
        <p:nvSpPr>
          <p:cNvPr id="15" name="Text Box 30"/>
          <p:cNvSpPr txBox="1">
            <a:spLocks noChangeArrowheads="1"/>
          </p:cNvSpPr>
          <p:nvPr/>
        </p:nvSpPr>
        <p:spPr bwMode="auto">
          <a:xfrm>
            <a:off x="7696200" y="2071688"/>
            <a:ext cx="1219200" cy="366712"/>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0x04 </a:t>
            </a:r>
          </a:p>
        </p:txBody>
      </p:sp>
      <p:sp>
        <p:nvSpPr>
          <p:cNvPr id="16" name="Text Box 31"/>
          <p:cNvSpPr txBox="1">
            <a:spLocks noChangeArrowheads="1"/>
          </p:cNvSpPr>
          <p:nvPr/>
        </p:nvSpPr>
        <p:spPr bwMode="auto">
          <a:xfrm>
            <a:off x="7696200" y="2466975"/>
            <a:ext cx="1219200" cy="366713"/>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0x08 </a:t>
            </a:r>
          </a:p>
        </p:txBody>
      </p:sp>
      <p:sp>
        <p:nvSpPr>
          <p:cNvPr id="17" name="Text Box 32"/>
          <p:cNvSpPr txBox="1">
            <a:spLocks noChangeArrowheads="1"/>
          </p:cNvSpPr>
          <p:nvPr/>
        </p:nvSpPr>
        <p:spPr bwMode="auto">
          <a:xfrm>
            <a:off x="7696200" y="2862263"/>
            <a:ext cx="1219200" cy="366712"/>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0x0C </a:t>
            </a:r>
          </a:p>
        </p:txBody>
      </p:sp>
      <p:sp>
        <p:nvSpPr>
          <p:cNvPr id="18" name="Text Box 33"/>
          <p:cNvSpPr txBox="1">
            <a:spLocks noChangeArrowheads="1"/>
          </p:cNvSpPr>
          <p:nvPr/>
        </p:nvSpPr>
        <p:spPr bwMode="auto">
          <a:xfrm>
            <a:off x="7696200" y="3257550"/>
            <a:ext cx="1219200" cy="366713"/>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 </a:t>
            </a:r>
          </a:p>
        </p:txBody>
      </p:sp>
      <p:sp>
        <p:nvSpPr>
          <p:cNvPr id="24" name="Freeform 23"/>
          <p:cNvSpPr/>
          <p:nvPr/>
        </p:nvSpPr>
        <p:spPr>
          <a:xfrm>
            <a:off x="7619661" y="2847212"/>
            <a:ext cx="1344211" cy="927967"/>
          </a:xfrm>
          <a:custGeom>
            <a:avLst/>
            <a:gdLst>
              <a:gd name="connsiteX0" fmla="*/ 0 w 1344211"/>
              <a:gd name="connsiteY0" fmla="*/ 927967 h 927967"/>
              <a:gd name="connsiteX1" fmla="*/ 1318787 w 1344211"/>
              <a:gd name="connsiteY1" fmla="*/ 0 h 927967"/>
            </a:gdLst>
            <a:ahLst/>
            <a:cxnLst>
              <a:cxn ang="0">
                <a:pos x="connsiteX0" y="connsiteY0"/>
              </a:cxn>
              <a:cxn ang="0">
                <a:pos x="connsiteX1" y="connsiteY1"/>
              </a:cxn>
            </a:cxnLst>
            <a:rect l="l" t="t" r="r" b="b"/>
            <a:pathLst>
              <a:path w="1344211" h="927967">
                <a:moveTo>
                  <a:pt x="0" y="927967"/>
                </a:moveTo>
                <a:cubicBezTo>
                  <a:pt x="746227" y="767879"/>
                  <a:pt x="1492454" y="607791"/>
                  <a:pt x="1318787"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6" name="Freeform 25"/>
          <p:cNvSpPr/>
          <p:nvPr/>
        </p:nvSpPr>
        <p:spPr>
          <a:xfrm>
            <a:off x="7635942" y="2228567"/>
            <a:ext cx="1286263" cy="1530332"/>
          </a:xfrm>
          <a:custGeom>
            <a:avLst/>
            <a:gdLst>
              <a:gd name="connsiteX0" fmla="*/ 0 w 1286263"/>
              <a:gd name="connsiteY0" fmla="*/ 1530332 h 1530332"/>
              <a:gd name="connsiteX1" fmla="*/ 1286225 w 1286263"/>
              <a:gd name="connsiteY1" fmla="*/ 211642 h 1530332"/>
              <a:gd name="connsiteX2" fmla="*/ 32563 w 1286263"/>
              <a:gd name="connsiteY2" fmla="*/ 0 h 1530332"/>
            </a:gdLst>
            <a:ahLst/>
            <a:cxnLst>
              <a:cxn ang="0">
                <a:pos x="connsiteX0" y="connsiteY0"/>
              </a:cxn>
              <a:cxn ang="0">
                <a:pos x="connsiteX1" y="connsiteY1"/>
              </a:cxn>
              <a:cxn ang="0">
                <a:pos x="connsiteX2" y="connsiteY2"/>
              </a:cxn>
            </a:cxnLst>
            <a:rect l="l" t="t" r="r" b="b"/>
            <a:pathLst>
              <a:path w="1286263" h="1530332">
                <a:moveTo>
                  <a:pt x="0" y="1530332"/>
                </a:moveTo>
                <a:cubicBezTo>
                  <a:pt x="640399" y="998514"/>
                  <a:pt x="1280798" y="466697"/>
                  <a:pt x="1286225" y="211642"/>
                </a:cubicBezTo>
                <a:cubicBezTo>
                  <a:pt x="1291652" y="-43413"/>
                  <a:pt x="727233" y="379869"/>
                  <a:pt x="32563" y="0"/>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7" name="Freeform 26"/>
          <p:cNvSpPr/>
          <p:nvPr/>
        </p:nvSpPr>
        <p:spPr>
          <a:xfrm>
            <a:off x="7603379" y="1938201"/>
            <a:ext cx="1658294" cy="1836978"/>
          </a:xfrm>
          <a:custGeom>
            <a:avLst/>
            <a:gdLst>
              <a:gd name="connsiteX0" fmla="*/ 16282 w 1658294"/>
              <a:gd name="connsiteY0" fmla="*/ 1836978 h 1836978"/>
              <a:gd name="connsiteX1" fmla="*/ 1286225 w 1658294"/>
              <a:gd name="connsiteY1" fmla="*/ 664809 h 1836978"/>
              <a:gd name="connsiteX2" fmla="*/ 0 w 1658294"/>
              <a:gd name="connsiteY2" fmla="*/ 225246 h 1836978"/>
            </a:gdLst>
            <a:ahLst/>
            <a:cxnLst>
              <a:cxn ang="0">
                <a:pos x="connsiteX0" y="connsiteY0"/>
              </a:cxn>
              <a:cxn ang="0">
                <a:pos x="connsiteX1" y="connsiteY1"/>
              </a:cxn>
              <a:cxn ang="0">
                <a:pos x="connsiteX2" y="connsiteY2"/>
              </a:cxn>
            </a:cxnLst>
            <a:rect l="l" t="t" r="r" b="b"/>
            <a:pathLst>
              <a:path w="1658294" h="1836978">
                <a:moveTo>
                  <a:pt x="16282" y="1836978"/>
                </a:moveTo>
                <a:cubicBezTo>
                  <a:pt x="652610" y="1385204"/>
                  <a:pt x="1288939" y="933431"/>
                  <a:pt x="1286225" y="664809"/>
                </a:cubicBezTo>
                <a:cubicBezTo>
                  <a:pt x="1283511" y="396187"/>
                  <a:pt x="2708127" y="-379832"/>
                  <a:pt x="0" y="225246"/>
                </a:cubicBezTo>
              </a:path>
            </a:pathLst>
          </a:custGeom>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28" name="Text Box 28"/>
          <p:cNvSpPr txBox="1">
            <a:spLocks noChangeArrowheads="1"/>
          </p:cNvSpPr>
          <p:nvPr/>
        </p:nvSpPr>
        <p:spPr bwMode="auto">
          <a:xfrm>
            <a:off x="7620000" y="1230868"/>
            <a:ext cx="948337" cy="369332"/>
          </a:xfrm>
          <a:prstGeom prst="rect">
            <a:avLst/>
          </a:prstGeom>
          <a:noFill/>
          <a:ln w="25400">
            <a:noFill/>
            <a:miter lim="800000"/>
            <a:headEnd/>
            <a:tailEnd/>
          </a:ln>
          <a:effectLst/>
        </p:spPr>
        <p:txBody>
          <a:bodyPr wrap="none">
            <a:spAutoFit/>
          </a:bodyPr>
          <a:lstStyle/>
          <a:p>
            <a:pPr algn="l">
              <a:lnSpc>
                <a:spcPct val="100000"/>
              </a:lnSpc>
            </a:pPr>
            <a:r>
              <a:rPr lang="en-US" sz="1800" dirty="0">
                <a:latin typeface="Calibri" pitchFamily="34" charset="0"/>
              </a:rPr>
              <a:t>Address</a:t>
            </a:r>
          </a:p>
        </p:txBody>
      </p:sp>
      <p:sp>
        <p:nvSpPr>
          <p:cNvPr id="29" name="Rectangle 43"/>
          <p:cNvSpPr>
            <a:spLocks noChangeArrowheads="1"/>
          </p:cNvSpPr>
          <p:nvPr/>
        </p:nvSpPr>
        <p:spPr bwMode="auto">
          <a:xfrm>
            <a:off x="533400" y="1524000"/>
            <a:ext cx="685800" cy="381000"/>
          </a:xfrm>
          <a:prstGeom prst="rect">
            <a:avLst/>
          </a:prstGeom>
          <a:solidFill>
            <a:schemeClr val="bg1"/>
          </a:solidFill>
          <a:ln w="25400">
            <a:solidFill>
              <a:schemeClr val="tx1"/>
            </a:solidFill>
            <a:miter lim="800000"/>
            <a:headEnd/>
            <a:tailEnd/>
          </a:ln>
          <a:effectLst/>
        </p:spPr>
        <p:txBody>
          <a:bodyPr wrap="none" anchor="ctr"/>
          <a:lstStyle/>
          <a:p>
            <a:pPr>
              <a:lnSpc>
                <a:spcPct val="100000"/>
              </a:lnSpc>
            </a:pPr>
            <a:r>
              <a:rPr lang="en-US" sz="1800" dirty="0">
                <a:latin typeface="Courier New" pitchFamily="49" charset="0"/>
              </a:rPr>
              <a:t>%</a:t>
            </a:r>
            <a:r>
              <a:rPr lang="en-US" sz="1800" dirty="0" err="1">
                <a:latin typeface="Courier New" pitchFamily="49" charset="0"/>
              </a:rPr>
              <a:t>rdi</a:t>
            </a:r>
            <a:endParaRPr lang="en-US" sz="1800" dirty="0">
              <a:latin typeface="Courier New" pitchFamily="49" charset="0"/>
            </a:endParaRPr>
          </a:p>
        </p:txBody>
      </p:sp>
      <p:sp>
        <p:nvSpPr>
          <p:cNvPr id="30" name="Rectangle 52"/>
          <p:cNvSpPr>
            <a:spLocks noChangeArrowheads="1"/>
          </p:cNvSpPr>
          <p:nvPr/>
        </p:nvSpPr>
        <p:spPr bwMode="auto">
          <a:xfrm>
            <a:off x="1219200" y="1524000"/>
            <a:ext cx="1066800" cy="381000"/>
          </a:xfrm>
          <a:prstGeom prst="rect">
            <a:avLst/>
          </a:prstGeom>
          <a:solidFill>
            <a:schemeClr val="bg1"/>
          </a:solidFill>
          <a:ln w="25400">
            <a:solidFill>
              <a:schemeClr val="tx1"/>
            </a:solidFill>
            <a:miter lim="800000"/>
            <a:headEnd/>
            <a:tailEnd/>
          </a:ln>
          <a:effectLst/>
        </p:spPr>
        <p:txBody>
          <a:bodyPr wrap="none" anchor="ctr"/>
          <a:lstStyle/>
          <a:p>
            <a:pPr algn="r">
              <a:lnSpc>
                <a:spcPct val="100000"/>
              </a:lnSpc>
            </a:pPr>
            <a:r>
              <a:rPr lang="en-US" sz="1800" dirty="0">
                <a:latin typeface="Courier New" pitchFamily="49" charset="0"/>
              </a:rPr>
              <a:t>0x10</a:t>
            </a:r>
          </a:p>
        </p:txBody>
      </p:sp>
      <p:cxnSp>
        <p:nvCxnSpPr>
          <p:cNvPr id="32" name="Curved Connector 31"/>
          <p:cNvCxnSpPr>
            <a:stCxn id="30" idx="3"/>
            <a:endCxn id="13" idx="1"/>
          </p:cNvCxnSpPr>
          <p:nvPr/>
        </p:nvCxnSpPr>
        <p:spPr bwMode="auto">
          <a:xfrm>
            <a:off x="2286000" y="1714500"/>
            <a:ext cx="3505200" cy="1676400"/>
          </a:xfrm>
          <a:prstGeom prst="curvedConnector3">
            <a:avLst/>
          </a:prstGeom>
          <a:solidFill>
            <a:schemeClr val="accent1"/>
          </a:solidFill>
          <a:ln w="25400" cap="flat" cmpd="sng" algn="ctr">
            <a:solidFill>
              <a:srgbClr val="FF0000"/>
            </a:solidFill>
            <a:prstDash val="dash"/>
            <a:round/>
            <a:headEnd type="none" w="med" len="med"/>
            <a:tailEnd type="arrow"/>
          </a:ln>
          <a:effectLst/>
        </p:spPr>
      </p:cxnSp>
      <p:sp>
        <p:nvSpPr>
          <p:cNvPr id="33" name="Rectangle 32"/>
          <p:cNvSpPr/>
          <p:nvPr/>
        </p:nvSpPr>
        <p:spPr>
          <a:xfrm>
            <a:off x="4648200" y="1676400"/>
            <a:ext cx="1143000" cy="369332"/>
          </a:xfrm>
          <a:prstGeom prst="rect">
            <a:avLst/>
          </a:prstGeom>
        </p:spPr>
        <p:txBody>
          <a:bodyPr wrap="square">
            <a:spAutoFit/>
          </a:bodyPr>
          <a:lstStyle/>
          <a:p>
            <a:pPr lvl="0">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a:latin typeface="Courier New" pitchFamily="49" charset="0"/>
                <a:ea typeface="Monaco" charset="0"/>
                <a:cs typeface="Courier New" pitchFamily="49" charset="0"/>
                <a:sym typeface="Monaco" charset="0"/>
              </a:rPr>
              <a:t>filter</a:t>
            </a:r>
          </a:p>
        </p:txBody>
      </p:sp>
      <p:graphicFrame>
        <p:nvGraphicFramePr>
          <p:cNvPr id="3" name="Table 2"/>
          <p:cNvGraphicFramePr>
            <a:graphicFrameLocks noGrp="1"/>
          </p:cNvGraphicFramePr>
          <p:nvPr/>
        </p:nvGraphicFramePr>
        <p:xfrm>
          <a:off x="228600" y="4221956"/>
          <a:ext cx="5257801" cy="2123440"/>
        </p:xfrm>
        <a:graphic>
          <a:graphicData uri="http://schemas.openxmlformats.org/drawingml/2006/table">
            <a:tbl>
              <a:tblPr firstRow="1" bandRow="1">
                <a:tableStyleId>{D27102A9-8310-4765-A935-A1911B00CA55}</a:tableStyleId>
              </a:tblPr>
              <a:tblGrid>
                <a:gridCol w="838200">
                  <a:extLst>
                    <a:ext uri="{9D8B030D-6E8A-4147-A177-3AD203B41FA5}">
                      <a16:colId xmlns:a16="http://schemas.microsoft.com/office/drawing/2014/main" val="20000"/>
                    </a:ext>
                  </a:extLst>
                </a:gridCol>
                <a:gridCol w="2336322">
                  <a:extLst>
                    <a:ext uri="{9D8B030D-6E8A-4147-A177-3AD203B41FA5}">
                      <a16:colId xmlns:a16="http://schemas.microsoft.com/office/drawing/2014/main" val="20001"/>
                    </a:ext>
                  </a:extLst>
                </a:gridCol>
                <a:gridCol w="2083279">
                  <a:extLst>
                    <a:ext uri="{9D8B030D-6E8A-4147-A177-3AD203B41FA5}">
                      <a16:colId xmlns:a16="http://schemas.microsoft.com/office/drawing/2014/main" val="20002"/>
                    </a:ext>
                  </a:extLst>
                </a:gridCol>
              </a:tblGrid>
              <a:tr h="370840">
                <a:tc>
                  <a:txBody>
                    <a:bodyPr/>
                    <a:lstStyle/>
                    <a:p>
                      <a:pPr algn="ctr"/>
                      <a:r>
                        <a:rPr lang="en-US" dirty="0"/>
                        <a:t>%</a:t>
                      </a:r>
                      <a:r>
                        <a:rPr lang="en-US" dirty="0" err="1"/>
                        <a:t>rdx</a:t>
                      </a:r>
                      <a:r>
                        <a:rPr lang="en-US" dirty="0"/>
                        <a:t> </a:t>
                      </a:r>
                    </a:p>
                    <a:p>
                      <a:pPr algn="ctr"/>
                      <a:r>
                        <a:rPr lang="en-US" dirty="0" err="1">
                          <a:latin typeface="Courier New" panose="02070309020205020404" pitchFamily="49" charset="0"/>
                          <a:cs typeface="Courier New" panose="02070309020205020404" pitchFamily="49" charset="0"/>
                        </a:rPr>
                        <a:t>i</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filter(,%rdx,4)</a:t>
                      </a:r>
                    </a:p>
                    <a:p>
                      <a:pPr algn="ctr"/>
                      <a:r>
                        <a:rPr lang="en-US" dirty="0">
                          <a:latin typeface="Courier New" panose="02070309020205020404" pitchFamily="49" charset="0"/>
                          <a:cs typeface="Courier New" panose="02070309020205020404" pitchFamily="49" charset="0"/>
                        </a:rPr>
                        <a:t>&amp;filter[</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txBody>
                  <a:tcPr/>
                </a:tc>
                <a:tc>
                  <a:txBody>
                    <a:bodyPr/>
                    <a:lstStyle/>
                    <a:p>
                      <a:pPr algn="ctr"/>
                      <a:r>
                        <a:rPr lang="en-US" dirty="0"/>
                        <a:t>(%rbx,%rdx,4)</a:t>
                      </a:r>
                    </a:p>
                    <a:p>
                      <a:pPr algn="ctr"/>
                      <a:r>
                        <a:rPr lang="en-US" dirty="0">
                          <a:latin typeface="Courier New" panose="02070309020205020404" pitchFamily="49" charset="0"/>
                          <a:cs typeface="Courier New" panose="02070309020205020404" pitchFamily="49" charset="0"/>
                        </a:rPr>
                        <a:t>&amp;in[</a:t>
                      </a:r>
                      <a:r>
                        <a:rPr lang="en-US" dirty="0" err="1">
                          <a:latin typeface="Courier New" panose="02070309020205020404" pitchFamily="49" charset="0"/>
                          <a:cs typeface="Courier New" panose="02070309020205020404" pitchFamily="49" charset="0"/>
                        </a:rPr>
                        <a:t>i</a:t>
                      </a:r>
                      <a:r>
                        <a:rPr lang="en-US" dirty="0">
                          <a:latin typeface="Courier New" panose="02070309020205020404" pitchFamily="49" charset="0"/>
                          <a:cs typeface="Courier New" panose="02070309020205020404" pitchFamily="49" charset="0"/>
                        </a:rPr>
                        <a:t>]</a:t>
                      </a:r>
                    </a:p>
                  </a:txBody>
                  <a:tcPr/>
                </a:tc>
                <a:extLst>
                  <a:ext uri="{0D108BD9-81ED-4DB2-BD59-A6C34878D82A}">
                    <a16:rowId xmlns:a16="http://schemas.microsoft.com/office/drawing/2014/main" val="10000"/>
                  </a:ext>
                </a:extLst>
              </a:tr>
              <a:tr h="370840">
                <a:tc>
                  <a:txBody>
                    <a:bodyPr/>
                    <a:lstStyle/>
                    <a:p>
                      <a:pPr algn="ctr"/>
                      <a:r>
                        <a:rPr lang="en-US" dirty="0"/>
                        <a:t>0</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0x00</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0x10</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0001"/>
                  </a:ext>
                </a:extLst>
              </a:tr>
              <a:tr h="370840">
                <a:tc>
                  <a:txBody>
                    <a:bodyPr/>
                    <a:lstStyle/>
                    <a:p>
                      <a:pPr algn="ctr"/>
                      <a:r>
                        <a:rPr lang="en-US" dirty="0"/>
                        <a:t>1</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0x04</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0x14</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0002"/>
                  </a:ext>
                </a:extLst>
              </a:tr>
              <a:tr h="370840">
                <a:tc>
                  <a:txBody>
                    <a:bodyPr/>
                    <a:lstStyle/>
                    <a:p>
                      <a:pPr algn="ctr"/>
                      <a:r>
                        <a:rPr lang="en-US" dirty="0"/>
                        <a:t>2</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0x08</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0x18</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0003"/>
                  </a:ext>
                </a:extLst>
              </a:tr>
              <a:tr h="370840">
                <a:tc>
                  <a:txBody>
                    <a:bodyPr/>
                    <a:lstStyle/>
                    <a:p>
                      <a:pPr algn="ctr"/>
                      <a:r>
                        <a:rPr lang="en-US" dirty="0"/>
                        <a:t>3</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0x0C</a:t>
                      </a:r>
                      <a:endParaRPr lang="en-US" dirty="0">
                        <a:latin typeface="Courier New" panose="02070309020205020404" pitchFamily="49" charset="0"/>
                        <a:cs typeface="Courier New" panose="02070309020205020404" pitchFamily="49" charset="0"/>
                      </a:endParaRPr>
                    </a:p>
                  </a:txBody>
                  <a:tcPr/>
                </a:tc>
                <a:tc>
                  <a:txBody>
                    <a:bodyPr/>
                    <a:lstStyle/>
                    <a:p>
                      <a:pPr algn="ctr"/>
                      <a:r>
                        <a:rPr lang="en-US" dirty="0"/>
                        <a:t>0x1C</a:t>
                      </a:r>
                      <a:endParaRPr lang="en-US" dirty="0">
                        <a:latin typeface="Courier New" panose="02070309020205020404" pitchFamily="49" charset="0"/>
                        <a:cs typeface="Courier New" panose="02070309020205020404" pitchFamily="49" charset="0"/>
                      </a:endParaRPr>
                    </a:p>
                  </a:txBody>
                  <a:tcPr/>
                </a:tc>
                <a:extLst>
                  <a:ext uri="{0D108BD9-81ED-4DB2-BD59-A6C34878D82A}">
                    <a16:rowId xmlns:a16="http://schemas.microsoft.com/office/drawing/2014/main" val="10004"/>
                  </a:ext>
                </a:extLst>
              </a:tr>
            </a:tbl>
          </a:graphicData>
        </a:graphic>
      </p:graphicFrame>
      <p:sp>
        <p:nvSpPr>
          <p:cNvPr id="31" name="Rectangle 30"/>
          <p:cNvSpPr/>
          <p:nvPr/>
        </p:nvSpPr>
        <p:spPr>
          <a:xfrm>
            <a:off x="228600" y="3125569"/>
            <a:ext cx="4572000" cy="646331"/>
          </a:xfrm>
          <a:prstGeom prst="rect">
            <a:avLst/>
          </a:prstGeom>
        </p:spPr>
        <p:txBody>
          <a:bodyPr>
            <a:spAutoFit/>
          </a:bodyPr>
          <a:lstStyle/>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err="1">
                <a:solidFill>
                  <a:schemeClr val="tx1"/>
                </a:solidFill>
                <a:latin typeface="Courier New" pitchFamily="49" charset="0"/>
                <a:ea typeface="Monaco" charset="0"/>
                <a:cs typeface="Courier New" pitchFamily="49" charset="0"/>
                <a:sym typeface="Monaco" charset="0"/>
              </a:rPr>
              <a:t>movl</a:t>
            </a:r>
            <a:r>
              <a:rPr lang="en-US" sz="1800" b="1" dirty="0">
                <a:solidFill>
                  <a:schemeClr val="tx1"/>
                </a:solidFill>
                <a:latin typeface="Courier New" pitchFamily="49" charset="0"/>
                <a:ea typeface="Monaco" charset="0"/>
                <a:cs typeface="Courier New" pitchFamily="49" charset="0"/>
                <a:sym typeface="Monaco" charset="0"/>
              </a:rPr>
              <a:t>   (%rdi,%rdx,4), %</a:t>
            </a:r>
            <a:r>
              <a:rPr lang="en-US" sz="1800" b="1" dirty="0" err="1">
                <a:solidFill>
                  <a:schemeClr val="tx1"/>
                </a:solidFill>
                <a:latin typeface="Courier New" pitchFamily="49" charset="0"/>
                <a:ea typeface="Monaco" charset="0"/>
                <a:cs typeface="Courier New" pitchFamily="49" charset="0"/>
                <a:sym typeface="Monaco" charset="0"/>
              </a:rPr>
              <a:t>ecx</a:t>
            </a:r>
            <a:endParaRPr lang="en-US" sz="1800" b="1" dirty="0">
              <a:solidFill>
                <a:schemeClr val="tx1"/>
              </a:solidFill>
              <a:latin typeface="Courier New" pitchFamily="49" charset="0"/>
              <a:ea typeface="Monaco" charset="0"/>
              <a:cs typeface="Courier New" pitchFamily="49" charset="0"/>
              <a:sym typeface="Monaco" charset="0"/>
            </a:endParaRPr>
          </a:p>
          <a:p>
            <a:pPr algn="l">
              <a:tabLst>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 pos="1828800" algn="l"/>
                <a:tab pos="457200" algn="l"/>
                <a:tab pos="1371600" algn="l"/>
              </a:tabLst>
            </a:pPr>
            <a:r>
              <a:rPr lang="en-US" sz="1800" b="1" dirty="0" err="1">
                <a:solidFill>
                  <a:schemeClr val="tx1"/>
                </a:solidFill>
                <a:latin typeface="Courier New" pitchFamily="49" charset="0"/>
                <a:ea typeface="Monaco" charset="0"/>
                <a:cs typeface="Courier New" pitchFamily="49" charset="0"/>
                <a:sym typeface="Monaco" charset="0"/>
              </a:rPr>
              <a:t>imull</a:t>
            </a:r>
            <a:r>
              <a:rPr lang="en-US" sz="1800" b="1" dirty="0">
                <a:solidFill>
                  <a:schemeClr val="tx1"/>
                </a:solidFill>
                <a:latin typeface="Courier New" pitchFamily="49" charset="0"/>
                <a:ea typeface="Monaco" charset="0"/>
                <a:cs typeface="Courier New" pitchFamily="49" charset="0"/>
                <a:sym typeface="Monaco" charset="0"/>
              </a:rPr>
              <a:t>  filter(,%rdx,4), %</a:t>
            </a:r>
            <a:r>
              <a:rPr lang="en-US" sz="1800" b="1" dirty="0" err="1">
                <a:solidFill>
                  <a:schemeClr val="tx1"/>
                </a:solidFill>
                <a:latin typeface="Courier New" pitchFamily="49" charset="0"/>
                <a:ea typeface="Monaco" charset="0"/>
                <a:cs typeface="Courier New" pitchFamily="49" charset="0"/>
                <a:sym typeface="Monaco" charset="0"/>
              </a:rPr>
              <a:t>ecx</a:t>
            </a:r>
            <a:endParaRPr lang="en-US" sz="1800" b="1" dirty="0">
              <a:solidFill>
                <a:schemeClr val="tx1"/>
              </a:solidFill>
              <a:latin typeface="Courier New" pitchFamily="49" charset="0"/>
              <a:ea typeface="Monaco" charset="0"/>
              <a:cs typeface="Courier New" pitchFamily="49" charset="0"/>
              <a:sym typeface="Monaco" charset="0"/>
            </a:endParaRPr>
          </a:p>
        </p:txBody>
      </p:sp>
      <p:sp>
        <p:nvSpPr>
          <p:cNvPr id="35" name="Text Box 33"/>
          <p:cNvSpPr txBox="1">
            <a:spLocks noChangeArrowheads="1"/>
          </p:cNvSpPr>
          <p:nvPr/>
        </p:nvSpPr>
        <p:spPr bwMode="auto">
          <a:xfrm>
            <a:off x="7696200" y="3257550"/>
            <a:ext cx="1219200" cy="366713"/>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 </a:t>
            </a:r>
          </a:p>
        </p:txBody>
      </p:sp>
      <p:sp>
        <p:nvSpPr>
          <p:cNvPr id="36" name="Text Box 35"/>
          <p:cNvSpPr txBox="1">
            <a:spLocks noChangeArrowheads="1"/>
          </p:cNvSpPr>
          <p:nvPr/>
        </p:nvSpPr>
        <p:spPr bwMode="auto">
          <a:xfrm>
            <a:off x="7696200" y="3248025"/>
            <a:ext cx="1219200" cy="366713"/>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0x10</a:t>
            </a:r>
          </a:p>
        </p:txBody>
      </p:sp>
      <p:sp>
        <p:nvSpPr>
          <p:cNvPr id="37" name="Text Box 36"/>
          <p:cNvSpPr txBox="1">
            <a:spLocks noChangeArrowheads="1"/>
          </p:cNvSpPr>
          <p:nvPr/>
        </p:nvSpPr>
        <p:spPr bwMode="auto">
          <a:xfrm>
            <a:off x="7696200" y="3643313"/>
            <a:ext cx="1219200" cy="366712"/>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0x14 </a:t>
            </a:r>
          </a:p>
        </p:txBody>
      </p:sp>
      <p:sp>
        <p:nvSpPr>
          <p:cNvPr id="38" name="Text Box 37"/>
          <p:cNvSpPr txBox="1">
            <a:spLocks noChangeArrowheads="1"/>
          </p:cNvSpPr>
          <p:nvPr/>
        </p:nvSpPr>
        <p:spPr bwMode="auto">
          <a:xfrm>
            <a:off x="7696200" y="4038600"/>
            <a:ext cx="1219200" cy="366713"/>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0x18 </a:t>
            </a:r>
          </a:p>
        </p:txBody>
      </p:sp>
      <p:sp>
        <p:nvSpPr>
          <p:cNvPr id="39" name="Text Box 38"/>
          <p:cNvSpPr txBox="1">
            <a:spLocks noChangeArrowheads="1"/>
          </p:cNvSpPr>
          <p:nvPr/>
        </p:nvSpPr>
        <p:spPr bwMode="auto">
          <a:xfrm>
            <a:off x="7696200" y="4433888"/>
            <a:ext cx="1219200" cy="366712"/>
          </a:xfrm>
          <a:prstGeom prst="rect">
            <a:avLst/>
          </a:prstGeom>
          <a:noFill/>
          <a:ln w="25400">
            <a:noFill/>
            <a:miter lim="800000"/>
            <a:headEnd/>
            <a:tailEnd/>
          </a:ln>
          <a:effectLst/>
        </p:spPr>
        <p:txBody>
          <a:bodyPr>
            <a:spAutoFit/>
          </a:bodyPr>
          <a:lstStyle/>
          <a:p>
            <a:pPr algn="l">
              <a:lnSpc>
                <a:spcPct val="100000"/>
              </a:lnSpc>
            </a:pPr>
            <a:r>
              <a:rPr lang="en-US" sz="1800" dirty="0">
                <a:latin typeface="Courier New" pitchFamily="49" charset="0"/>
              </a:rPr>
              <a:t>0x1C </a:t>
            </a:r>
          </a:p>
        </p:txBody>
      </p:sp>
    </p:spTree>
    <p:extLst>
      <p:ext uri="{BB962C8B-B14F-4D97-AF65-F5344CB8AC3E}">
        <p14:creationId xmlns:p14="http://schemas.microsoft.com/office/powerpoint/2010/main" val="13344282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253582" cy="762000"/>
          </a:xfrm>
        </p:spPr>
        <p:txBody>
          <a:bodyPr/>
          <a:lstStyle/>
          <a:p>
            <a:r>
              <a:rPr lang="en-US" dirty="0"/>
              <a:t>Cache Performance Analysis</a:t>
            </a:r>
          </a:p>
        </p:txBody>
      </p:sp>
      <p:sp>
        <p:nvSpPr>
          <p:cNvPr id="3" name="Content Placeholder 2"/>
          <p:cNvSpPr>
            <a:spLocks noGrp="1"/>
          </p:cNvSpPr>
          <p:nvPr>
            <p:ph idx="1"/>
          </p:nvPr>
        </p:nvSpPr>
        <p:spPr>
          <a:xfrm>
            <a:off x="396875" y="1362074"/>
            <a:ext cx="7896225" cy="5495925"/>
          </a:xfrm>
        </p:spPr>
        <p:txBody>
          <a:bodyPr/>
          <a:lstStyle/>
          <a:p>
            <a:r>
              <a:rPr lang="en-US" dirty="0"/>
              <a:t>Derive memory traces from assembly</a:t>
            </a:r>
          </a:p>
          <a:p>
            <a:pPr lvl="1"/>
            <a:r>
              <a:rPr lang="en-US" dirty="0"/>
              <a:t>You need to know assembly, recognize pointer references (both read and write), recognize loops, function calls, etc.</a:t>
            </a:r>
          </a:p>
          <a:p>
            <a:endParaRPr lang="en-US" dirty="0"/>
          </a:p>
          <a:p>
            <a:r>
              <a:rPr lang="en-US" dirty="0"/>
              <a:t>For each access, hit or miss?</a:t>
            </a:r>
          </a:p>
          <a:p>
            <a:pPr lvl="1"/>
            <a:r>
              <a:rPr lang="en-US" dirty="0"/>
              <a:t>You need to know the basics of caching</a:t>
            </a:r>
          </a:p>
          <a:p>
            <a:pPr lvl="1"/>
            <a:endParaRPr lang="en-US" dirty="0"/>
          </a:p>
          <a:p>
            <a:r>
              <a:rPr lang="en-US" dirty="0"/>
              <a:t>If cache performance is not good (e.g., low hit rate), how can you make it better?</a:t>
            </a:r>
          </a:p>
          <a:p>
            <a:pPr lvl="1"/>
            <a:r>
              <a:rPr lang="en-US" dirty="0"/>
              <a:t>You need to know the tradeoffs of different cache designs: bigger cache? Higher associativity? Larger block size?</a:t>
            </a:r>
          </a:p>
          <a:p>
            <a:pPr lvl="1"/>
            <a:endParaRPr lang="en-US" dirty="0"/>
          </a:p>
          <a:p>
            <a:pPr lvl="1"/>
            <a:endParaRPr lang="en-US" dirty="0"/>
          </a:p>
          <a:p>
            <a:pPr lvl="1"/>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79361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 I Topics</a:t>
            </a:r>
          </a:p>
        </p:txBody>
      </p:sp>
      <p:sp>
        <p:nvSpPr>
          <p:cNvPr id="3" name="Content Placeholder 2"/>
          <p:cNvSpPr>
            <a:spLocks noGrp="1"/>
          </p:cNvSpPr>
          <p:nvPr>
            <p:ph idx="1"/>
          </p:nvPr>
        </p:nvSpPr>
        <p:spPr/>
        <p:txBody>
          <a:bodyPr>
            <a:normAutofit fontScale="85000" lnSpcReduction="20000"/>
          </a:bodyPr>
          <a:lstStyle/>
          <a:p>
            <a:r>
              <a:rPr lang="en-US" dirty="0"/>
              <a:t>Representation of Numbers</a:t>
            </a:r>
          </a:p>
          <a:p>
            <a:endParaRPr lang="en-US" dirty="0"/>
          </a:p>
          <a:p>
            <a:r>
              <a:rPr lang="en-US" dirty="0"/>
              <a:t>Integer Arithmetic</a:t>
            </a:r>
          </a:p>
          <a:p>
            <a:endParaRPr lang="en-US" dirty="0"/>
          </a:p>
          <a:p>
            <a:r>
              <a:rPr lang="en-US" dirty="0"/>
              <a:t>What is Architecture</a:t>
            </a:r>
          </a:p>
          <a:p>
            <a:endParaRPr lang="en-US" dirty="0"/>
          </a:p>
          <a:p>
            <a:r>
              <a:rPr lang="en-US" dirty="0"/>
              <a:t>Basic x86-64 instructions</a:t>
            </a:r>
          </a:p>
          <a:p>
            <a:endParaRPr lang="en-US" dirty="0"/>
          </a:p>
          <a:p>
            <a:r>
              <a:rPr lang="en-US" dirty="0"/>
              <a:t>Control Flow</a:t>
            </a:r>
          </a:p>
          <a:p>
            <a:endParaRPr lang="en-US" dirty="0"/>
          </a:p>
          <a:p>
            <a:r>
              <a:rPr lang="en-US" dirty="0"/>
              <a:t>Procedures</a:t>
            </a:r>
          </a:p>
          <a:p>
            <a:endParaRPr lang="en-US" dirty="0"/>
          </a:p>
          <a:p>
            <a:r>
              <a:rPr lang="en-US" dirty="0"/>
              <a:t>Arrays, </a:t>
            </a:r>
            <a:r>
              <a:rPr lang="en-US" dirty="0" err="1"/>
              <a:t>Structs</a:t>
            </a:r>
            <a:r>
              <a:rPr lang="en-US" dirty="0"/>
              <a:t>, Unions</a:t>
            </a:r>
          </a:p>
          <a:p>
            <a:endParaRPr lang="en-US" dirty="0"/>
          </a:p>
          <a:p>
            <a:r>
              <a:rPr lang="en-US" dirty="0"/>
              <a:t>Memory Hierarchy and Caching</a:t>
            </a:r>
          </a:p>
        </p:txBody>
      </p:sp>
    </p:spTree>
    <p:extLst>
      <p:ext uri="{BB962C8B-B14F-4D97-AF65-F5344CB8AC3E}">
        <p14:creationId xmlns:p14="http://schemas.microsoft.com/office/powerpoint/2010/main" val="1207313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 I Topics</a:t>
            </a:r>
          </a:p>
        </p:txBody>
      </p:sp>
      <p:sp>
        <p:nvSpPr>
          <p:cNvPr id="3" name="Content Placeholder 2"/>
          <p:cNvSpPr>
            <a:spLocks noGrp="1"/>
          </p:cNvSpPr>
          <p:nvPr>
            <p:ph idx="1"/>
          </p:nvPr>
        </p:nvSpPr>
        <p:spPr/>
        <p:txBody>
          <a:bodyPr>
            <a:normAutofit fontScale="92500" lnSpcReduction="20000"/>
          </a:bodyPr>
          <a:lstStyle/>
          <a:p>
            <a:r>
              <a:rPr lang="en-US" dirty="0"/>
              <a:t>Representation of Numbers</a:t>
            </a:r>
          </a:p>
          <a:p>
            <a:endParaRPr lang="en-US" dirty="0"/>
          </a:p>
          <a:p>
            <a:r>
              <a:rPr lang="en-US" dirty="0"/>
              <a:t>Integer Arithmetic</a:t>
            </a:r>
          </a:p>
          <a:p>
            <a:endParaRPr lang="en-US" dirty="0"/>
          </a:p>
          <a:p>
            <a:r>
              <a:rPr lang="en-US" dirty="0"/>
              <a:t>What is Architecture</a:t>
            </a:r>
          </a:p>
          <a:p>
            <a:endParaRPr lang="en-US" dirty="0"/>
          </a:p>
          <a:p>
            <a:r>
              <a:rPr lang="en-US" dirty="0"/>
              <a:t>Basic x86-64 instructions</a:t>
            </a:r>
          </a:p>
          <a:p>
            <a:endParaRPr lang="en-US" dirty="0"/>
          </a:p>
          <a:p>
            <a:r>
              <a:rPr lang="en-US" dirty="0"/>
              <a:t>Control Flow</a:t>
            </a:r>
          </a:p>
          <a:p>
            <a:endParaRPr lang="en-US" dirty="0"/>
          </a:p>
          <a:p>
            <a:r>
              <a:rPr lang="en-US" dirty="0"/>
              <a:t>Procedures</a:t>
            </a:r>
          </a:p>
          <a:p>
            <a:endParaRPr lang="en-US" dirty="0"/>
          </a:p>
          <a:p>
            <a:r>
              <a:rPr lang="en-US" dirty="0"/>
              <a:t>Arrays, </a:t>
            </a:r>
            <a:r>
              <a:rPr lang="en-US" dirty="0" err="1"/>
              <a:t>Structs</a:t>
            </a:r>
            <a:r>
              <a:rPr lang="en-US" dirty="0"/>
              <a:t>, Unions</a:t>
            </a:r>
          </a:p>
          <a:p>
            <a:endParaRPr lang="en-US" dirty="0"/>
          </a:p>
          <a:p>
            <a:r>
              <a:rPr lang="en-US" dirty="0"/>
              <a:t>Memory Hierarchy and Caching</a:t>
            </a:r>
          </a:p>
        </p:txBody>
      </p:sp>
    </p:spTree>
    <p:extLst>
      <p:ext uri="{BB962C8B-B14F-4D97-AF65-F5344CB8AC3E}">
        <p14:creationId xmlns:p14="http://schemas.microsoft.com/office/powerpoint/2010/main" val="352277932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
          <p:cNvSpPr>
            <a:spLocks noGrp="1" noChangeArrowheads="1"/>
          </p:cNvSpPr>
          <p:nvPr>
            <p:ph type="title"/>
          </p:nvPr>
        </p:nvSpPr>
        <p:spPr/>
        <p:txBody>
          <a:bodyPr/>
          <a:lstStyle/>
          <a:p>
            <a:pPr marL="119063" indent="-119063" eaLnBrk="1" hangingPunct="1"/>
            <a:r>
              <a:rPr lang="en-US" dirty="0"/>
              <a:t>Memory Organization</a:t>
            </a:r>
          </a:p>
        </p:txBody>
      </p:sp>
      <p:sp>
        <p:nvSpPr>
          <p:cNvPr id="46085" name="Rectangle 4"/>
          <p:cNvSpPr>
            <a:spLocks noGrp="1" noChangeArrowheads="1"/>
          </p:cNvSpPr>
          <p:nvPr>
            <p:ph idx="1"/>
          </p:nvPr>
        </p:nvSpPr>
        <p:spPr>
          <a:xfrm>
            <a:off x="396876" y="1362075"/>
            <a:ext cx="4708524" cy="4972050"/>
          </a:xfrm>
        </p:spPr>
        <p:txBody>
          <a:bodyPr/>
          <a:lstStyle/>
          <a:p>
            <a:pPr marL="0" indent="0" eaLnBrk="1" hangingPunct="1">
              <a:buNone/>
            </a:pPr>
            <a:r>
              <a:rPr lang="en-US" dirty="0"/>
              <a:t>Addresses specify byte locations</a:t>
            </a:r>
          </a:p>
          <a:p>
            <a:pPr marL="552450" lvl="1" eaLnBrk="1" hangingPunct="1"/>
            <a:r>
              <a:rPr lang="en-US" dirty="0"/>
              <a:t>Address of first byte in word</a:t>
            </a:r>
          </a:p>
          <a:p>
            <a:pPr marL="552450" lvl="1" eaLnBrk="1" hangingPunct="1"/>
            <a:r>
              <a:rPr lang="en-US" dirty="0"/>
              <a:t>Addresses of successive words differ by 4 (32-bit) or 8 (64-bit)</a:t>
            </a:r>
          </a:p>
        </p:txBody>
      </p:sp>
      <p:sp>
        <p:nvSpPr>
          <p:cNvPr id="46087" name="Rectangle 6"/>
          <p:cNvSpPr>
            <a:spLocks/>
          </p:cNvSpPr>
          <p:nvPr/>
        </p:nvSpPr>
        <p:spPr bwMode="auto">
          <a:xfrm>
            <a:off x="7208838" y="18065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88" name="Rectangle 7"/>
          <p:cNvSpPr>
            <a:spLocks/>
          </p:cNvSpPr>
          <p:nvPr/>
        </p:nvSpPr>
        <p:spPr bwMode="auto">
          <a:xfrm>
            <a:off x="7208838" y="21113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89" name="Rectangle 8"/>
          <p:cNvSpPr>
            <a:spLocks/>
          </p:cNvSpPr>
          <p:nvPr/>
        </p:nvSpPr>
        <p:spPr bwMode="auto">
          <a:xfrm>
            <a:off x="7208838" y="24161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0" name="Rectangle 9"/>
          <p:cNvSpPr>
            <a:spLocks/>
          </p:cNvSpPr>
          <p:nvPr/>
        </p:nvSpPr>
        <p:spPr bwMode="auto">
          <a:xfrm>
            <a:off x="7208838" y="27209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1" name="Rectangle 10"/>
          <p:cNvSpPr>
            <a:spLocks/>
          </p:cNvSpPr>
          <p:nvPr/>
        </p:nvSpPr>
        <p:spPr bwMode="auto">
          <a:xfrm>
            <a:off x="7208838" y="30257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2" name="Rectangle 11"/>
          <p:cNvSpPr>
            <a:spLocks/>
          </p:cNvSpPr>
          <p:nvPr/>
        </p:nvSpPr>
        <p:spPr bwMode="auto">
          <a:xfrm>
            <a:off x="7208838" y="33305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3" name="Rectangle 12"/>
          <p:cNvSpPr>
            <a:spLocks/>
          </p:cNvSpPr>
          <p:nvPr/>
        </p:nvSpPr>
        <p:spPr bwMode="auto">
          <a:xfrm>
            <a:off x="7208838" y="36353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4" name="Rectangle 13"/>
          <p:cNvSpPr>
            <a:spLocks/>
          </p:cNvSpPr>
          <p:nvPr/>
        </p:nvSpPr>
        <p:spPr bwMode="auto">
          <a:xfrm>
            <a:off x="7208838" y="39401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5" name="Rectangle 14"/>
          <p:cNvSpPr>
            <a:spLocks/>
          </p:cNvSpPr>
          <p:nvPr/>
        </p:nvSpPr>
        <p:spPr bwMode="auto">
          <a:xfrm>
            <a:off x="7208838" y="42449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6" name="Rectangle 15"/>
          <p:cNvSpPr>
            <a:spLocks/>
          </p:cNvSpPr>
          <p:nvPr/>
        </p:nvSpPr>
        <p:spPr bwMode="auto">
          <a:xfrm>
            <a:off x="7208838" y="45497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7" name="Rectangle 16"/>
          <p:cNvSpPr>
            <a:spLocks/>
          </p:cNvSpPr>
          <p:nvPr/>
        </p:nvSpPr>
        <p:spPr bwMode="auto">
          <a:xfrm>
            <a:off x="7208838" y="48545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8" name="Rectangle 17"/>
          <p:cNvSpPr>
            <a:spLocks/>
          </p:cNvSpPr>
          <p:nvPr/>
        </p:nvSpPr>
        <p:spPr bwMode="auto">
          <a:xfrm>
            <a:off x="7208838" y="51593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099" name="Rectangle 18"/>
          <p:cNvSpPr>
            <a:spLocks/>
          </p:cNvSpPr>
          <p:nvPr/>
        </p:nvSpPr>
        <p:spPr bwMode="auto">
          <a:xfrm>
            <a:off x="7970838" y="18065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0000</a:t>
            </a:r>
          </a:p>
        </p:txBody>
      </p:sp>
      <p:sp>
        <p:nvSpPr>
          <p:cNvPr id="46100" name="Rectangle 19"/>
          <p:cNvSpPr>
            <a:spLocks/>
          </p:cNvSpPr>
          <p:nvPr/>
        </p:nvSpPr>
        <p:spPr bwMode="auto">
          <a:xfrm>
            <a:off x="7970838" y="21113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0001</a:t>
            </a:r>
          </a:p>
        </p:txBody>
      </p:sp>
      <p:sp>
        <p:nvSpPr>
          <p:cNvPr id="46101" name="Rectangle 20"/>
          <p:cNvSpPr>
            <a:spLocks/>
          </p:cNvSpPr>
          <p:nvPr/>
        </p:nvSpPr>
        <p:spPr bwMode="auto">
          <a:xfrm>
            <a:off x="7970838" y="24161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0002</a:t>
            </a:r>
          </a:p>
        </p:txBody>
      </p:sp>
      <p:sp>
        <p:nvSpPr>
          <p:cNvPr id="46102" name="Rectangle 21"/>
          <p:cNvSpPr>
            <a:spLocks/>
          </p:cNvSpPr>
          <p:nvPr/>
        </p:nvSpPr>
        <p:spPr bwMode="auto">
          <a:xfrm>
            <a:off x="7970838" y="27209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0003</a:t>
            </a:r>
          </a:p>
        </p:txBody>
      </p:sp>
      <p:sp>
        <p:nvSpPr>
          <p:cNvPr id="46103" name="Rectangle 22"/>
          <p:cNvSpPr>
            <a:spLocks/>
          </p:cNvSpPr>
          <p:nvPr/>
        </p:nvSpPr>
        <p:spPr bwMode="auto">
          <a:xfrm>
            <a:off x="7970838" y="30257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0004</a:t>
            </a:r>
          </a:p>
        </p:txBody>
      </p:sp>
      <p:sp>
        <p:nvSpPr>
          <p:cNvPr id="46104" name="Rectangle 23"/>
          <p:cNvSpPr>
            <a:spLocks/>
          </p:cNvSpPr>
          <p:nvPr/>
        </p:nvSpPr>
        <p:spPr bwMode="auto">
          <a:xfrm>
            <a:off x="7970838" y="33305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0005</a:t>
            </a:r>
          </a:p>
        </p:txBody>
      </p:sp>
      <p:sp>
        <p:nvSpPr>
          <p:cNvPr id="46105" name="Rectangle 24"/>
          <p:cNvSpPr>
            <a:spLocks/>
          </p:cNvSpPr>
          <p:nvPr/>
        </p:nvSpPr>
        <p:spPr bwMode="auto">
          <a:xfrm>
            <a:off x="7970838" y="36353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0006</a:t>
            </a:r>
          </a:p>
        </p:txBody>
      </p:sp>
      <p:sp>
        <p:nvSpPr>
          <p:cNvPr id="46106" name="Rectangle 25"/>
          <p:cNvSpPr>
            <a:spLocks/>
          </p:cNvSpPr>
          <p:nvPr/>
        </p:nvSpPr>
        <p:spPr bwMode="auto">
          <a:xfrm>
            <a:off x="7970838" y="39401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0007</a:t>
            </a:r>
          </a:p>
        </p:txBody>
      </p:sp>
      <p:sp>
        <p:nvSpPr>
          <p:cNvPr id="46107" name="Rectangle 26"/>
          <p:cNvSpPr>
            <a:spLocks/>
          </p:cNvSpPr>
          <p:nvPr/>
        </p:nvSpPr>
        <p:spPr bwMode="auto">
          <a:xfrm>
            <a:off x="7970838" y="42449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0008</a:t>
            </a:r>
          </a:p>
        </p:txBody>
      </p:sp>
      <p:sp>
        <p:nvSpPr>
          <p:cNvPr id="46108" name="Rectangle 27"/>
          <p:cNvSpPr>
            <a:spLocks/>
          </p:cNvSpPr>
          <p:nvPr/>
        </p:nvSpPr>
        <p:spPr bwMode="auto">
          <a:xfrm>
            <a:off x="7970838" y="45497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0009</a:t>
            </a:r>
          </a:p>
        </p:txBody>
      </p:sp>
      <p:sp>
        <p:nvSpPr>
          <p:cNvPr id="46109" name="Rectangle 28"/>
          <p:cNvSpPr>
            <a:spLocks/>
          </p:cNvSpPr>
          <p:nvPr/>
        </p:nvSpPr>
        <p:spPr bwMode="auto">
          <a:xfrm>
            <a:off x="7970838" y="48545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0010</a:t>
            </a:r>
          </a:p>
        </p:txBody>
      </p:sp>
      <p:sp>
        <p:nvSpPr>
          <p:cNvPr id="46110" name="Rectangle 29"/>
          <p:cNvSpPr>
            <a:spLocks/>
          </p:cNvSpPr>
          <p:nvPr/>
        </p:nvSpPr>
        <p:spPr bwMode="auto">
          <a:xfrm>
            <a:off x="7970838" y="51593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0011</a:t>
            </a:r>
          </a:p>
        </p:txBody>
      </p:sp>
      <p:grpSp>
        <p:nvGrpSpPr>
          <p:cNvPr id="3" name="Group 30"/>
          <p:cNvGrpSpPr>
            <a:grpSpLocks/>
          </p:cNvGrpSpPr>
          <p:nvPr/>
        </p:nvGrpSpPr>
        <p:grpSpPr bwMode="auto">
          <a:xfrm>
            <a:off x="6262688" y="1806575"/>
            <a:ext cx="609600" cy="4876800"/>
            <a:chOff x="0" y="0"/>
            <a:chExt cx="384" cy="3072"/>
          </a:xfrm>
        </p:grpSpPr>
        <p:sp>
          <p:nvSpPr>
            <p:cNvPr id="46155" name="Rectangle 31"/>
            <p:cNvSpPr>
              <a:spLocks/>
            </p:cNvSpPr>
            <p:nvPr/>
          </p:nvSpPr>
          <p:spPr bwMode="auto">
            <a:xfrm>
              <a:off x="0" y="1536"/>
              <a:ext cx="384" cy="1536"/>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56" name="Rectangle 32"/>
            <p:cNvSpPr>
              <a:spLocks/>
            </p:cNvSpPr>
            <p:nvPr/>
          </p:nvSpPr>
          <p:spPr bwMode="auto">
            <a:xfrm>
              <a:off x="0" y="0"/>
              <a:ext cx="384" cy="1536"/>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grpSp>
      <p:sp>
        <p:nvSpPr>
          <p:cNvPr id="46114" name="Rectangle 39"/>
          <p:cNvSpPr>
            <a:spLocks/>
          </p:cNvSpPr>
          <p:nvPr/>
        </p:nvSpPr>
        <p:spPr bwMode="auto">
          <a:xfrm>
            <a:off x="7121525" y="1273175"/>
            <a:ext cx="777875" cy="381000"/>
          </a:xfrm>
          <a:prstGeom prst="rect">
            <a:avLst/>
          </a:prstGeom>
          <a:noFill/>
          <a:ln w="25400">
            <a:noFill/>
            <a:miter lim="800000"/>
            <a:headEnd/>
            <a:tailEnd/>
          </a:ln>
        </p:spPr>
        <p:txBody>
          <a:bodyPr wrap="none" lIns="50800" tIns="50800" bIns="50800">
            <a:prstTxWarp prst="textNoShape">
              <a:avLst/>
            </a:prstTxWarp>
            <a:spAutoFit/>
          </a:bodyPr>
          <a:lstStyle/>
          <a:p>
            <a:pPr algn="ctr" eaLnBrk="1" hangingPunct="1"/>
            <a:r>
              <a:rPr lang="en-US" sz="1800">
                <a:solidFill>
                  <a:srgbClr val="000066"/>
                </a:solidFill>
                <a:latin typeface="Helvetica" charset="0"/>
                <a:ea typeface="Helvetica" charset="0"/>
                <a:cs typeface="Helvetica" charset="0"/>
                <a:sym typeface="Helvetica" charset="0"/>
              </a:rPr>
              <a:t>Bytes</a:t>
            </a:r>
          </a:p>
        </p:txBody>
      </p:sp>
      <p:sp>
        <p:nvSpPr>
          <p:cNvPr id="46115" name="Rectangle 40"/>
          <p:cNvSpPr>
            <a:spLocks/>
          </p:cNvSpPr>
          <p:nvPr/>
        </p:nvSpPr>
        <p:spPr bwMode="auto">
          <a:xfrm>
            <a:off x="7947025" y="1273175"/>
            <a:ext cx="739775" cy="381000"/>
          </a:xfrm>
          <a:prstGeom prst="rect">
            <a:avLst/>
          </a:prstGeom>
          <a:noFill/>
          <a:ln w="25400">
            <a:noFill/>
            <a:miter lim="800000"/>
            <a:headEnd/>
            <a:tailEnd/>
          </a:ln>
        </p:spPr>
        <p:txBody>
          <a:bodyPr wrap="none" lIns="50800" tIns="50800" bIns="50800">
            <a:prstTxWarp prst="textNoShape">
              <a:avLst/>
            </a:prstTxWarp>
            <a:spAutoFit/>
          </a:bodyPr>
          <a:lstStyle/>
          <a:p>
            <a:pPr algn="ctr" eaLnBrk="1" hangingPunct="1"/>
            <a:r>
              <a:rPr lang="en-US" sz="1800">
                <a:solidFill>
                  <a:srgbClr val="000066"/>
                </a:solidFill>
                <a:latin typeface="Helvetica" charset="0"/>
                <a:ea typeface="Helvetica" charset="0"/>
                <a:cs typeface="Helvetica" charset="0"/>
                <a:sym typeface="Helvetica" charset="0"/>
              </a:rPr>
              <a:t>Addr.</a:t>
            </a:r>
          </a:p>
        </p:txBody>
      </p:sp>
      <p:sp>
        <p:nvSpPr>
          <p:cNvPr id="46116" name="Rectangle 41"/>
          <p:cNvSpPr>
            <a:spLocks/>
          </p:cNvSpPr>
          <p:nvPr/>
        </p:nvSpPr>
        <p:spPr bwMode="auto">
          <a:xfrm>
            <a:off x="7208838" y="54641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17" name="Rectangle 42"/>
          <p:cNvSpPr>
            <a:spLocks/>
          </p:cNvSpPr>
          <p:nvPr/>
        </p:nvSpPr>
        <p:spPr bwMode="auto">
          <a:xfrm>
            <a:off x="7970838" y="54641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0012</a:t>
            </a:r>
          </a:p>
        </p:txBody>
      </p:sp>
      <p:sp>
        <p:nvSpPr>
          <p:cNvPr id="46118" name="Rectangle 43"/>
          <p:cNvSpPr>
            <a:spLocks/>
          </p:cNvSpPr>
          <p:nvPr/>
        </p:nvSpPr>
        <p:spPr bwMode="auto">
          <a:xfrm>
            <a:off x="7208838" y="57689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19" name="Rectangle 44"/>
          <p:cNvSpPr>
            <a:spLocks/>
          </p:cNvSpPr>
          <p:nvPr/>
        </p:nvSpPr>
        <p:spPr bwMode="auto">
          <a:xfrm>
            <a:off x="7970838" y="57689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0013</a:t>
            </a:r>
          </a:p>
        </p:txBody>
      </p:sp>
      <p:sp>
        <p:nvSpPr>
          <p:cNvPr id="46120" name="Rectangle 45"/>
          <p:cNvSpPr>
            <a:spLocks/>
          </p:cNvSpPr>
          <p:nvPr/>
        </p:nvSpPr>
        <p:spPr bwMode="auto">
          <a:xfrm>
            <a:off x="7208838" y="60737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21" name="Rectangle 46"/>
          <p:cNvSpPr>
            <a:spLocks/>
          </p:cNvSpPr>
          <p:nvPr/>
        </p:nvSpPr>
        <p:spPr bwMode="auto">
          <a:xfrm>
            <a:off x="7970838" y="60737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0014</a:t>
            </a:r>
          </a:p>
        </p:txBody>
      </p:sp>
      <p:sp>
        <p:nvSpPr>
          <p:cNvPr id="46122" name="Rectangle 47"/>
          <p:cNvSpPr>
            <a:spLocks/>
          </p:cNvSpPr>
          <p:nvPr/>
        </p:nvSpPr>
        <p:spPr bwMode="auto">
          <a:xfrm>
            <a:off x="7208838" y="6378575"/>
            <a:ext cx="609600" cy="304800"/>
          </a:xfrm>
          <a:prstGeom prst="rect">
            <a:avLst/>
          </a:prstGeom>
          <a:solidFill>
            <a:srgbClr val="FFFFFF"/>
          </a:solidFill>
          <a:ln w="25400">
            <a:solidFill>
              <a:srgbClr val="000066"/>
            </a:solid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23" name="Rectangle 48"/>
          <p:cNvSpPr>
            <a:spLocks/>
          </p:cNvSpPr>
          <p:nvPr/>
        </p:nvSpPr>
        <p:spPr bwMode="auto">
          <a:xfrm>
            <a:off x="7970838" y="6378575"/>
            <a:ext cx="703263" cy="355600"/>
          </a:xfrm>
          <a:prstGeom prst="rect">
            <a:avLst/>
          </a:prstGeom>
          <a:noFill/>
          <a:ln w="25400">
            <a:noFill/>
            <a:miter lim="800000"/>
            <a:headEnd/>
            <a:tailEnd/>
          </a:ln>
        </p:spPr>
        <p:txBody>
          <a:bodyPr wrap="none" lIns="50800" tIns="50800" bIns="50800">
            <a:prstTxWarp prst="textNoShape">
              <a:avLst/>
            </a:prstTxWarp>
            <a:spAutoFit/>
          </a:bodyPr>
          <a:lstStyle/>
          <a:p>
            <a:pPr eaLnBrk="1" hangingPunct="1"/>
            <a:r>
              <a:rPr lang="en-US" sz="1800" b="0">
                <a:solidFill>
                  <a:srgbClr val="000066"/>
                </a:solidFill>
                <a:latin typeface="Courier New" charset="0"/>
                <a:ea typeface="Courier New" charset="0"/>
                <a:cs typeface="Courier New" charset="0"/>
                <a:sym typeface="Courier New" charset="0"/>
              </a:rPr>
              <a:t>0015</a:t>
            </a:r>
          </a:p>
        </p:txBody>
      </p:sp>
      <p:sp>
        <p:nvSpPr>
          <p:cNvPr id="46124" name="Rectangle 49"/>
          <p:cNvSpPr>
            <a:spLocks/>
          </p:cNvSpPr>
          <p:nvPr/>
        </p:nvSpPr>
        <p:spPr bwMode="auto">
          <a:xfrm>
            <a:off x="6134100" y="1143000"/>
            <a:ext cx="862013" cy="660400"/>
          </a:xfrm>
          <a:prstGeom prst="rect">
            <a:avLst/>
          </a:prstGeom>
          <a:noFill/>
          <a:ln w="25400">
            <a:noFill/>
            <a:miter lim="800000"/>
            <a:headEnd/>
            <a:tailEnd/>
          </a:ln>
        </p:spPr>
        <p:txBody>
          <a:bodyPr wrap="none" lIns="50800" tIns="50800" bIns="50800">
            <a:prstTxWarp prst="textNoShape">
              <a:avLst/>
            </a:prstTxWarp>
            <a:spAutoFit/>
          </a:bodyPr>
          <a:lstStyle/>
          <a:p>
            <a:pPr algn="ctr" eaLnBrk="1" hangingPunct="1"/>
            <a:r>
              <a:rPr lang="en-US" sz="1800">
                <a:solidFill>
                  <a:srgbClr val="000066"/>
                </a:solidFill>
                <a:latin typeface="Helvetica" charset="0"/>
                <a:ea typeface="Helvetica" charset="0"/>
                <a:cs typeface="Helvetica" charset="0"/>
                <a:sym typeface="Helvetica" charset="0"/>
              </a:rPr>
              <a:t>64-bit</a:t>
            </a:r>
          </a:p>
          <a:p>
            <a:pPr algn="ctr" eaLnBrk="1" hangingPunct="1"/>
            <a:r>
              <a:rPr lang="en-US" sz="1800">
                <a:solidFill>
                  <a:srgbClr val="000066"/>
                </a:solidFill>
                <a:latin typeface="Helvetica" charset="0"/>
                <a:ea typeface="Helvetica" charset="0"/>
                <a:cs typeface="Helvetica" charset="0"/>
                <a:sym typeface="Helvetica" charset="0"/>
              </a:rPr>
              <a:t>Words</a:t>
            </a:r>
          </a:p>
        </p:txBody>
      </p:sp>
      <p:sp>
        <p:nvSpPr>
          <p:cNvPr id="46125" name="Rectangle 50"/>
          <p:cNvSpPr>
            <a:spLocks/>
          </p:cNvSpPr>
          <p:nvPr/>
        </p:nvSpPr>
        <p:spPr bwMode="auto">
          <a:xfrm>
            <a:off x="6262688" y="2644775"/>
            <a:ext cx="622300" cy="730250"/>
          </a:xfrm>
          <a:prstGeom prst="rect">
            <a:avLst/>
          </a:prstGeom>
          <a:noFill/>
          <a:ln w="25400">
            <a:noFill/>
            <a:miter lim="800000"/>
            <a:headEnd/>
            <a:tailEnd/>
          </a:ln>
        </p:spPr>
        <p:txBody>
          <a:bodyPr lIns="50800" tIns="50800" bIns="50800">
            <a:prstTxWarp prst="textNoShape">
              <a:avLst/>
            </a:prstTxWarp>
          </a:bodyPr>
          <a:lstStyle/>
          <a:p>
            <a:pPr algn="ctr" eaLnBrk="1" hangingPunct="1"/>
            <a:r>
              <a:rPr lang="en-US" sz="1400">
                <a:solidFill>
                  <a:srgbClr val="000066"/>
                </a:solidFill>
                <a:latin typeface="Helvetica" charset="0"/>
                <a:ea typeface="Helvetica" charset="0"/>
                <a:cs typeface="Helvetica" charset="0"/>
                <a:sym typeface="Helvetica" charset="0"/>
              </a:rPr>
              <a:t>Addr </a:t>
            </a:r>
          </a:p>
          <a:p>
            <a:pPr algn="ctr" eaLnBrk="1" hangingPunct="1"/>
            <a:r>
              <a:rPr lang="en-US" sz="1400">
                <a:solidFill>
                  <a:srgbClr val="000066"/>
                </a:solidFill>
                <a:latin typeface="Helvetica" charset="0"/>
                <a:ea typeface="Helvetica" charset="0"/>
                <a:cs typeface="Helvetica" charset="0"/>
                <a:sym typeface="Helvetica" charset="0"/>
              </a:rPr>
              <a:t>=</a:t>
            </a:r>
          </a:p>
          <a:p>
            <a:pPr algn="ctr" eaLnBrk="1" hangingPunct="1"/>
            <a:r>
              <a:rPr lang="en-US" sz="1400" b="0">
                <a:solidFill>
                  <a:srgbClr val="000066"/>
                </a:solidFill>
                <a:latin typeface="Courier New" charset="0"/>
                <a:ea typeface="Courier New" charset="0"/>
                <a:cs typeface="Courier New" charset="0"/>
                <a:sym typeface="Courier New" charset="0"/>
              </a:rPr>
              <a:t>??</a:t>
            </a:r>
          </a:p>
        </p:txBody>
      </p:sp>
      <p:sp>
        <p:nvSpPr>
          <p:cNvPr id="46126" name="Rectangle 51"/>
          <p:cNvSpPr>
            <a:spLocks/>
          </p:cNvSpPr>
          <p:nvPr/>
        </p:nvSpPr>
        <p:spPr bwMode="auto">
          <a:xfrm>
            <a:off x="6262688" y="5006975"/>
            <a:ext cx="622300" cy="730250"/>
          </a:xfrm>
          <a:prstGeom prst="rect">
            <a:avLst/>
          </a:prstGeom>
          <a:noFill/>
          <a:ln w="25400">
            <a:noFill/>
            <a:miter lim="800000"/>
            <a:headEnd/>
            <a:tailEnd/>
          </a:ln>
        </p:spPr>
        <p:txBody>
          <a:bodyPr lIns="50800" tIns="50800" bIns="50800">
            <a:prstTxWarp prst="textNoShape">
              <a:avLst/>
            </a:prstTxWarp>
          </a:bodyPr>
          <a:lstStyle/>
          <a:p>
            <a:pPr algn="ctr" eaLnBrk="1" hangingPunct="1"/>
            <a:r>
              <a:rPr lang="en-US" sz="1400">
                <a:solidFill>
                  <a:srgbClr val="000066"/>
                </a:solidFill>
                <a:latin typeface="Helvetica" charset="0"/>
                <a:ea typeface="Helvetica" charset="0"/>
                <a:cs typeface="Helvetica" charset="0"/>
                <a:sym typeface="Helvetica" charset="0"/>
              </a:rPr>
              <a:t>Addr </a:t>
            </a:r>
          </a:p>
          <a:p>
            <a:pPr algn="ctr" eaLnBrk="1" hangingPunct="1"/>
            <a:r>
              <a:rPr lang="en-US" sz="1400">
                <a:solidFill>
                  <a:srgbClr val="000066"/>
                </a:solidFill>
                <a:latin typeface="Helvetica" charset="0"/>
                <a:ea typeface="Helvetica" charset="0"/>
                <a:cs typeface="Helvetica" charset="0"/>
                <a:sym typeface="Helvetica" charset="0"/>
              </a:rPr>
              <a:t>=</a:t>
            </a:r>
          </a:p>
          <a:p>
            <a:pPr algn="ctr" eaLnBrk="1" hangingPunct="1"/>
            <a:r>
              <a:rPr lang="en-US" sz="1400" b="0">
                <a:solidFill>
                  <a:srgbClr val="000066"/>
                </a:solidFill>
                <a:latin typeface="Courier New" charset="0"/>
                <a:ea typeface="Courier New" charset="0"/>
                <a:cs typeface="Courier New" charset="0"/>
                <a:sym typeface="Courier New" charset="0"/>
              </a:rPr>
              <a:t>??</a:t>
            </a:r>
          </a:p>
        </p:txBody>
      </p:sp>
      <p:grpSp>
        <p:nvGrpSpPr>
          <p:cNvPr id="10" name="Group 69"/>
          <p:cNvGrpSpPr>
            <a:grpSpLocks/>
          </p:cNvGrpSpPr>
          <p:nvPr/>
        </p:nvGrpSpPr>
        <p:grpSpPr bwMode="auto">
          <a:xfrm>
            <a:off x="6297613" y="3063875"/>
            <a:ext cx="539750" cy="2667000"/>
            <a:chOff x="0" y="0"/>
            <a:chExt cx="340" cy="1680"/>
          </a:xfrm>
        </p:grpSpPr>
        <p:grpSp>
          <p:nvGrpSpPr>
            <p:cNvPr id="11" name="Group 70"/>
            <p:cNvGrpSpPr>
              <a:grpSpLocks/>
            </p:cNvGrpSpPr>
            <p:nvPr/>
          </p:nvGrpSpPr>
          <p:grpSpPr bwMode="auto">
            <a:xfrm>
              <a:off x="0" y="0"/>
              <a:ext cx="340" cy="192"/>
              <a:chOff x="0" y="0"/>
              <a:chExt cx="340" cy="192"/>
            </a:xfrm>
          </p:grpSpPr>
          <p:sp>
            <p:nvSpPr>
              <p:cNvPr id="46137" name="Rectangle 71"/>
              <p:cNvSpPr>
                <a:spLocks/>
              </p:cNvSpPr>
              <p:nvPr/>
            </p:nvSpPr>
            <p:spPr bwMode="auto">
              <a:xfrm>
                <a:off x="26" y="24"/>
                <a:ext cx="288" cy="144"/>
              </a:xfrm>
              <a:prstGeom prst="rect">
                <a:avLst/>
              </a:prstGeom>
              <a:solidFill>
                <a:srgbClr val="FFFF99"/>
              </a:solidFill>
              <a:ln w="1905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38" name="Rectangle 72"/>
              <p:cNvSpPr>
                <a:spLocks/>
              </p:cNvSpPr>
              <p:nvPr/>
            </p:nvSpPr>
            <p:spPr bwMode="auto">
              <a:xfrm>
                <a:off x="0" y="0"/>
                <a:ext cx="340" cy="192"/>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400" b="0">
                    <a:solidFill>
                      <a:srgbClr val="000066"/>
                    </a:solidFill>
                    <a:latin typeface="Courier New" charset="0"/>
                    <a:ea typeface="Courier New" charset="0"/>
                    <a:cs typeface="Courier New" charset="0"/>
                    <a:sym typeface="Courier New" charset="0"/>
                  </a:rPr>
                  <a:t>0000</a:t>
                </a:r>
              </a:p>
            </p:txBody>
          </p:sp>
        </p:grpSp>
        <p:grpSp>
          <p:nvGrpSpPr>
            <p:cNvPr id="12" name="Group 73"/>
            <p:cNvGrpSpPr>
              <a:grpSpLocks/>
            </p:cNvGrpSpPr>
            <p:nvPr/>
          </p:nvGrpSpPr>
          <p:grpSpPr bwMode="auto">
            <a:xfrm>
              <a:off x="0" y="1488"/>
              <a:ext cx="340" cy="192"/>
              <a:chOff x="0" y="0"/>
              <a:chExt cx="340" cy="192"/>
            </a:xfrm>
          </p:grpSpPr>
          <p:sp>
            <p:nvSpPr>
              <p:cNvPr id="46135" name="Rectangle 74"/>
              <p:cNvSpPr>
                <a:spLocks/>
              </p:cNvSpPr>
              <p:nvPr/>
            </p:nvSpPr>
            <p:spPr bwMode="auto">
              <a:xfrm>
                <a:off x="26" y="24"/>
                <a:ext cx="288" cy="144"/>
              </a:xfrm>
              <a:prstGeom prst="rect">
                <a:avLst/>
              </a:prstGeom>
              <a:solidFill>
                <a:srgbClr val="FFFF99"/>
              </a:solidFill>
              <a:ln w="19050">
                <a:noFill/>
                <a:miter lim="800000"/>
                <a:headEnd/>
                <a:tailEnd/>
              </a:ln>
            </p:spPr>
            <p:txBody>
              <a:bodyPr lIns="0" tIns="0" rIns="0" bIns="0">
                <a:prstTxWarp prst="textNoShape">
                  <a:avLst/>
                </a:prstTxWarp>
              </a:bodyPr>
              <a:lstStyle/>
              <a:p>
                <a:pPr algn="ctr" eaLnBrk="1" hangingPunct="1"/>
                <a:endParaRPr lang="en-US" sz="4200" b="0">
                  <a:solidFill>
                    <a:srgbClr val="000000"/>
                  </a:solidFill>
                  <a:latin typeface="Gill Sans" charset="0"/>
                  <a:ea typeface="ヒラギノ角ゴ ProN W3" charset="-128"/>
                  <a:cs typeface="ヒラギノ角ゴ ProN W3" charset="-128"/>
                  <a:sym typeface="Gill Sans" charset="0"/>
                </a:endParaRPr>
              </a:p>
            </p:txBody>
          </p:sp>
          <p:sp>
            <p:nvSpPr>
              <p:cNvPr id="46136" name="Rectangle 75"/>
              <p:cNvSpPr>
                <a:spLocks/>
              </p:cNvSpPr>
              <p:nvPr/>
            </p:nvSpPr>
            <p:spPr bwMode="auto">
              <a:xfrm>
                <a:off x="0" y="0"/>
                <a:ext cx="340" cy="192"/>
              </a:xfrm>
              <a:prstGeom prst="rect">
                <a:avLst/>
              </a:prstGeom>
              <a:noFill/>
              <a:ln w="12700">
                <a:noFill/>
                <a:miter lim="800000"/>
                <a:headEnd/>
                <a:tailEnd/>
              </a:ln>
            </p:spPr>
            <p:txBody>
              <a:bodyPr wrap="none" lIns="50800" tIns="50800" rIns="45720" bIns="50800" anchor="ctr">
                <a:prstTxWarp prst="textNoShape">
                  <a:avLst/>
                </a:prstTxWarp>
                <a:spAutoFit/>
              </a:bodyPr>
              <a:lstStyle/>
              <a:p>
                <a:pPr algn="ctr" eaLnBrk="1" hangingPunct="1">
                  <a:lnSpc>
                    <a:spcPct val="90000"/>
                  </a:lnSpc>
                </a:pPr>
                <a:r>
                  <a:rPr lang="en-US" sz="1400" b="0">
                    <a:solidFill>
                      <a:srgbClr val="000066"/>
                    </a:solidFill>
                    <a:latin typeface="Courier New" charset="0"/>
                    <a:ea typeface="Courier New" charset="0"/>
                    <a:cs typeface="Courier New" charset="0"/>
                    <a:sym typeface="Courier New" charset="0"/>
                  </a:rPr>
                  <a:t>0008</a:t>
                </a:r>
              </a:p>
            </p:txBody>
          </p:sp>
        </p:grpSp>
      </p:grpSp>
    </p:spTree>
    <p:extLst>
      <p:ext uri="{BB962C8B-B14F-4D97-AF65-F5344CB8AC3E}">
        <p14:creationId xmlns:p14="http://schemas.microsoft.com/office/powerpoint/2010/main" val="320479807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3"/>
          <p:cNvSpPr>
            <a:spLocks noGrp="1" noChangeArrowheads="1"/>
          </p:cNvSpPr>
          <p:nvPr>
            <p:ph type="title"/>
          </p:nvPr>
        </p:nvSpPr>
        <p:spPr/>
        <p:txBody>
          <a:bodyPr/>
          <a:lstStyle/>
          <a:p>
            <a:pPr marL="119063" indent="-119063" eaLnBrk="1" hangingPunct="1"/>
            <a:r>
              <a:rPr lang="en-US"/>
              <a:t>Byte Ordering</a:t>
            </a:r>
          </a:p>
        </p:txBody>
      </p:sp>
      <p:sp>
        <p:nvSpPr>
          <p:cNvPr id="48133" name="Rectangle 4"/>
          <p:cNvSpPr>
            <a:spLocks noGrp="1" noChangeArrowheads="1"/>
          </p:cNvSpPr>
          <p:nvPr>
            <p:ph idx="1"/>
          </p:nvPr>
        </p:nvSpPr>
        <p:spPr>
          <a:xfrm>
            <a:off x="381000" y="1397000"/>
            <a:ext cx="8382000" cy="1740628"/>
          </a:xfrm>
        </p:spPr>
        <p:txBody>
          <a:bodyPr/>
          <a:lstStyle/>
          <a:p>
            <a:pPr eaLnBrk="1" hangingPunct="1"/>
            <a:r>
              <a:rPr lang="en-US" dirty="0"/>
              <a:t>How should bytes be ordered in memory?</a:t>
            </a:r>
          </a:p>
          <a:p>
            <a:pPr marL="552450" lvl="1"/>
            <a:r>
              <a:rPr lang="en-US" dirty="0"/>
              <a:t>Little Endian: </a:t>
            </a:r>
            <a:r>
              <a:rPr lang="en-US" b="1" dirty="0"/>
              <a:t>Least</a:t>
            </a:r>
            <a:r>
              <a:rPr lang="en-US" dirty="0"/>
              <a:t> significant byte has </a:t>
            </a:r>
            <a:r>
              <a:rPr lang="en-US" b="1" dirty="0"/>
              <a:t>lowest</a:t>
            </a:r>
            <a:r>
              <a:rPr lang="en-US" dirty="0"/>
              <a:t> address</a:t>
            </a:r>
          </a:p>
          <a:p>
            <a:pPr marL="552450" lvl="1" eaLnBrk="1" hangingPunct="1"/>
            <a:r>
              <a:rPr lang="en-US" dirty="0"/>
              <a:t>Big Endian: </a:t>
            </a:r>
            <a:r>
              <a:rPr lang="en-US" b="1" dirty="0"/>
              <a:t>Least</a:t>
            </a:r>
            <a:r>
              <a:rPr lang="en-US" dirty="0"/>
              <a:t> significant byte has </a:t>
            </a:r>
            <a:r>
              <a:rPr lang="en-US" b="1" dirty="0"/>
              <a:t>highest</a:t>
            </a:r>
            <a:r>
              <a:rPr lang="en-US" dirty="0"/>
              <a:t> address</a:t>
            </a:r>
          </a:p>
        </p:txBody>
      </p:sp>
      <p:grpSp>
        <p:nvGrpSpPr>
          <p:cNvPr id="718" name="Group 478"/>
          <p:cNvGrpSpPr/>
          <p:nvPr/>
        </p:nvGrpSpPr>
        <p:grpSpPr>
          <a:xfrm>
            <a:off x="3077789" y="2686710"/>
            <a:ext cx="5486400" cy="672395"/>
            <a:chOff x="0" y="-37395"/>
            <a:chExt cx="5486400" cy="672395"/>
          </a:xfrm>
        </p:grpSpPr>
        <p:grpSp>
          <p:nvGrpSpPr>
            <p:cNvPr id="719" name="Group 452"/>
            <p:cNvGrpSpPr/>
            <p:nvPr/>
          </p:nvGrpSpPr>
          <p:grpSpPr>
            <a:xfrm>
              <a:off x="1368482" y="-37395"/>
              <a:ext cx="688920" cy="379591"/>
              <a:chOff x="-3118" y="-37395"/>
              <a:chExt cx="688919" cy="379591"/>
            </a:xfrm>
          </p:grpSpPr>
          <p:sp>
            <p:nvSpPr>
              <p:cNvPr id="745" name="Shape 450"/>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46" name="Shape 451"/>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0x00</a:t>
                </a:r>
              </a:p>
            </p:txBody>
          </p:sp>
        </p:grpSp>
        <p:grpSp>
          <p:nvGrpSpPr>
            <p:cNvPr id="720" name="Group 455"/>
            <p:cNvGrpSpPr/>
            <p:nvPr/>
          </p:nvGrpSpPr>
          <p:grpSpPr>
            <a:xfrm>
              <a:off x="2054282" y="-37395"/>
              <a:ext cx="688920" cy="379591"/>
              <a:chOff x="-3118" y="-37395"/>
              <a:chExt cx="688919" cy="379591"/>
            </a:xfrm>
          </p:grpSpPr>
          <p:sp>
            <p:nvSpPr>
              <p:cNvPr id="743" name="Shape 453"/>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44" name="Shape 454"/>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0x01</a:t>
                </a:r>
              </a:p>
            </p:txBody>
          </p:sp>
        </p:grpSp>
        <p:grpSp>
          <p:nvGrpSpPr>
            <p:cNvPr id="721" name="Group 458"/>
            <p:cNvGrpSpPr/>
            <p:nvPr/>
          </p:nvGrpSpPr>
          <p:grpSpPr>
            <a:xfrm>
              <a:off x="2740082" y="-37395"/>
              <a:ext cx="688920" cy="379591"/>
              <a:chOff x="-3118" y="-37395"/>
              <a:chExt cx="688919" cy="379591"/>
            </a:xfrm>
          </p:grpSpPr>
          <p:sp>
            <p:nvSpPr>
              <p:cNvPr id="741" name="Shape 456"/>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42" name="Shape 457"/>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0x02</a:t>
                </a:r>
              </a:p>
            </p:txBody>
          </p:sp>
        </p:grpSp>
        <p:grpSp>
          <p:nvGrpSpPr>
            <p:cNvPr id="722" name="Group 461"/>
            <p:cNvGrpSpPr/>
            <p:nvPr/>
          </p:nvGrpSpPr>
          <p:grpSpPr>
            <a:xfrm>
              <a:off x="3425882" y="-37395"/>
              <a:ext cx="688920" cy="379591"/>
              <a:chOff x="-3118" y="-37395"/>
              <a:chExt cx="688919" cy="379591"/>
            </a:xfrm>
          </p:grpSpPr>
          <p:sp>
            <p:nvSpPr>
              <p:cNvPr id="739" name="Shape 459"/>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40" name="Shape 460"/>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0x03</a:t>
                </a:r>
              </a:p>
            </p:txBody>
          </p:sp>
        </p:grpSp>
        <p:sp>
          <p:nvSpPr>
            <p:cNvPr id="723" name="Shape 462"/>
            <p:cNvSpPr/>
            <p:nvPr/>
          </p:nvSpPr>
          <p:spPr>
            <a:xfrm>
              <a:off x="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24" name="Shape 463"/>
            <p:cNvSpPr/>
            <p:nvPr/>
          </p:nvSpPr>
          <p:spPr>
            <a:xfrm>
              <a:off x="685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nvGrpSpPr>
            <p:cNvPr id="725" name="Group 466"/>
            <p:cNvGrpSpPr/>
            <p:nvPr/>
          </p:nvGrpSpPr>
          <p:grpSpPr>
            <a:xfrm>
              <a:off x="1371600" y="279400"/>
              <a:ext cx="685800" cy="355600"/>
              <a:chOff x="0" y="0"/>
              <a:chExt cx="685800" cy="355600"/>
            </a:xfrm>
          </p:grpSpPr>
          <p:sp>
            <p:nvSpPr>
              <p:cNvPr id="737" name="Shape 464"/>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38" name="Shape 465"/>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grpSp>
          <p:nvGrpSpPr>
            <p:cNvPr id="726" name="Group 469"/>
            <p:cNvGrpSpPr/>
            <p:nvPr/>
          </p:nvGrpSpPr>
          <p:grpSpPr>
            <a:xfrm>
              <a:off x="2057400" y="279400"/>
              <a:ext cx="685800" cy="355600"/>
              <a:chOff x="0" y="0"/>
              <a:chExt cx="685800" cy="355600"/>
            </a:xfrm>
          </p:grpSpPr>
          <p:sp>
            <p:nvSpPr>
              <p:cNvPr id="735" name="Shape 467"/>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36" name="Shape 468"/>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727" name="Group 472"/>
            <p:cNvGrpSpPr/>
            <p:nvPr/>
          </p:nvGrpSpPr>
          <p:grpSpPr>
            <a:xfrm>
              <a:off x="2743200" y="279400"/>
              <a:ext cx="685800" cy="355600"/>
              <a:chOff x="0" y="0"/>
              <a:chExt cx="685800" cy="355600"/>
            </a:xfrm>
          </p:grpSpPr>
          <p:sp>
            <p:nvSpPr>
              <p:cNvPr id="733" name="Shape 470"/>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34" name="Shape 471"/>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728" name="Group 475"/>
            <p:cNvGrpSpPr/>
            <p:nvPr/>
          </p:nvGrpSpPr>
          <p:grpSpPr>
            <a:xfrm>
              <a:off x="3429000" y="279400"/>
              <a:ext cx="685800" cy="355600"/>
              <a:chOff x="0" y="0"/>
              <a:chExt cx="685800" cy="355600"/>
            </a:xfrm>
          </p:grpSpPr>
          <p:sp>
            <p:nvSpPr>
              <p:cNvPr id="731" name="Shape 473"/>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32" name="Shape 474"/>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sp>
          <p:nvSpPr>
            <p:cNvPr id="729" name="Shape 476"/>
            <p:cNvSpPr/>
            <p:nvPr/>
          </p:nvSpPr>
          <p:spPr>
            <a:xfrm>
              <a:off x="4114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30" name="Shape 477"/>
            <p:cNvSpPr/>
            <p:nvPr/>
          </p:nvSpPr>
          <p:spPr>
            <a:xfrm>
              <a:off x="48006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grpSp>
        <p:nvGrpSpPr>
          <p:cNvPr id="747" name="Group 507"/>
          <p:cNvGrpSpPr/>
          <p:nvPr/>
        </p:nvGrpSpPr>
        <p:grpSpPr>
          <a:xfrm>
            <a:off x="3077789" y="3373231"/>
            <a:ext cx="5486400" cy="672395"/>
            <a:chOff x="0" y="-37395"/>
            <a:chExt cx="5486400" cy="672395"/>
          </a:xfrm>
        </p:grpSpPr>
        <p:grpSp>
          <p:nvGrpSpPr>
            <p:cNvPr id="748" name="Group 481"/>
            <p:cNvGrpSpPr/>
            <p:nvPr/>
          </p:nvGrpSpPr>
          <p:grpSpPr>
            <a:xfrm>
              <a:off x="1368482" y="-37395"/>
              <a:ext cx="688920" cy="379591"/>
              <a:chOff x="-3118" y="-37395"/>
              <a:chExt cx="688919" cy="379591"/>
            </a:xfrm>
          </p:grpSpPr>
          <p:sp>
            <p:nvSpPr>
              <p:cNvPr id="774" name="Shape 479"/>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75" name="Shape 480"/>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0x00</a:t>
                </a:r>
              </a:p>
            </p:txBody>
          </p:sp>
        </p:grpSp>
        <p:grpSp>
          <p:nvGrpSpPr>
            <p:cNvPr id="749" name="Group 484"/>
            <p:cNvGrpSpPr/>
            <p:nvPr/>
          </p:nvGrpSpPr>
          <p:grpSpPr>
            <a:xfrm>
              <a:off x="2054282" y="-37395"/>
              <a:ext cx="688920" cy="379591"/>
              <a:chOff x="-3118" y="-37395"/>
              <a:chExt cx="688919" cy="379591"/>
            </a:xfrm>
          </p:grpSpPr>
          <p:sp>
            <p:nvSpPr>
              <p:cNvPr id="772" name="Shape 482"/>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73" name="Shape 483"/>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0x01</a:t>
                </a:r>
              </a:p>
            </p:txBody>
          </p:sp>
        </p:grpSp>
        <p:grpSp>
          <p:nvGrpSpPr>
            <p:cNvPr id="750" name="Group 487"/>
            <p:cNvGrpSpPr/>
            <p:nvPr/>
          </p:nvGrpSpPr>
          <p:grpSpPr>
            <a:xfrm>
              <a:off x="2740082" y="-37395"/>
              <a:ext cx="688920" cy="379591"/>
              <a:chOff x="-3118" y="-37395"/>
              <a:chExt cx="688919" cy="379591"/>
            </a:xfrm>
          </p:grpSpPr>
          <p:sp>
            <p:nvSpPr>
              <p:cNvPr id="770" name="Shape 485"/>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71" name="Shape 486"/>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0x02</a:t>
                </a:r>
              </a:p>
            </p:txBody>
          </p:sp>
        </p:grpSp>
        <p:grpSp>
          <p:nvGrpSpPr>
            <p:cNvPr id="751" name="Group 490"/>
            <p:cNvGrpSpPr/>
            <p:nvPr/>
          </p:nvGrpSpPr>
          <p:grpSpPr>
            <a:xfrm>
              <a:off x="3425882" y="-37395"/>
              <a:ext cx="688920" cy="379591"/>
              <a:chOff x="-3118" y="-37395"/>
              <a:chExt cx="688919" cy="379591"/>
            </a:xfrm>
          </p:grpSpPr>
          <p:sp>
            <p:nvSpPr>
              <p:cNvPr id="768" name="Shape 488"/>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69" name="Shape 489"/>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0x03</a:t>
                </a:r>
              </a:p>
            </p:txBody>
          </p:sp>
        </p:grpSp>
        <p:sp>
          <p:nvSpPr>
            <p:cNvPr id="752" name="Shape 491"/>
            <p:cNvSpPr/>
            <p:nvPr/>
          </p:nvSpPr>
          <p:spPr>
            <a:xfrm>
              <a:off x="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53" name="Shape 492"/>
            <p:cNvSpPr/>
            <p:nvPr/>
          </p:nvSpPr>
          <p:spPr>
            <a:xfrm>
              <a:off x="685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nvGrpSpPr>
            <p:cNvPr id="754" name="Group 495"/>
            <p:cNvGrpSpPr/>
            <p:nvPr/>
          </p:nvGrpSpPr>
          <p:grpSpPr>
            <a:xfrm>
              <a:off x="1371600" y="279400"/>
              <a:ext cx="685800" cy="355600"/>
              <a:chOff x="0" y="0"/>
              <a:chExt cx="685800" cy="355600"/>
            </a:xfrm>
          </p:grpSpPr>
          <p:sp>
            <p:nvSpPr>
              <p:cNvPr id="766" name="Shape 493"/>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67" name="Shape 494"/>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grpSp>
          <p:nvGrpSpPr>
            <p:cNvPr id="755" name="Group 498"/>
            <p:cNvGrpSpPr/>
            <p:nvPr/>
          </p:nvGrpSpPr>
          <p:grpSpPr>
            <a:xfrm>
              <a:off x="2057400" y="279400"/>
              <a:ext cx="685800" cy="355600"/>
              <a:chOff x="0" y="0"/>
              <a:chExt cx="685800" cy="355600"/>
            </a:xfrm>
          </p:grpSpPr>
          <p:sp>
            <p:nvSpPr>
              <p:cNvPr id="764" name="Shape 496"/>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65" name="Shape 497"/>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756" name="Group 501"/>
            <p:cNvGrpSpPr/>
            <p:nvPr/>
          </p:nvGrpSpPr>
          <p:grpSpPr>
            <a:xfrm>
              <a:off x="2743200" y="279400"/>
              <a:ext cx="685800" cy="355600"/>
              <a:chOff x="0" y="0"/>
              <a:chExt cx="685800" cy="355600"/>
            </a:xfrm>
          </p:grpSpPr>
          <p:sp>
            <p:nvSpPr>
              <p:cNvPr id="762" name="Shape 499"/>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63" name="Shape 500"/>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757" name="Group 504"/>
            <p:cNvGrpSpPr/>
            <p:nvPr/>
          </p:nvGrpSpPr>
          <p:grpSpPr>
            <a:xfrm>
              <a:off x="3429000" y="279400"/>
              <a:ext cx="685800" cy="355600"/>
              <a:chOff x="0" y="0"/>
              <a:chExt cx="685800" cy="355600"/>
            </a:xfrm>
          </p:grpSpPr>
          <p:sp>
            <p:nvSpPr>
              <p:cNvPr id="760" name="Shape 502"/>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61" name="Shape 503"/>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sp>
          <p:nvSpPr>
            <p:cNvPr id="758" name="Shape 505"/>
            <p:cNvSpPr/>
            <p:nvPr/>
          </p:nvSpPr>
          <p:spPr>
            <a:xfrm>
              <a:off x="4114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59" name="Shape 506"/>
            <p:cNvSpPr/>
            <p:nvPr/>
          </p:nvSpPr>
          <p:spPr>
            <a:xfrm>
              <a:off x="48006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sp>
        <p:nvSpPr>
          <p:cNvPr id="776" name="Shape 508"/>
          <p:cNvSpPr/>
          <p:nvPr/>
        </p:nvSpPr>
        <p:spPr>
          <a:xfrm>
            <a:off x="1584957" y="3011010"/>
            <a:ext cx="1790700" cy="330200"/>
          </a:xfrm>
          <a:prstGeom prst="rect">
            <a:avLst/>
          </a:prstGeom>
          <a:ln w="12700">
            <a:miter lim="400000"/>
          </a:ln>
          <a:extLst>
            <a:ext uri="{C572A759-6A51-4108-AA02-DFA0A04FC94B}">
              <ma14:wrappingTextBoxFlag xmlns="" xmlns:ma14="http://schemas.microsoft.com/office/mac/drawingml/2011/main" val="1"/>
            </a:ext>
          </a:extLst>
        </p:spPr>
        <p:txBody>
          <a:bodyPr lIns="25400" tIns="25400" rIns="25400" bIns="25400">
            <a:spAutoFit/>
          </a:bodyPr>
          <a:lstStyle>
            <a:lvl1pPr indent="12700">
              <a:lnSpc>
                <a:spcPct val="95000"/>
              </a:lnSpc>
              <a:defRPr sz="1800" b="1">
                <a:solidFill>
                  <a:srgbClr val="980002"/>
                </a:solidFill>
                <a:latin typeface="+mn-lt"/>
                <a:ea typeface="+mn-ea"/>
                <a:cs typeface="+mn-cs"/>
                <a:sym typeface="Helvetica"/>
              </a:defRPr>
            </a:lvl1pPr>
          </a:lstStyle>
          <a:p>
            <a:pPr fontAlgn="auto">
              <a:spcBef>
                <a:spcPts val="0"/>
              </a:spcBef>
              <a:spcAft>
                <a:spcPts val="0"/>
              </a:spcAft>
              <a:defRPr b="0">
                <a:solidFill>
                  <a:srgbClr val="000000"/>
                </a:solidFill>
              </a:defRPr>
            </a:pPr>
            <a:r>
              <a:rPr kern="0">
                <a:latin typeface="Helvetica"/>
                <a:ea typeface="Helvetica"/>
                <a:cs typeface="Helvetica"/>
              </a:rPr>
              <a:t>Big Endian</a:t>
            </a:r>
          </a:p>
        </p:txBody>
      </p:sp>
      <p:sp>
        <p:nvSpPr>
          <p:cNvPr id="777" name="Shape 509"/>
          <p:cNvSpPr/>
          <p:nvPr/>
        </p:nvSpPr>
        <p:spPr>
          <a:xfrm>
            <a:off x="1333500" y="3685220"/>
            <a:ext cx="1790700" cy="330200"/>
          </a:xfrm>
          <a:prstGeom prst="rect">
            <a:avLst/>
          </a:prstGeom>
          <a:ln w="12700">
            <a:miter lim="400000"/>
          </a:ln>
          <a:extLst>
            <a:ext uri="{C572A759-6A51-4108-AA02-DFA0A04FC94B}">
              <ma14:wrappingTextBoxFlag xmlns="" xmlns:ma14="http://schemas.microsoft.com/office/mac/drawingml/2011/main" val="1"/>
            </a:ext>
          </a:extLst>
        </p:spPr>
        <p:txBody>
          <a:bodyPr lIns="25400" tIns="25400" rIns="25400" bIns="25400">
            <a:spAutoFit/>
          </a:bodyPr>
          <a:lstStyle>
            <a:lvl1pPr indent="12700">
              <a:lnSpc>
                <a:spcPct val="95000"/>
              </a:lnSpc>
              <a:defRPr sz="1800" b="1">
                <a:solidFill>
                  <a:srgbClr val="980002"/>
                </a:solidFill>
                <a:latin typeface="+mn-lt"/>
                <a:ea typeface="+mn-ea"/>
                <a:cs typeface="+mn-cs"/>
                <a:sym typeface="Helvetica"/>
              </a:defRPr>
            </a:lvl1pPr>
          </a:lstStyle>
          <a:p>
            <a:pPr fontAlgn="auto">
              <a:spcBef>
                <a:spcPts val="0"/>
              </a:spcBef>
              <a:spcAft>
                <a:spcPts val="0"/>
              </a:spcAft>
              <a:defRPr b="0">
                <a:solidFill>
                  <a:srgbClr val="000000"/>
                </a:solidFill>
              </a:defRPr>
            </a:pPr>
            <a:r>
              <a:rPr kern="0">
                <a:latin typeface="Helvetica"/>
                <a:ea typeface="Helvetica"/>
                <a:cs typeface="Helvetica"/>
              </a:rPr>
              <a:t>Little Endian</a:t>
            </a:r>
          </a:p>
        </p:txBody>
      </p:sp>
      <p:grpSp>
        <p:nvGrpSpPr>
          <p:cNvPr id="778" name="Group 522"/>
          <p:cNvGrpSpPr/>
          <p:nvPr/>
        </p:nvGrpSpPr>
        <p:grpSpPr>
          <a:xfrm>
            <a:off x="4449389" y="3008584"/>
            <a:ext cx="2743200" cy="345441"/>
            <a:chOff x="0" y="0"/>
            <a:chExt cx="2743200" cy="345440"/>
          </a:xfrm>
        </p:grpSpPr>
        <p:grpSp>
          <p:nvGrpSpPr>
            <p:cNvPr id="779" name="Group 512"/>
            <p:cNvGrpSpPr/>
            <p:nvPr/>
          </p:nvGrpSpPr>
          <p:grpSpPr>
            <a:xfrm>
              <a:off x="0" y="-1"/>
              <a:ext cx="685800" cy="345442"/>
              <a:chOff x="0" y="0"/>
              <a:chExt cx="685800" cy="345440"/>
            </a:xfrm>
          </p:grpSpPr>
          <p:sp>
            <p:nvSpPr>
              <p:cNvPr id="789" name="Shape 510"/>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90" name="Shape 511"/>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grpSp>
          <p:nvGrpSpPr>
            <p:cNvPr id="780" name="Group 515"/>
            <p:cNvGrpSpPr/>
            <p:nvPr/>
          </p:nvGrpSpPr>
          <p:grpSpPr>
            <a:xfrm>
              <a:off x="685800" y="-1"/>
              <a:ext cx="685800" cy="345442"/>
              <a:chOff x="0" y="0"/>
              <a:chExt cx="685800" cy="345440"/>
            </a:xfrm>
          </p:grpSpPr>
          <p:sp>
            <p:nvSpPr>
              <p:cNvPr id="787" name="Shape 513"/>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88" name="Shape 514"/>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781" name="Group 518"/>
            <p:cNvGrpSpPr/>
            <p:nvPr/>
          </p:nvGrpSpPr>
          <p:grpSpPr>
            <a:xfrm>
              <a:off x="1371600" y="-1"/>
              <a:ext cx="685800" cy="345442"/>
              <a:chOff x="0" y="0"/>
              <a:chExt cx="685800" cy="345440"/>
            </a:xfrm>
          </p:grpSpPr>
          <p:sp>
            <p:nvSpPr>
              <p:cNvPr id="785" name="Shape 516"/>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86" name="Shape 517"/>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782" name="Group 521"/>
            <p:cNvGrpSpPr/>
            <p:nvPr/>
          </p:nvGrpSpPr>
          <p:grpSpPr>
            <a:xfrm>
              <a:off x="2057400" y="-1"/>
              <a:ext cx="685800" cy="345442"/>
              <a:chOff x="0" y="0"/>
              <a:chExt cx="685800" cy="345440"/>
            </a:xfrm>
          </p:grpSpPr>
          <p:sp>
            <p:nvSpPr>
              <p:cNvPr id="783" name="Shape 519"/>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84" name="Shape 520"/>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grpSp>
      <p:grpSp>
        <p:nvGrpSpPr>
          <p:cNvPr id="791" name="Group 535"/>
          <p:cNvGrpSpPr/>
          <p:nvPr/>
        </p:nvGrpSpPr>
        <p:grpSpPr>
          <a:xfrm>
            <a:off x="4449389" y="3695105"/>
            <a:ext cx="2743200" cy="345441"/>
            <a:chOff x="0" y="0"/>
            <a:chExt cx="2743200" cy="345440"/>
          </a:xfrm>
        </p:grpSpPr>
        <p:grpSp>
          <p:nvGrpSpPr>
            <p:cNvPr id="792" name="Group 525"/>
            <p:cNvGrpSpPr/>
            <p:nvPr/>
          </p:nvGrpSpPr>
          <p:grpSpPr>
            <a:xfrm>
              <a:off x="0" y="-1"/>
              <a:ext cx="685800" cy="345442"/>
              <a:chOff x="0" y="0"/>
              <a:chExt cx="685800" cy="345440"/>
            </a:xfrm>
          </p:grpSpPr>
          <p:sp>
            <p:nvSpPr>
              <p:cNvPr id="802" name="Shape 523"/>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03" name="Shape 524"/>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grpSp>
          <p:nvGrpSpPr>
            <p:cNvPr id="793" name="Group 528"/>
            <p:cNvGrpSpPr/>
            <p:nvPr/>
          </p:nvGrpSpPr>
          <p:grpSpPr>
            <a:xfrm>
              <a:off x="685800" y="-1"/>
              <a:ext cx="685800" cy="345442"/>
              <a:chOff x="0" y="0"/>
              <a:chExt cx="685800" cy="345440"/>
            </a:xfrm>
          </p:grpSpPr>
          <p:sp>
            <p:nvSpPr>
              <p:cNvPr id="800" name="Shape 526"/>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01" name="Shape 527"/>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794" name="Group 531"/>
            <p:cNvGrpSpPr/>
            <p:nvPr/>
          </p:nvGrpSpPr>
          <p:grpSpPr>
            <a:xfrm>
              <a:off x="1371600" y="-1"/>
              <a:ext cx="685800" cy="345442"/>
              <a:chOff x="0" y="0"/>
              <a:chExt cx="685800" cy="345440"/>
            </a:xfrm>
          </p:grpSpPr>
          <p:sp>
            <p:nvSpPr>
              <p:cNvPr id="798" name="Shape 529"/>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99" name="Shape 530"/>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795" name="Group 534"/>
            <p:cNvGrpSpPr/>
            <p:nvPr/>
          </p:nvGrpSpPr>
          <p:grpSpPr>
            <a:xfrm>
              <a:off x="2057400" y="-1"/>
              <a:ext cx="685800" cy="345442"/>
              <a:chOff x="0" y="0"/>
              <a:chExt cx="685800" cy="345440"/>
            </a:xfrm>
          </p:grpSpPr>
          <p:sp>
            <p:nvSpPr>
              <p:cNvPr id="796" name="Shape 532"/>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797" name="Shape 533"/>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grpSp>
      <p:sp>
        <p:nvSpPr>
          <p:cNvPr id="804" name="TextBox 803"/>
          <p:cNvSpPr txBox="1"/>
          <p:nvPr/>
        </p:nvSpPr>
        <p:spPr>
          <a:xfrm>
            <a:off x="283195" y="2667000"/>
            <a:ext cx="1932578" cy="400108"/>
          </a:xfrm>
          <a:prstGeom prst="rect">
            <a:avLst/>
          </a:prstGeom>
          <a:noFill/>
          <a:ln w="12700" cap="flat">
            <a:noFill/>
            <a:miter lim="400000"/>
          </a:ln>
          <a:effectLst/>
        </p:spPr>
        <p:txBody>
          <a:bodyPr rot="0" spcFirstLastPara="1" vertOverflow="overflow" horzOverflow="overflow" vert="horz" wrap="none" lIns="45719" tIns="45719" rIns="45719" bIns="45719" numCol="1" spcCol="38100" rtlCol="0" anchor="t">
            <a:spAutoFit/>
          </a:bodyPr>
          <a:lstStyle/>
          <a:p>
            <a:pPr marL="0" marR="0" lvl="0" indent="0" algn="l" defTabSz="914400" eaLnBrk="1" fontAlgn="auto" latinLnBrk="1" hangingPunct="0">
              <a:lnSpc>
                <a:spcPct val="100000"/>
              </a:lnSpc>
              <a:spcBef>
                <a:spcPts val="0"/>
              </a:spcBef>
              <a:spcAft>
                <a:spcPts val="0"/>
              </a:spcAft>
              <a:buClrTx/>
              <a:buSzTx/>
              <a:buFontTx/>
              <a:buNone/>
              <a:tabLst/>
              <a:defRPr/>
            </a:pPr>
            <a:r>
              <a:rPr kumimoji="0" lang="en-US" sz="2000" b="0" i="0" u="none" strike="noStrike" kern="0" cap="none" spc="0" normalizeH="0" baseline="0" noProof="0" dirty="0" err="1">
                <a:ln>
                  <a:noFill/>
                </a:ln>
                <a:solidFill>
                  <a:sysClr val="windowText" lastClr="000000"/>
                </a:solidFill>
                <a:effectLst/>
                <a:uLnTx/>
                <a:uFillTx/>
                <a:latin typeface="Arial Narrow Bold"/>
                <a:ea typeface="Arial Narrow Bold"/>
                <a:cs typeface="Arial Narrow Bold"/>
                <a:sym typeface="Arial Narrow Bold"/>
              </a:rPr>
              <a:t>int</a:t>
            </a: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rial Narrow Bold"/>
              </a:rPr>
              <a:t> x = 0x01234567</a:t>
            </a:r>
          </a:p>
        </p:txBody>
      </p:sp>
      <p:grpSp>
        <p:nvGrpSpPr>
          <p:cNvPr id="805" name="Group 478"/>
          <p:cNvGrpSpPr/>
          <p:nvPr/>
        </p:nvGrpSpPr>
        <p:grpSpPr>
          <a:xfrm>
            <a:off x="3039777" y="4404199"/>
            <a:ext cx="5486400" cy="672395"/>
            <a:chOff x="0" y="-37395"/>
            <a:chExt cx="5486400" cy="672395"/>
          </a:xfrm>
        </p:grpSpPr>
        <p:grpSp>
          <p:nvGrpSpPr>
            <p:cNvPr id="806" name="Group 452"/>
            <p:cNvGrpSpPr/>
            <p:nvPr/>
          </p:nvGrpSpPr>
          <p:grpSpPr>
            <a:xfrm>
              <a:off x="1368482" y="-37395"/>
              <a:ext cx="688920" cy="379591"/>
              <a:chOff x="-3118" y="-37395"/>
              <a:chExt cx="688919" cy="379591"/>
            </a:xfrm>
          </p:grpSpPr>
          <p:sp>
            <p:nvSpPr>
              <p:cNvPr id="832" name="Shape 450"/>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33" name="Shape 451"/>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0x00</a:t>
                </a:r>
              </a:p>
            </p:txBody>
          </p:sp>
        </p:grpSp>
        <p:grpSp>
          <p:nvGrpSpPr>
            <p:cNvPr id="807" name="Group 455"/>
            <p:cNvGrpSpPr/>
            <p:nvPr/>
          </p:nvGrpSpPr>
          <p:grpSpPr>
            <a:xfrm>
              <a:off x="2054282" y="-37395"/>
              <a:ext cx="688920" cy="379591"/>
              <a:chOff x="-3118" y="-37395"/>
              <a:chExt cx="688919" cy="379591"/>
            </a:xfrm>
          </p:grpSpPr>
          <p:sp>
            <p:nvSpPr>
              <p:cNvPr id="830" name="Shape 453"/>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31" name="Shape 454"/>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0x01</a:t>
                </a:r>
              </a:p>
            </p:txBody>
          </p:sp>
        </p:grpSp>
        <p:grpSp>
          <p:nvGrpSpPr>
            <p:cNvPr id="808" name="Group 458"/>
            <p:cNvGrpSpPr/>
            <p:nvPr/>
          </p:nvGrpSpPr>
          <p:grpSpPr>
            <a:xfrm>
              <a:off x="2740082" y="-37395"/>
              <a:ext cx="688920" cy="379591"/>
              <a:chOff x="-3118" y="-37395"/>
              <a:chExt cx="688919" cy="379591"/>
            </a:xfrm>
          </p:grpSpPr>
          <p:sp>
            <p:nvSpPr>
              <p:cNvPr id="828" name="Shape 456"/>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29" name="Shape 457"/>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0x02</a:t>
                </a:r>
              </a:p>
            </p:txBody>
          </p:sp>
        </p:grpSp>
        <p:grpSp>
          <p:nvGrpSpPr>
            <p:cNvPr id="809" name="Group 461"/>
            <p:cNvGrpSpPr/>
            <p:nvPr/>
          </p:nvGrpSpPr>
          <p:grpSpPr>
            <a:xfrm>
              <a:off x="3425882" y="-37395"/>
              <a:ext cx="688920" cy="379591"/>
              <a:chOff x="-3118" y="-37395"/>
              <a:chExt cx="688919" cy="379591"/>
            </a:xfrm>
          </p:grpSpPr>
          <p:sp>
            <p:nvSpPr>
              <p:cNvPr id="826" name="Shape 459"/>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27" name="Shape 460"/>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0x03</a:t>
                </a:r>
              </a:p>
            </p:txBody>
          </p:sp>
        </p:grpSp>
        <p:sp>
          <p:nvSpPr>
            <p:cNvPr id="810" name="Shape 462"/>
            <p:cNvSpPr/>
            <p:nvPr/>
          </p:nvSpPr>
          <p:spPr>
            <a:xfrm>
              <a:off x="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11" name="Shape 463"/>
            <p:cNvSpPr/>
            <p:nvPr/>
          </p:nvSpPr>
          <p:spPr>
            <a:xfrm>
              <a:off x="685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nvGrpSpPr>
            <p:cNvPr id="812" name="Group 466"/>
            <p:cNvGrpSpPr/>
            <p:nvPr/>
          </p:nvGrpSpPr>
          <p:grpSpPr>
            <a:xfrm>
              <a:off x="1371600" y="279400"/>
              <a:ext cx="685800" cy="355600"/>
              <a:chOff x="0" y="0"/>
              <a:chExt cx="685800" cy="355600"/>
            </a:xfrm>
          </p:grpSpPr>
          <p:sp>
            <p:nvSpPr>
              <p:cNvPr id="824" name="Shape 464"/>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25" name="Shape 465"/>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grpSp>
          <p:nvGrpSpPr>
            <p:cNvPr id="813" name="Group 469"/>
            <p:cNvGrpSpPr/>
            <p:nvPr/>
          </p:nvGrpSpPr>
          <p:grpSpPr>
            <a:xfrm>
              <a:off x="2057400" y="279400"/>
              <a:ext cx="685800" cy="355600"/>
              <a:chOff x="0" y="0"/>
              <a:chExt cx="685800" cy="355600"/>
            </a:xfrm>
          </p:grpSpPr>
          <p:sp>
            <p:nvSpPr>
              <p:cNvPr id="822" name="Shape 467"/>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23" name="Shape 468"/>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814" name="Group 472"/>
            <p:cNvGrpSpPr/>
            <p:nvPr/>
          </p:nvGrpSpPr>
          <p:grpSpPr>
            <a:xfrm>
              <a:off x="2743200" y="279400"/>
              <a:ext cx="685800" cy="355600"/>
              <a:chOff x="0" y="0"/>
              <a:chExt cx="685800" cy="355600"/>
            </a:xfrm>
          </p:grpSpPr>
          <p:sp>
            <p:nvSpPr>
              <p:cNvPr id="820" name="Shape 470"/>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21" name="Shape 471"/>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815" name="Group 475"/>
            <p:cNvGrpSpPr/>
            <p:nvPr/>
          </p:nvGrpSpPr>
          <p:grpSpPr>
            <a:xfrm>
              <a:off x="3429000" y="279400"/>
              <a:ext cx="685800" cy="355600"/>
              <a:chOff x="0" y="0"/>
              <a:chExt cx="685800" cy="355600"/>
            </a:xfrm>
          </p:grpSpPr>
          <p:sp>
            <p:nvSpPr>
              <p:cNvPr id="818" name="Shape 473"/>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19" name="Shape 474"/>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sp>
          <p:nvSpPr>
            <p:cNvPr id="816" name="Shape 476"/>
            <p:cNvSpPr/>
            <p:nvPr/>
          </p:nvSpPr>
          <p:spPr>
            <a:xfrm>
              <a:off x="4114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17" name="Shape 477"/>
            <p:cNvSpPr/>
            <p:nvPr/>
          </p:nvSpPr>
          <p:spPr>
            <a:xfrm>
              <a:off x="48006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grpSp>
        <p:nvGrpSpPr>
          <p:cNvPr id="834" name="Group 507"/>
          <p:cNvGrpSpPr/>
          <p:nvPr/>
        </p:nvGrpSpPr>
        <p:grpSpPr>
          <a:xfrm>
            <a:off x="3039777" y="5444709"/>
            <a:ext cx="5486400" cy="672395"/>
            <a:chOff x="0" y="-37395"/>
            <a:chExt cx="5486400" cy="672395"/>
          </a:xfrm>
        </p:grpSpPr>
        <p:grpSp>
          <p:nvGrpSpPr>
            <p:cNvPr id="835" name="Group 481"/>
            <p:cNvGrpSpPr/>
            <p:nvPr/>
          </p:nvGrpSpPr>
          <p:grpSpPr>
            <a:xfrm>
              <a:off x="1368482" y="-37395"/>
              <a:ext cx="688920" cy="379591"/>
              <a:chOff x="-3118" y="-37395"/>
              <a:chExt cx="688919" cy="379591"/>
            </a:xfrm>
          </p:grpSpPr>
          <p:sp>
            <p:nvSpPr>
              <p:cNvPr id="861" name="Shape 479"/>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62" name="Shape 480"/>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0x00</a:t>
                </a:r>
              </a:p>
            </p:txBody>
          </p:sp>
        </p:grpSp>
        <p:grpSp>
          <p:nvGrpSpPr>
            <p:cNvPr id="836" name="Group 484"/>
            <p:cNvGrpSpPr/>
            <p:nvPr/>
          </p:nvGrpSpPr>
          <p:grpSpPr>
            <a:xfrm>
              <a:off x="2054282" y="-37395"/>
              <a:ext cx="688920" cy="379591"/>
              <a:chOff x="-3118" y="-37395"/>
              <a:chExt cx="688919" cy="379591"/>
            </a:xfrm>
          </p:grpSpPr>
          <p:sp>
            <p:nvSpPr>
              <p:cNvPr id="859" name="Shape 482"/>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60" name="Shape 483"/>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0x01</a:t>
                </a:r>
              </a:p>
            </p:txBody>
          </p:sp>
        </p:grpSp>
        <p:grpSp>
          <p:nvGrpSpPr>
            <p:cNvPr id="837" name="Group 487"/>
            <p:cNvGrpSpPr/>
            <p:nvPr/>
          </p:nvGrpSpPr>
          <p:grpSpPr>
            <a:xfrm>
              <a:off x="2740082" y="-37395"/>
              <a:ext cx="688920" cy="379591"/>
              <a:chOff x="-3118" y="-37395"/>
              <a:chExt cx="688919" cy="379591"/>
            </a:xfrm>
          </p:grpSpPr>
          <p:sp>
            <p:nvSpPr>
              <p:cNvPr id="857" name="Shape 485"/>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58" name="Shape 486"/>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0x02</a:t>
                </a:r>
              </a:p>
            </p:txBody>
          </p:sp>
        </p:grpSp>
        <p:grpSp>
          <p:nvGrpSpPr>
            <p:cNvPr id="838" name="Group 490"/>
            <p:cNvGrpSpPr/>
            <p:nvPr/>
          </p:nvGrpSpPr>
          <p:grpSpPr>
            <a:xfrm>
              <a:off x="3425882" y="-37395"/>
              <a:ext cx="688920" cy="379591"/>
              <a:chOff x="-3118" y="-37395"/>
              <a:chExt cx="688919" cy="379591"/>
            </a:xfrm>
          </p:grpSpPr>
          <p:sp>
            <p:nvSpPr>
              <p:cNvPr id="855" name="Shape 488"/>
              <p:cNvSpPr/>
              <p:nvPr/>
            </p:nvSpPr>
            <p:spPr>
              <a:xfrm>
                <a:off x="0" y="0"/>
                <a:ext cx="685801" cy="304800"/>
              </a:xfrm>
              <a:prstGeom prst="rect">
                <a:avLst/>
              </a:prstGeom>
              <a:solidFill>
                <a:srgbClr val="FFFFFF"/>
              </a:solidFill>
              <a:ln w="12700" cap="flat">
                <a:noFill/>
                <a:miter lim="4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56" name="Shape 489"/>
              <p:cNvSpPr/>
              <p:nvPr/>
            </p:nvSpPr>
            <p:spPr>
              <a:xfrm>
                <a:off x="-3118" y="-37395"/>
                <a:ext cx="654024" cy="37959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defRPr sz="1400" b="1">
                    <a:solidFill>
                      <a:srgbClr val="000066"/>
                    </a:solidFill>
                    <a:latin typeface="Courier New"/>
                    <a:ea typeface="Courier New"/>
                    <a:cs typeface="Courier New"/>
                    <a:sym typeface="Courier New"/>
                  </a:defRPr>
                </a:lvl1pPr>
              </a:lstStyle>
              <a:p>
                <a:pPr marL="0" marR="0" lvl="0" indent="0" defTabSz="914400" eaLnBrk="1" fontAlgn="auto" latinLnBrk="0" hangingPunct="1">
                  <a:lnSpc>
                    <a:spcPct val="100000"/>
                  </a:lnSpc>
                  <a:spcBef>
                    <a:spcPts val="0"/>
                  </a:spcBef>
                  <a:spcAft>
                    <a:spcPts val="0"/>
                  </a:spcAft>
                  <a:buClrTx/>
                  <a:buSzTx/>
                  <a:buFontTx/>
                  <a:buNone/>
                  <a:tabLst/>
                  <a:defRPr sz="1800" b="0">
                    <a:solidFill>
                      <a:srgbClr val="000000"/>
                    </a:solidFill>
                  </a:defRPr>
                </a:pPr>
                <a:r>
                  <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0x03</a:t>
                </a:r>
              </a:p>
            </p:txBody>
          </p:sp>
        </p:grpSp>
        <p:sp>
          <p:nvSpPr>
            <p:cNvPr id="839" name="Shape 491"/>
            <p:cNvSpPr/>
            <p:nvPr/>
          </p:nvSpPr>
          <p:spPr>
            <a:xfrm>
              <a:off x="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40" name="Shape 492"/>
            <p:cNvSpPr/>
            <p:nvPr/>
          </p:nvSpPr>
          <p:spPr>
            <a:xfrm>
              <a:off x="685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nvGrpSpPr>
            <p:cNvPr id="841" name="Group 495"/>
            <p:cNvGrpSpPr/>
            <p:nvPr/>
          </p:nvGrpSpPr>
          <p:grpSpPr>
            <a:xfrm>
              <a:off x="1371600" y="279400"/>
              <a:ext cx="685800" cy="355600"/>
              <a:chOff x="0" y="0"/>
              <a:chExt cx="685800" cy="355600"/>
            </a:xfrm>
          </p:grpSpPr>
          <p:sp>
            <p:nvSpPr>
              <p:cNvPr id="853" name="Shape 493"/>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54" name="Shape 494"/>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grpSp>
          <p:nvGrpSpPr>
            <p:cNvPr id="842" name="Group 498"/>
            <p:cNvGrpSpPr/>
            <p:nvPr/>
          </p:nvGrpSpPr>
          <p:grpSpPr>
            <a:xfrm>
              <a:off x="2057400" y="279400"/>
              <a:ext cx="685800" cy="355600"/>
              <a:chOff x="0" y="0"/>
              <a:chExt cx="685800" cy="355600"/>
            </a:xfrm>
          </p:grpSpPr>
          <p:sp>
            <p:nvSpPr>
              <p:cNvPr id="851" name="Shape 496"/>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52" name="Shape 497"/>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843" name="Group 501"/>
            <p:cNvGrpSpPr/>
            <p:nvPr/>
          </p:nvGrpSpPr>
          <p:grpSpPr>
            <a:xfrm>
              <a:off x="2743200" y="279400"/>
              <a:ext cx="685800" cy="355600"/>
              <a:chOff x="0" y="0"/>
              <a:chExt cx="685800" cy="355600"/>
            </a:xfrm>
          </p:grpSpPr>
          <p:sp>
            <p:nvSpPr>
              <p:cNvPr id="849" name="Shape 499"/>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50" name="Shape 500"/>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844" name="Group 504"/>
            <p:cNvGrpSpPr/>
            <p:nvPr/>
          </p:nvGrpSpPr>
          <p:grpSpPr>
            <a:xfrm>
              <a:off x="3429000" y="279400"/>
              <a:ext cx="685800" cy="355600"/>
              <a:chOff x="0" y="0"/>
              <a:chExt cx="685800" cy="355600"/>
            </a:xfrm>
          </p:grpSpPr>
          <p:sp>
            <p:nvSpPr>
              <p:cNvPr id="847" name="Shape 502"/>
              <p:cNvSpPr/>
              <p:nvPr/>
            </p:nvSpPr>
            <p:spPr>
              <a:xfrm>
                <a:off x="0" y="254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48" name="Shape 503"/>
              <p:cNvSpPr/>
              <p:nvPr/>
            </p:nvSpPr>
            <p:spPr>
              <a:xfrm>
                <a:off x="147773" y="0"/>
                <a:ext cx="388666" cy="355600"/>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50800" tIns="50800" rIns="50800" bIns="50800" numCol="1" anchor="ctr">
                <a:spAutoFit/>
              </a:bodyPr>
              <a:lstStyle>
                <a:lvl1pPr algn="ctr">
                  <a:defRPr sz="1800" b="1">
                    <a:solidFill>
                      <a:srgbClr val="FFFFFF"/>
                    </a:solidFill>
                    <a:latin typeface="Courier New"/>
                    <a:ea typeface="Courier New"/>
                    <a:cs typeface="Courier New"/>
                    <a:sym typeface="Courier New"/>
                  </a:defRPr>
                </a:lvl1pPr>
              </a:lstStyle>
              <a:p>
                <a:pPr marL="0" marR="0" lvl="0" indent="0" algn="ctr" defTabSz="914400" eaLnBrk="1" fontAlgn="auto" latinLnBrk="0" hangingPunct="1">
                  <a:lnSpc>
                    <a:spcPct val="10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sp>
          <p:nvSpPr>
            <p:cNvPr id="845" name="Shape 505"/>
            <p:cNvSpPr/>
            <p:nvPr/>
          </p:nvSpPr>
          <p:spPr>
            <a:xfrm>
              <a:off x="41148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46" name="Shape 506"/>
            <p:cNvSpPr/>
            <p:nvPr/>
          </p:nvSpPr>
          <p:spPr>
            <a:xfrm>
              <a:off x="4800600" y="304800"/>
              <a:ext cx="685800" cy="304800"/>
            </a:xfrm>
            <a:prstGeom prst="rect">
              <a:avLst/>
            </a:prstGeom>
            <a:solidFill>
              <a:srgbClr val="FFFFFF"/>
            </a:solidFill>
            <a:ln w="25400" cap="flat">
              <a:solidFill>
                <a:srgbClr val="000066"/>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grpSp>
      <p:sp>
        <p:nvSpPr>
          <p:cNvPr id="863" name="Shape 508"/>
          <p:cNvSpPr/>
          <p:nvPr/>
        </p:nvSpPr>
        <p:spPr>
          <a:xfrm>
            <a:off x="1513042" y="4720994"/>
            <a:ext cx="1790700" cy="330200"/>
          </a:xfrm>
          <a:prstGeom prst="rect">
            <a:avLst/>
          </a:prstGeom>
          <a:ln w="12700">
            <a:miter lim="400000"/>
          </a:ln>
          <a:extLst>
            <a:ext uri="{C572A759-6A51-4108-AA02-DFA0A04FC94B}">
              <ma14:wrappingTextBoxFlag xmlns="" xmlns:ma14="http://schemas.microsoft.com/office/mac/drawingml/2011/main" val="1"/>
            </a:ext>
          </a:extLst>
        </p:spPr>
        <p:txBody>
          <a:bodyPr lIns="25400" tIns="25400" rIns="25400" bIns="25400">
            <a:spAutoFit/>
          </a:bodyPr>
          <a:lstStyle>
            <a:lvl1pPr indent="12700">
              <a:lnSpc>
                <a:spcPct val="95000"/>
              </a:lnSpc>
              <a:defRPr sz="1800" b="1">
                <a:solidFill>
                  <a:srgbClr val="980002"/>
                </a:solidFill>
                <a:latin typeface="+mn-lt"/>
                <a:ea typeface="+mn-ea"/>
                <a:cs typeface="+mn-cs"/>
                <a:sym typeface="Helvetica"/>
              </a:defRPr>
            </a:lvl1pPr>
          </a:lstStyle>
          <a:p>
            <a:pPr fontAlgn="auto">
              <a:spcBef>
                <a:spcPts val="0"/>
              </a:spcBef>
              <a:spcAft>
                <a:spcPts val="0"/>
              </a:spcAft>
              <a:defRPr b="0">
                <a:solidFill>
                  <a:srgbClr val="000000"/>
                </a:solidFill>
              </a:defRPr>
            </a:pPr>
            <a:r>
              <a:rPr kern="0">
                <a:latin typeface="Helvetica"/>
                <a:ea typeface="Helvetica"/>
                <a:cs typeface="Helvetica"/>
              </a:rPr>
              <a:t>Big Endian</a:t>
            </a:r>
          </a:p>
        </p:txBody>
      </p:sp>
      <p:sp>
        <p:nvSpPr>
          <p:cNvPr id="864" name="Shape 509"/>
          <p:cNvSpPr/>
          <p:nvPr/>
        </p:nvSpPr>
        <p:spPr>
          <a:xfrm>
            <a:off x="1402175" y="5761504"/>
            <a:ext cx="1790700" cy="330200"/>
          </a:xfrm>
          <a:prstGeom prst="rect">
            <a:avLst/>
          </a:prstGeom>
          <a:ln w="12700">
            <a:miter lim="400000"/>
          </a:ln>
          <a:extLst>
            <a:ext uri="{C572A759-6A51-4108-AA02-DFA0A04FC94B}">
              <ma14:wrappingTextBoxFlag xmlns="" xmlns:ma14="http://schemas.microsoft.com/office/mac/drawingml/2011/main" val="1"/>
            </a:ext>
          </a:extLst>
        </p:spPr>
        <p:txBody>
          <a:bodyPr lIns="25400" tIns="25400" rIns="25400" bIns="25400">
            <a:spAutoFit/>
          </a:bodyPr>
          <a:lstStyle>
            <a:lvl1pPr indent="12700">
              <a:lnSpc>
                <a:spcPct val="95000"/>
              </a:lnSpc>
              <a:defRPr sz="1800" b="1">
                <a:solidFill>
                  <a:srgbClr val="980002"/>
                </a:solidFill>
                <a:latin typeface="+mn-lt"/>
                <a:ea typeface="+mn-ea"/>
                <a:cs typeface="+mn-cs"/>
                <a:sym typeface="Helvetica"/>
              </a:defRPr>
            </a:lvl1pPr>
          </a:lstStyle>
          <a:p>
            <a:pPr fontAlgn="auto">
              <a:spcBef>
                <a:spcPts val="0"/>
              </a:spcBef>
              <a:spcAft>
                <a:spcPts val="0"/>
              </a:spcAft>
              <a:defRPr b="0">
                <a:solidFill>
                  <a:srgbClr val="000000"/>
                </a:solidFill>
              </a:defRPr>
            </a:pPr>
            <a:r>
              <a:rPr kern="0">
                <a:latin typeface="Helvetica"/>
                <a:ea typeface="Helvetica"/>
                <a:cs typeface="Helvetica"/>
              </a:rPr>
              <a:t>Little Endian</a:t>
            </a:r>
          </a:p>
        </p:txBody>
      </p:sp>
      <p:grpSp>
        <p:nvGrpSpPr>
          <p:cNvPr id="865" name="Group 522"/>
          <p:cNvGrpSpPr/>
          <p:nvPr/>
        </p:nvGrpSpPr>
        <p:grpSpPr>
          <a:xfrm>
            <a:off x="4411377" y="4726073"/>
            <a:ext cx="2743200" cy="345441"/>
            <a:chOff x="0" y="0"/>
            <a:chExt cx="2743200" cy="345440"/>
          </a:xfrm>
        </p:grpSpPr>
        <p:grpSp>
          <p:nvGrpSpPr>
            <p:cNvPr id="866" name="Group 512"/>
            <p:cNvGrpSpPr/>
            <p:nvPr/>
          </p:nvGrpSpPr>
          <p:grpSpPr>
            <a:xfrm>
              <a:off x="0" y="-1"/>
              <a:ext cx="685800" cy="345442"/>
              <a:chOff x="0" y="0"/>
              <a:chExt cx="685800" cy="345440"/>
            </a:xfrm>
          </p:grpSpPr>
          <p:sp>
            <p:nvSpPr>
              <p:cNvPr id="876" name="Shape 510"/>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77" name="Shape 511"/>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01</a:t>
                </a:r>
              </a:p>
            </p:txBody>
          </p:sp>
        </p:grpSp>
        <p:grpSp>
          <p:nvGrpSpPr>
            <p:cNvPr id="867" name="Group 515"/>
            <p:cNvGrpSpPr/>
            <p:nvPr/>
          </p:nvGrpSpPr>
          <p:grpSpPr>
            <a:xfrm>
              <a:off x="685800" y="-1"/>
              <a:ext cx="685800" cy="345442"/>
              <a:chOff x="0" y="0"/>
              <a:chExt cx="685800" cy="345440"/>
            </a:xfrm>
          </p:grpSpPr>
          <p:sp>
            <p:nvSpPr>
              <p:cNvPr id="874" name="Shape 513"/>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75" name="Shape 514"/>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23</a:t>
                </a:r>
              </a:p>
            </p:txBody>
          </p:sp>
        </p:grpSp>
        <p:grpSp>
          <p:nvGrpSpPr>
            <p:cNvPr id="868" name="Group 518"/>
            <p:cNvGrpSpPr/>
            <p:nvPr/>
          </p:nvGrpSpPr>
          <p:grpSpPr>
            <a:xfrm>
              <a:off x="1371600" y="-1"/>
              <a:ext cx="685800" cy="345442"/>
              <a:chOff x="0" y="0"/>
              <a:chExt cx="685800" cy="345440"/>
            </a:xfrm>
          </p:grpSpPr>
          <p:sp>
            <p:nvSpPr>
              <p:cNvPr id="872" name="Shape 516"/>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73" name="Shape 517"/>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45</a:t>
                </a:r>
              </a:p>
            </p:txBody>
          </p:sp>
        </p:grpSp>
        <p:grpSp>
          <p:nvGrpSpPr>
            <p:cNvPr id="869" name="Group 521"/>
            <p:cNvGrpSpPr/>
            <p:nvPr/>
          </p:nvGrpSpPr>
          <p:grpSpPr>
            <a:xfrm>
              <a:off x="2057400" y="-1"/>
              <a:ext cx="685800" cy="345442"/>
              <a:chOff x="0" y="0"/>
              <a:chExt cx="685800" cy="345440"/>
            </a:xfrm>
          </p:grpSpPr>
          <p:sp>
            <p:nvSpPr>
              <p:cNvPr id="870" name="Shape 519"/>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71" name="Shape 520"/>
              <p:cNvSpPr/>
              <p:nvPr/>
            </p:nvSpPr>
            <p:spPr>
              <a:xfrm>
                <a:off x="152853" y="0"/>
                <a:ext cx="378506" cy="345441"/>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sz="1800" b="0" i="0" u="none" strike="noStrike" kern="0" cap="none" spc="0" normalizeH="0" baseline="0" noProof="0">
                    <a:ln>
                      <a:noFill/>
                    </a:ln>
                    <a:solidFill>
                      <a:srgbClr val="000000"/>
                    </a:solidFill>
                    <a:effectLst/>
                    <a:uLnTx/>
                    <a:uFillTx/>
                    <a:latin typeface="Courier New"/>
                    <a:ea typeface="Courier New"/>
                    <a:cs typeface="Courier New"/>
                    <a:sym typeface="Courier New"/>
                  </a:rPr>
                  <a:t>67</a:t>
                </a:r>
              </a:p>
            </p:txBody>
          </p:sp>
        </p:grpSp>
      </p:grpSp>
      <p:grpSp>
        <p:nvGrpSpPr>
          <p:cNvPr id="878" name="Group 535"/>
          <p:cNvGrpSpPr/>
          <p:nvPr/>
        </p:nvGrpSpPr>
        <p:grpSpPr>
          <a:xfrm>
            <a:off x="4411377" y="5786902"/>
            <a:ext cx="2743200" cy="304804"/>
            <a:chOff x="0" y="20319"/>
            <a:chExt cx="2743200" cy="304803"/>
          </a:xfrm>
        </p:grpSpPr>
        <p:grpSp>
          <p:nvGrpSpPr>
            <p:cNvPr id="879" name="Group 525"/>
            <p:cNvGrpSpPr/>
            <p:nvPr/>
          </p:nvGrpSpPr>
          <p:grpSpPr>
            <a:xfrm>
              <a:off x="0" y="20319"/>
              <a:ext cx="685800" cy="304803"/>
              <a:chOff x="0" y="20320"/>
              <a:chExt cx="685800" cy="304801"/>
            </a:xfrm>
          </p:grpSpPr>
          <p:sp>
            <p:nvSpPr>
              <p:cNvPr id="889" name="Shape 523"/>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90" name="Shape 524"/>
              <p:cNvSpPr/>
              <p:nvPr/>
            </p:nvSpPr>
            <p:spPr>
              <a:xfrm>
                <a:off x="204247" y="48072"/>
                <a:ext cx="275718" cy="24929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lang="en-US"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23</a:t>
                </a:r>
                <a:endPar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endParaRPr>
              </a:p>
            </p:txBody>
          </p:sp>
        </p:grpSp>
        <p:grpSp>
          <p:nvGrpSpPr>
            <p:cNvPr id="880" name="Group 528"/>
            <p:cNvGrpSpPr/>
            <p:nvPr/>
          </p:nvGrpSpPr>
          <p:grpSpPr>
            <a:xfrm>
              <a:off x="685800" y="20319"/>
              <a:ext cx="685800" cy="304803"/>
              <a:chOff x="0" y="20320"/>
              <a:chExt cx="685800" cy="304801"/>
            </a:xfrm>
          </p:grpSpPr>
          <p:sp>
            <p:nvSpPr>
              <p:cNvPr id="887" name="Shape 526"/>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88" name="Shape 527"/>
              <p:cNvSpPr/>
              <p:nvPr/>
            </p:nvSpPr>
            <p:spPr>
              <a:xfrm>
                <a:off x="204247" y="48072"/>
                <a:ext cx="275718" cy="24929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lang="en-US"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01</a:t>
                </a:r>
                <a:endPar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endParaRPr>
              </a:p>
            </p:txBody>
          </p:sp>
        </p:grpSp>
        <p:grpSp>
          <p:nvGrpSpPr>
            <p:cNvPr id="881" name="Group 531"/>
            <p:cNvGrpSpPr/>
            <p:nvPr/>
          </p:nvGrpSpPr>
          <p:grpSpPr>
            <a:xfrm>
              <a:off x="1371600" y="20319"/>
              <a:ext cx="685800" cy="304803"/>
              <a:chOff x="0" y="20320"/>
              <a:chExt cx="685800" cy="304801"/>
            </a:xfrm>
          </p:grpSpPr>
          <p:sp>
            <p:nvSpPr>
              <p:cNvPr id="885" name="Shape 529"/>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86" name="Shape 530"/>
              <p:cNvSpPr/>
              <p:nvPr/>
            </p:nvSpPr>
            <p:spPr>
              <a:xfrm>
                <a:off x="204248" y="48072"/>
                <a:ext cx="275717" cy="24929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lang="en-US"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67</a:t>
                </a:r>
                <a:endPar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endParaRPr>
              </a:p>
            </p:txBody>
          </p:sp>
        </p:grpSp>
        <p:grpSp>
          <p:nvGrpSpPr>
            <p:cNvPr id="882" name="Group 534"/>
            <p:cNvGrpSpPr/>
            <p:nvPr/>
          </p:nvGrpSpPr>
          <p:grpSpPr>
            <a:xfrm>
              <a:off x="2057400" y="20319"/>
              <a:ext cx="685800" cy="304803"/>
              <a:chOff x="0" y="20320"/>
              <a:chExt cx="685800" cy="304801"/>
            </a:xfrm>
          </p:grpSpPr>
          <p:sp>
            <p:nvSpPr>
              <p:cNvPr id="883" name="Shape 532"/>
              <p:cNvSpPr/>
              <p:nvPr/>
            </p:nvSpPr>
            <p:spPr>
              <a:xfrm>
                <a:off x="0" y="20320"/>
                <a:ext cx="685800" cy="304801"/>
              </a:xfrm>
              <a:prstGeom prst="rect">
                <a:avLst/>
              </a:prstGeom>
              <a:solidFill>
                <a:srgbClr val="FFFF99"/>
              </a:solidFill>
              <a:ln w="28575" cap="flat">
                <a:solidFill>
                  <a:srgbClr val="003300"/>
                </a:solidFill>
                <a:prstDash val="solid"/>
                <a:miter lim="800000"/>
              </a:ln>
              <a:effectLst/>
            </p:spPr>
            <p:txBody>
              <a:bodyPr wrap="square" lIns="0" tIns="0" rIns="0" bIns="0" numCol="1" anchor="t">
                <a:noAutofit/>
              </a:bodyPr>
              <a:lstStyle/>
              <a:p>
                <a:pPr marL="0" marR="0" lvl="0" indent="0" defTabSz="914400" eaLnBrk="1" fontAlgn="auto" latinLnBrk="0" hangingPunct="1">
                  <a:lnSpc>
                    <a:spcPct val="100000"/>
                  </a:lnSpc>
                  <a:spcBef>
                    <a:spcPts val="0"/>
                  </a:spcBef>
                  <a:spcAft>
                    <a:spcPts val="0"/>
                  </a:spcAft>
                  <a:buClrTx/>
                  <a:buSzTx/>
                  <a:buFontTx/>
                  <a:buNone/>
                  <a:tabLst/>
                  <a:defRPr sz="4200">
                    <a:latin typeface="Gill Sans"/>
                    <a:ea typeface="Gill Sans"/>
                    <a:cs typeface="Gill Sans"/>
                    <a:sym typeface="Gill Sans"/>
                  </a:defRPr>
                </a:pPr>
                <a:endParaRPr kumimoji="0" sz="4200" b="0" i="0" u="none" strike="noStrike" kern="0" cap="none" spc="0" normalizeH="0" baseline="0" noProof="0">
                  <a:ln>
                    <a:noFill/>
                  </a:ln>
                  <a:solidFill>
                    <a:sysClr val="windowText" lastClr="000000"/>
                  </a:solidFill>
                  <a:effectLst/>
                  <a:uLnTx/>
                  <a:uFillTx/>
                  <a:latin typeface="Gill Sans"/>
                  <a:ea typeface="Gill Sans"/>
                  <a:cs typeface="Gill Sans"/>
                  <a:sym typeface="Gill Sans"/>
                </a:endParaRPr>
              </a:p>
            </p:txBody>
          </p:sp>
          <p:sp>
            <p:nvSpPr>
              <p:cNvPr id="884" name="Shape 533"/>
              <p:cNvSpPr/>
              <p:nvPr/>
            </p:nvSpPr>
            <p:spPr>
              <a:xfrm>
                <a:off x="204247" y="48072"/>
                <a:ext cx="275718" cy="249297"/>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none" lIns="0" tIns="0" rIns="0" bIns="0" numCol="1" anchor="ctr">
                <a:spAutoFit/>
              </a:bodyPr>
              <a:lstStyle>
                <a:lvl1pPr algn="ctr">
                  <a:lnSpc>
                    <a:spcPct val="90000"/>
                  </a:lnSpc>
                  <a:defRPr sz="1800" b="1">
                    <a:solidFill>
                      <a:srgbClr val="000066"/>
                    </a:solidFill>
                    <a:latin typeface="Courier New"/>
                    <a:ea typeface="Courier New"/>
                    <a:cs typeface="Courier New"/>
                    <a:sym typeface="Courier New"/>
                  </a:defRPr>
                </a:lvl1pPr>
              </a:lstStyle>
              <a:p>
                <a:pPr marL="0" marR="0" lvl="0" indent="0" algn="ctr" defTabSz="914400" eaLnBrk="1" fontAlgn="auto" latinLnBrk="0" hangingPunct="1">
                  <a:lnSpc>
                    <a:spcPct val="90000"/>
                  </a:lnSpc>
                  <a:spcBef>
                    <a:spcPts val="0"/>
                  </a:spcBef>
                  <a:spcAft>
                    <a:spcPts val="0"/>
                  </a:spcAft>
                  <a:buClrTx/>
                  <a:buSzTx/>
                  <a:buFontTx/>
                  <a:buNone/>
                  <a:tabLst/>
                  <a:defRPr b="0">
                    <a:solidFill>
                      <a:srgbClr val="000000"/>
                    </a:solidFill>
                  </a:defRPr>
                </a:pPr>
                <a:r>
                  <a:rPr kumimoji="0" lang="en-US" sz="1800" b="0" i="0" u="none" strike="noStrike" kern="0" cap="none" spc="0" normalizeH="0" baseline="0" noProof="0" dirty="0">
                    <a:ln>
                      <a:noFill/>
                    </a:ln>
                    <a:solidFill>
                      <a:srgbClr val="000000"/>
                    </a:solidFill>
                    <a:effectLst/>
                    <a:uLnTx/>
                    <a:uFillTx/>
                    <a:latin typeface="Courier New"/>
                    <a:ea typeface="Courier New"/>
                    <a:cs typeface="Courier New"/>
                    <a:sym typeface="Courier New"/>
                  </a:rPr>
                  <a:t>45</a:t>
                </a:r>
                <a:endParaRPr kumimoji="0" sz="1800" b="0" i="0" u="none" strike="noStrike" kern="0" cap="none" spc="0" normalizeH="0" baseline="0" noProof="0" dirty="0">
                  <a:ln>
                    <a:noFill/>
                  </a:ln>
                  <a:solidFill>
                    <a:srgbClr val="000000"/>
                  </a:solidFill>
                  <a:effectLst/>
                  <a:uLnTx/>
                  <a:uFillTx/>
                  <a:latin typeface="Courier New"/>
                  <a:ea typeface="Courier New"/>
                  <a:cs typeface="Courier New"/>
                  <a:sym typeface="Courier New"/>
                </a:endParaRPr>
              </a:p>
            </p:txBody>
          </p:sp>
        </p:grpSp>
      </p:grpSp>
      <p:sp>
        <p:nvSpPr>
          <p:cNvPr id="891" name="TextBox 890"/>
          <p:cNvSpPr txBox="1"/>
          <p:nvPr/>
        </p:nvSpPr>
        <p:spPr>
          <a:xfrm>
            <a:off x="122838" y="4267200"/>
            <a:ext cx="2855908" cy="400108"/>
          </a:xfrm>
          <a:prstGeom prst="rect">
            <a:avLst/>
          </a:prstGeom>
          <a:noFill/>
          <a:ln w="12700" cap="flat">
            <a:noFill/>
            <a:miter lim="400000"/>
          </a:ln>
          <a:effectLst/>
        </p:spPr>
        <p:txBody>
          <a:bodyPr rot="0" spcFirstLastPara="1" vertOverflow="overflow" horzOverflow="overflow" vert="horz" wrap="none" lIns="45719" tIns="45719" rIns="45719" bIns="45719" numCol="1" spcCol="38100" rtlCol="0" anchor="t">
            <a:spAutoFit/>
          </a:bodyPr>
          <a:lstStyle/>
          <a:p>
            <a:pPr marL="0" marR="0" lvl="0" indent="0" algn="l" defTabSz="914400" eaLnBrk="1" fontAlgn="auto" latinLnBrk="1" hangingPunct="0">
              <a:lnSpc>
                <a:spcPct val="100000"/>
              </a:lnSpc>
              <a:spcBef>
                <a:spcPts val="0"/>
              </a:spcBef>
              <a:spcAft>
                <a:spcPts val="0"/>
              </a:spcAft>
              <a:buClrTx/>
              <a:buSzTx/>
              <a:buFontTx/>
              <a:buNone/>
              <a:tabLst/>
              <a:defRPr/>
            </a:pPr>
            <a:r>
              <a:rPr kumimoji="0" lang="en-US" sz="2000" b="0" i="0" u="none" strike="noStrike" kern="0" cap="none" spc="0" normalizeH="0" baseline="0" noProof="0">
                <a:ln>
                  <a:noFill/>
                </a:ln>
                <a:solidFill>
                  <a:sysClr val="windowText" lastClr="000000"/>
                </a:solidFill>
                <a:effectLst/>
                <a:uLnTx/>
                <a:uFillTx/>
                <a:latin typeface="Arial Narrow Bold"/>
                <a:ea typeface="Arial Narrow Bold"/>
                <a:cs typeface="Arial Narrow Bold"/>
                <a:sym typeface="Arial Narrow Bold"/>
              </a:rPr>
              <a:t>short </a:t>
            </a: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rial Narrow Bold"/>
              </a:rPr>
              <a:t>a[] = {0x0123, 0x4567}</a:t>
            </a:r>
          </a:p>
        </p:txBody>
      </p:sp>
      <p:sp>
        <p:nvSpPr>
          <p:cNvPr id="892" name="TextBox 891"/>
          <p:cNvSpPr txBox="1"/>
          <p:nvPr/>
        </p:nvSpPr>
        <p:spPr>
          <a:xfrm>
            <a:off x="4040253" y="5023824"/>
            <a:ext cx="1408397" cy="400108"/>
          </a:xfrm>
          <a:prstGeom prst="rect">
            <a:avLst/>
          </a:prstGeom>
          <a:noFill/>
          <a:ln w="12700" cap="flat">
            <a:noFill/>
            <a:miter lim="400000"/>
          </a:ln>
          <a:effectLst/>
        </p:spPr>
        <p:txBody>
          <a:bodyPr rot="0" spcFirstLastPara="1" vertOverflow="overflow" horzOverflow="overflow" vert="horz" wrap="none" lIns="45719" tIns="45719" rIns="45719" bIns="45719" numCol="1" spcCol="38100" rtlCol="0" anchor="t">
            <a:spAutoFit/>
          </a:bodyPr>
          <a:lstStyle/>
          <a:p>
            <a:pPr marL="0" marR="0" lvl="0" indent="0" algn="l" defTabSz="914400" eaLnBrk="1" fontAlgn="auto" latinLnBrk="1"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rial Narrow Bold"/>
              </a:rPr>
              <a:t>a[0] = </a:t>
            </a:r>
            <a:r>
              <a:rPr kumimoji="0" lang="en-US" sz="2000" b="0" i="0" u="none" strike="noStrike" kern="0" cap="none" spc="0" normalizeH="0" baseline="0" noProof="0" dirty="0">
                <a:ln>
                  <a:noFill/>
                </a:ln>
                <a:solidFill>
                  <a:srgbClr val="FF0000"/>
                </a:solidFill>
                <a:effectLst/>
                <a:uLnTx/>
                <a:uFillTx/>
                <a:latin typeface="Arial Narrow Bold"/>
                <a:ea typeface="Arial Narrow Bold"/>
                <a:cs typeface="Arial Narrow Bold"/>
                <a:sym typeface="Arial Narrow Bold"/>
              </a:rPr>
              <a:t>0x0123</a:t>
            </a:r>
          </a:p>
        </p:txBody>
      </p:sp>
      <p:sp>
        <p:nvSpPr>
          <p:cNvPr id="893" name="TextBox 892"/>
          <p:cNvSpPr txBox="1"/>
          <p:nvPr/>
        </p:nvSpPr>
        <p:spPr>
          <a:xfrm>
            <a:off x="4078003" y="6201079"/>
            <a:ext cx="1408397" cy="400108"/>
          </a:xfrm>
          <a:prstGeom prst="rect">
            <a:avLst/>
          </a:prstGeom>
          <a:noFill/>
          <a:ln w="12700" cap="flat">
            <a:noFill/>
            <a:miter lim="400000"/>
          </a:ln>
          <a:effectLst/>
        </p:spPr>
        <p:txBody>
          <a:bodyPr rot="0" spcFirstLastPara="1" vertOverflow="overflow" horzOverflow="overflow" vert="horz" wrap="none" lIns="45719" tIns="45719" rIns="45719" bIns="45719" numCol="1" spcCol="38100" rtlCol="0" anchor="t">
            <a:spAutoFit/>
          </a:bodyPr>
          <a:lstStyle/>
          <a:p>
            <a:pPr marL="0" marR="0" lvl="0" indent="0" algn="l" defTabSz="914400" eaLnBrk="1" fontAlgn="auto" latinLnBrk="1" hangingPunct="0">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rial Narrow Bold"/>
              </a:rPr>
              <a:t>a[0] = </a:t>
            </a:r>
            <a:r>
              <a:rPr kumimoji="0" lang="en-US" sz="2000" b="0" i="0" u="none" strike="noStrike" kern="0" cap="none" spc="0" normalizeH="0" baseline="0" noProof="0" dirty="0">
                <a:ln>
                  <a:noFill/>
                </a:ln>
                <a:solidFill>
                  <a:srgbClr val="FF0000"/>
                </a:solidFill>
                <a:effectLst/>
                <a:uLnTx/>
                <a:uFillTx/>
                <a:latin typeface="Arial Narrow Bold"/>
                <a:ea typeface="Arial Narrow Bold"/>
                <a:cs typeface="Arial Narrow Bold"/>
                <a:sym typeface="Arial Narrow Bold"/>
              </a:rPr>
              <a:t>0x0123</a:t>
            </a:r>
          </a:p>
        </p:txBody>
      </p:sp>
      <p:sp>
        <p:nvSpPr>
          <p:cNvPr id="894" name="TextBox 893"/>
          <p:cNvSpPr txBox="1"/>
          <p:nvPr/>
        </p:nvSpPr>
        <p:spPr>
          <a:xfrm>
            <a:off x="5919858" y="4973990"/>
            <a:ext cx="1982272" cy="477052"/>
          </a:xfrm>
          <a:prstGeom prst="rect">
            <a:avLst/>
          </a:prstGeom>
          <a:noFill/>
          <a:ln w="12700" cap="flat">
            <a:noFill/>
            <a:miter lim="400000"/>
          </a:ln>
          <a:effectLst/>
        </p:spPr>
        <p:txBody>
          <a:bodyPr rot="0" spcFirstLastPara="1" vertOverflow="overflow" horzOverflow="overflow" vert="horz" wrap="none" lIns="45719" tIns="45719" rIns="45719" bIns="45719" numCol="1" spcCol="38100" rtlCol="0" anchor="t">
            <a:spAutoFit/>
          </a:bodyPr>
          <a:lstStyle/>
          <a:p>
            <a:pPr marL="0" marR="0" lvl="0" indent="0" defTabSz="457200" eaLnBrk="1" fontAlgn="auto" latinLnBrk="0" hangingPunct="1">
              <a:lnSpc>
                <a:spcPct val="125000"/>
              </a:lnSpc>
              <a:spcBef>
                <a:spcPts val="0"/>
              </a:spcBef>
              <a:spcAft>
                <a:spcPts val="0"/>
              </a:spcAft>
              <a:buClrTx/>
              <a:buSzTx/>
              <a:buFontTx/>
              <a:buNone/>
              <a:tabLst/>
              <a:defRPr/>
            </a:pP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venir Roman"/>
              </a:rPr>
              <a:t>((</a:t>
            </a:r>
            <a:r>
              <a:rPr kumimoji="0" lang="en-US" sz="2000" b="1"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venir Roman"/>
              </a:rPr>
              <a:t>char</a:t>
            </a: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venir Roman"/>
              </a:rPr>
              <a:t>*)a)[1] = </a:t>
            </a:r>
            <a:r>
              <a:rPr kumimoji="0" lang="en-US" sz="2000" b="0" i="0" u="none" strike="noStrike" kern="0" cap="none" spc="0" normalizeH="0" baseline="0" noProof="0" dirty="0">
                <a:ln>
                  <a:noFill/>
                </a:ln>
                <a:solidFill>
                  <a:srgbClr val="FF0000"/>
                </a:solidFill>
                <a:effectLst/>
                <a:uLnTx/>
                <a:uFillTx/>
                <a:latin typeface="Arial Narrow Bold"/>
                <a:ea typeface="Arial Narrow Bold"/>
                <a:cs typeface="Arial Narrow Bold"/>
                <a:sym typeface="Avenir Roman"/>
              </a:rPr>
              <a:t>0x23</a:t>
            </a:r>
          </a:p>
        </p:txBody>
      </p:sp>
      <p:sp>
        <p:nvSpPr>
          <p:cNvPr id="895" name="TextBox 894"/>
          <p:cNvSpPr txBox="1"/>
          <p:nvPr/>
        </p:nvSpPr>
        <p:spPr>
          <a:xfrm>
            <a:off x="5919858" y="6142502"/>
            <a:ext cx="1982272" cy="477052"/>
          </a:xfrm>
          <a:prstGeom prst="rect">
            <a:avLst/>
          </a:prstGeom>
          <a:noFill/>
          <a:ln w="12700" cap="flat">
            <a:noFill/>
            <a:miter lim="400000"/>
          </a:ln>
          <a:effectLst/>
        </p:spPr>
        <p:txBody>
          <a:bodyPr rot="0" spcFirstLastPara="1" vertOverflow="overflow" horzOverflow="overflow" vert="horz" wrap="none" lIns="45719" tIns="45719" rIns="45719" bIns="45719" numCol="1" spcCol="38100" rtlCol="0" anchor="t">
            <a:spAutoFit/>
          </a:bodyPr>
          <a:lstStyle/>
          <a:p>
            <a:pPr marL="0" marR="0" lvl="0" indent="0" defTabSz="457200" eaLnBrk="1" fontAlgn="auto" latinLnBrk="0" hangingPunct="1">
              <a:lnSpc>
                <a:spcPct val="125000"/>
              </a:lnSpc>
              <a:spcBef>
                <a:spcPts val="0"/>
              </a:spcBef>
              <a:spcAft>
                <a:spcPts val="0"/>
              </a:spcAft>
              <a:buClrTx/>
              <a:buSzTx/>
              <a:buFontTx/>
              <a:buNone/>
              <a:tabLst/>
              <a:defRPr/>
            </a:pP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venir Roman"/>
              </a:rPr>
              <a:t>((</a:t>
            </a:r>
            <a:r>
              <a:rPr kumimoji="0" lang="en-US" sz="2000" b="1"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venir Roman"/>
              </a:rPr>
              <a:t>char</a:t>
            </a:r>
            <a:r>
              <a:rPr kumimoji="0" lang="en-US" sz="2000" b="0" i="0" u="none" strike="noStrike" kern="0" cap="none" spc="0" normalizeH="0" baseline="0" noProof="0" dirty="0">
                <a:ln>
                  <a:noFill/>
                </a:ln>
                <a:solidFill>
                  <a:sysClr val="windowText" lastClr="000000"/>
                </a:solidFill>
                <a:effectLst/>
                <a:uLnTx/>
                <a:uFillTx/>
                <a:latin typeface="Arial Narrow Bold"/>
                <a:ea typeface="Arial Narrow Bold"/>
                <a:cs typeface="Arial Narrow Bold"/>
                <a:sym typeface="Avenir Roman"/>
              </a:rPr>
              <a:t>*)a)[1] = </a:t>
            </a:r>
            <a:r>
              <a:rPr kumimoji="0" lang="en-US" sz="2000" b="0" i="0" u="none" strike="noStrike" kern="0" cap="none" spc="0" normalizeH="0" baseline="0" noProof="0" dirty="0">
                <a:ln>
                  <a:noFill/>
                </a:ln>
                <a:solidFill>
                  <a:srgbClr val="FF0000"/>
                </a:solidFill>
                <a:effectLst/>
                <a:uLnTx/>
                <a:uFillTx/>
                <a:latin typeface="Arial Narrow Bold"/>
                <a:ea typeface="Arial Narrow Bold"/>
                <a:cs typeface="Arial Narrow Bold"/>
                <a:sym typeface="Avenir Roman"/>
              </a:rPr>
              <a:t>0x01</a:t>
            </a:r>
          </a:p>
        </p:txBody>
      </p:sp>
    </p:spTree>
    <p:extLst>
      <p:ext uri="{BB962C8B-B14F-4D97-AF65-F5344CB8AC3E}">
        <p14:creationId xmlns:p14="http://schemas.microsoft.com/office/powerpoint/2010/main" val="343382599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5873590" y="2065183"/>
            <a:ext cx="1670210" cy="588078"/>
          </a:xfrm>
          <a:prstGeom prst="rect">
            <a:avLst/>
          </a:prstGeom>
          <a:solidFill>
            <a:srgbClr val="FF9999"/>
          </a:solidFill>
          <a:ln w="25400" cap="flat" cmpd="sng" algn="ctr">
            <a:no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103426" name="Rectangle 2"/>
          <p:cNvSpPr>
            <a:spLocks noGrp="1" noChangeArrowheads="1"/>
          </p:cNvSpPr>
          <p:nvPr>
            <p:ph type="title"/>
          </p:nvPr>
        </p:nvSpPr>
        <p:spPr>
          <a:xfrm>
            <a:off x="436562" y="493712"/>
            <a:ext cx="6116638" cy="573088"/>
          </a:xfrm>
        </p:spPr>
        <p:txBody>
          <a:bodyPr/>
          <a:lstStyle/>
          <a:p>
            <a:pPr eaLnBrk="1" hangingPunct="1">
              <a:defRPr/>
            </a:pPr>
            <a:r>
              <a:rPr lang="en-US"/>
              <a:t>Encoding Integers</a:t>
            </a:r>
          </a:p>
        </p:txBody>
      </p:sp>
      <p:sp>
        <p:nvSpPr>
          <p:cNvPr id="103428" name="Rectangle 4"/>
          <p:cNvSpPr>
            <a:spLocks noGrp="1" noChangeArrowheads="1"/>
          </p:cNvSpPr>
          <p:nvPr>
            <p:ph type="body" idx="1"/>
          </p:nvPr>
        </p:nvSpPr>
        <p:spPr>
          <a:xfrm>
            <a:off x="457200" y="3124200"/>
            <a:ext cx="8305800" cy="3505200"/>
          </a:xfrm>
        </p:spPr>
        <p:txBody>
          <a:bodyPr/>
          <a:lstStyle/>
          <a:p>
            <a:pPr eaLnBrk="1" hangingPunct="1">
              <a:defRPr/>
            </a:pPr>
            <a:endParaRPr lang="en-US" dirty="0"/>
          </a:p>
          <a:p>
            <a:pPr eaLnBrk="1" hangingPunct="1">
              <a:defRPr/>
            </a:pPr>
            <a:endParaRPr lang="en-US" dirty="0"/>
          </a:p>
          <a:p>
            <a:pPr eaLnBrk="1" hangingPunct="1">
              <a:defRPr/>
            </a:pPr>
            <a:r>
              <a:rPr lang="en-US" dirty="0"/>
              <a:t>Sign Bit</a:t>
            </a:r>
          </a:p>
          <a:p>
            <a:pPr lvl="1" eaLnBrk="1" hangingPunct="1">
              <a:defRPr/>
            </a:pPr>
            <a:r>
              <a:rPr lang="en-US" dirty="0"/>
              <a:t>For two’s complement, most significant bit indicates sign</a:t>
            </a:r>
          </a:p>
          <a:p>
            <a:pPr lvl="2" eaLnBrk="1" hangingPunct="1">
              <a:defRPr/>
            </a:pPr>
            <a:r>
              <a:rPr lang="en-US" dirty="0"/>
              <a:t>0 for nonnegative</a:t>
            </a:r>
          </a:p>
          <a:p>
            <a:pPr lvl="2" eaLnBrk="1" hangingPunct="1">
              <a:defRPr/>
            </a:pPr>
            <a:r>
              <a:rPr lang="en-US" dirty="0"/>
              <a:t>1 for negative</a:t>
            </a:r>
          </a:p>
          <a:p>
            <a:pPr lvl="1">
              <a:defRPr/>
            </a:pPr>
            <a:r>
              <a:rPr lang="en-US" dirty="0"/>
              <a:t>But it is NOT the case that changing the sign bit merely changes the sign of the represented value</a:t>
            </a:r>
          </a:p>
        </p:txBody>
      </p:sp>
      <p:graphicFrame>
        <p:nvGraphicFramePr>
          <p:cNvPr id="1026" name="Object 5"/>
          <p:cNvGraphicFramePr>
            <a:graphicFrameLocks noChangeAspect="1"/>
          </p:cNvGraphicFramePr>
          <p:nvPr>
            <p:extLst>
              <p:ext uri="{D42A27DB-BD31-4B8C-83A1-F6EECF244321}">
                <p14:modId xmlns:p14="http://schemas.microsoft.com/office/powerpoint/2010/main" val="1872079950"/>
              </p:ext>
            </p:extLst>
          </p:nvPr>
        </p:nvGraphicFramePr>
        <p:xfrm>
          <a:off x="3886200" y="1905000"/>
          <a:ext cx="5160692" cy="922253"/>
        </p:xfrm>
        <a:graphic>
          <a:graphicData uri="http://schemas.openxmlformats.org/presentationml/2006/ole">
            <mc:AlternateContent xmlns:mc="http://schemas.openxmlformats.org/markup-compatibility/2006">
              <mc:Choice xmlns:v="urn:schemas-microsoft-com:vml" Requires="v">
                <p:oleObj spid="_x0000_s1218" name="Equation" r:id="rId4" imgW="3323492" imgH="597877" progId="Equation.3">
                  <p:embed/>
                </p:oleObj>
              </mc:Choice>
              <mc:Fallback>
                <p:oleObj name="Equation" r:id="rId4" imgW="3323492" imgH="597877"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1905000"/>
                        <a:ext cx="5160692" cy="9222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6"/>
          <p:cNvGraphicFramePr>
            <a:graphicFrameLocks noChangeAspect="1"/>
          </p:cNvGraphicFramePr>
          <p:nvPr>
            <p:extLst>
              <p:ext uri="{D42A27DB-BD31-4B8C-83A1-F6EECF244321}">
                <p14:modId xmlns:p14="http://schemas.microsoft.com/office/powerpoint/2010/main" val="1554612530"/>
              </p:ext>
            </p:extLst>
          </p:nvPr>
        </p:nvGraphicFramePr>
        <p:xfrm>
          <a:off x="131779" y="1905000"/>
          <a:ext cx="3296564" cy="922253"/>
        </p:xfrm>
        <a:graphic>
          <a:graphicData uri="http://schemas.openxmlformats.org/presentationml/2006/ole">
            <mc:AlternateContent xmlns:mc="http://schemas.openxmlformats.org/markup-compatibility/2006">
              <mc:Choice xmlns:v="urn:schemas-microsoft-com:vml" Requires="v">
                <p:oleObj spid="_x0000_s1219" name="Equation" r:id="rId6" imgW="2127738" imgH="597877" progId="Equation.3">
                  <p:embed/>
                </p:oleObj>
              </mc:Choice>
              <mc:Fallback>
                <p:oleObj name="Equation" r:id="rId6" imgW="2127738" imgH="597877"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1779" y="1905000"/>
                        <a:ext cx="3296564" cy="9222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2" name="Text Box 7"/>
          <p:cNvSpPr txBox="1">
            <a:spLocks noChangeArrowheads="1"/>
          </p:cNvSpPr>
          <p:nvPr/>
        </p:nvSpPr>
        <p:spPr bwMode="auto">
          <a:xfrm>
            <a:off x="76200" y="1371600"/>
            <a:ext cx="1579579" cy="523220"/>
          </a:xfrm>
          <a:prstGeom prst="rect">
            <a:avLst/>
          </a:prstGeom>
          <a:noFill/>
          <a:ln w="25400">
            <a:noFill/>
            <a:miter lim="800000"/>
            <a:headEnd/>
            <a:tailEnd/>
          </a:ln>
        </p:spPr>
        <p:txBody>
          <a:bodyPr wrap="none">
            <a:spAutoFit/>
          </a:bodyPr>
          <a:lstStyle/>
          <a:p>
            <a:pPr>
              <a:lnSpc>
                <a:spcPct val="100000"/>
              </a:lnSpc>
            </a:pPr>
            <a:r>
              <a:rPr lang="en-US" sz="2800" dirty="0">
                <a:latin typeface="Calibri" pitchFamily="34" charset="0"/>
              </a:rPr>
              <a:t>Unsigned</a:t>
            </a:r>
          </a:p>
        </p:txBody>
      </p:sp>
      <p:sp>
        <p:nvSpPr>
          <p:cNvPr id="1033" name="Text Box 8"/>
          <p:cNvSpPr txBox="1">
            <a:spLocks noChangeArrowheads="1"/>
          </p:cNvSpPr>
          <p:nvPr/>
        </p:nvSpPr>
        <p:spPr bwMode="auto">
          <a:xfrm>
            <a:off x="3810000" y="1371600"/>
            <a:ext cx="3066890" cy="523220"/>
          </a:xfrm>
          <a:prstGeom prst="rect">
            <a:avLst/>
          </a:prstGeom>
          <a:noFill/>
          <a:ln w="25400">
            <a:noFill/>
            <a:miter lim="800000"/>
            <a:headEnd/>
            <a:tailEnd/>
          </a:ln>
        </p:spPr>
        <p:txBody>
          <a:bodyPr wrap="none">
            <a:spAutoFit/>
          </a:bodyPr>
          <a:lstStyle/>
          <a:p>
            <a:pPr>
              <a:lnSpc>
                <a:spcPct val="100000"/>
              </a:lnSpc>
            </a:pPr>
            <a:r>
              <a:rPr lang="en-US" sz="2800" dirty="0">
                <a:latin typeface="Calibri" pitchFamily="34" charset="0"/>
              </a:rPr>
              <a:t>Two’s Complement</a:t>
            </a:r>
          </a:p>
        </p:txBody>
      </p:sp>
      <p:sp>
        <p:nvSpPr>
          <p:cNvPr id="1034" name="Line 9"/>
          <p:cNvSpPr>
            <a:spLocks noChangeShapeType="1"/>
          </p:cNvSpPr>
          <p:nvPr/>
        </p:nvSpPr>
        <p:spPr bwMode="auto">
          <a:xfrm flipH="1" flipV="1">
            <a:off x="7010399" y="2653260"/>
            <a:ext cx="681828" cy="941875"/>
          </a:xfrm>
          <a:prstGeom prst="line">
            <a:avLst/>
          </a:prstGeom>
          <a:noFill/>
          <a:ln w="25400">
            <a:solidFill>
              <a:srgbClr val="FF0000"/>
            </a:solidFill>
            <a:round/>
            <a:headEnd/>
            <a:tailEnd type="triangle" w="med" len="med"/>
          </a:ln>
        </p:spPr>
        <p:txBody>
          <a:bodyPr wrap="none" anchor="ctr"/>
          <a:lstStyle/>
          <a:p>
            <a:endParaRPr lang="en-US" sz="3200"/>
          </a:p>
        </p:txBody>
      </p:sp>
      <p:sp>
        <p:nvSpPr>
          <p:cNvPr id="1035" name="Rectangle 10"/>
          <p:cNvSpPr>
            <a:spLocks noChangeArrowheads="1"/>
          </p:cNvSpPr>
          <p:nvPr/>
        </p:nvSpPr>
        <p:spPr bwMode="auto">
          <a:xfrm>
            <a:off x="7086600" y="3544258"/>
            <a:ext cx="2286000" cy="520655"/>
          </a:xfrm>
          <a:prstGeom prst="rect">
            <a:avLst/>
          </a:prstGeom>
          <a:noFill/>
          <a:ln w="25400">
            <a:noFill/>
            <a:miter lim="800000"/>
            <a:headEnd/>
            <a:tailEnd/>
          </a:ln>
        </p:spPr>
        <p:txBody>
          <a:bodyPr wrap="square" lIns="90487" tIns="44450" rIns="90487" bIns="44450">
            <a:spAutoFit/>
          </a:bodyPr>
          <a:lstStyle/>
          <a:p>
            <a:pPr>
              <a:lnSpc>
                <a:spcPct val="100000"/>
              </a:lnSpc>
            </a:pPr>
            <a:r>
              <a:rPr lang="en-US" sz="2800" dirty="0">
                <a:solidFill>
                  <a:srgbClr val="FF0000"/>
                </a:solidFill>
                <a:latin typeface="Calibri" pitchFamily="34" charset="0"/>
              </a:rPr>
              <a:t>“Sign” Bit</a:t>
            </a:r>
          </a:p>
        </p:txBody>
      </p:sp>
    </p:spTree>
    <p:extLst>
      <p:ext uri="{BB962C8B-B14F-4D97-AF65-F5344CB8AC3E}">
        <p14:creationId xmlns:p14="http://schemas.microsoft.com/office/powerpoint/2010/main" val="125171416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Bits, Bytes &amp; Integers</a:t>
            </a:r>
          </a:p>
        </p:txBody>
      </p:sp>
      <p:sp>
        <p:nvSpPr>
          <p:cNvPr id="3" name="Content Placeholder 2"/>
          <p:cNvSpPr>
            <a:spLocks noGrp="1"/>
          </p:cNvSpPr>
          <p:nvPr>
            <p:ph idx="1"/>
          </p:nvPr>
        </p:nvSpPr>
        <p:spPr/>
        <p:txBody>
          <a:bodyPr/>
          <a:lstStyle/>
          <a:p>
            <a:r>
              <a:rPr lang="en-US" dirty="0"/>
              <a:t>Know how to do basic bit operations</a:t>
            </a:r>
          </a:p>
          <a:p>
            <a:pPr lvl="1"/>
            <a:r>
              <a:rPr lang="en-US" dirty="0"/>
              <a:t>Shifting, addition, negation, and, or, </a:t>
            </a:r>
            <a:r>
              <a:rPr lang="en-US" dirty="0" err="1"/>
              <a:t>xor</a:t>
            </a:r>
            <a:r>
              <a:rPr lang="en-US" dirty="0"/>
              <a:t>, etc.</a:t>
            </a:r>
          </a:p>
          <a:p>
            <a:r>
              <a:rPr lang="en-US" dirty="0"/>
              <a:t>If you have w bits</a:t>
            </a:r>
          </a:p>
          <a:p>
            <a:pPr lvl="1"/>
            <a:r>
              <a:rPr lang="en-US" dirty="0"/>
              <a:t>What are the largest/smallest representable signed numbers?</a:t>
            </a:r>
          </a:p>
          <a:p>
            <a:pPr lvl="1"/>
            <a:r>
              <a:rPr lang="en-US" dirty="0"/>
              <a:t>What are the largest/smallest representable unsigned numbers?</a:t>
            </a:r>
          </a:p>
          <a:p>
            <a:pPr lvl="1"/>
            <a:r>
              <a:rPr lang="en-US" dirty="0"/>
              <a:t>What happens to the bits when casting signed to unsigned (and vice versa)?</a:t>
            </a:r>
          </a:p>
          <a:p>
            <a:r>
              <a:rPr lang="en-US" dirty="0"/>
              <a:t>Distinguish between logical and bitwise operators (e.g., &amp; vs &amp;&amp;)</a:t>
            </a:r>
          </a:p>
          <a:p>
            <a:r>
              <a:rPr lang="en-US" dirty="0"/>
              <a:t>When does (signed, unsigned) overflow happen?</a:t>
            </a:r>
          </a:p>
          <a:p>
            <a:r>
              <a:rPr lang="en-US" dirty="0"/>
              <a:t>Bit-level behavior is the same for signed and unsigned.</a:t>
            </a:r>
          </a:p>
          <a:p>
            <a:endParaRPr lang="en-US" dirty="0"/>
          </a:p>
        </p:txBody>
      </p:sp>
    </p:spTree>
    <p:extLst>
      <p:ext uri="{BB962C8B-B14F-4D97-AF65-F5344CB8AC3E}">
        <p14:creationId xmlns:p14="http://schemas.microsoft.com/office/powerpoint/2010/main" val="46679271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Computer Architecture</a:t>
            </a:r>
          </a:p>
        </p:txBody>
      </p:sp>
      <p:sp>
        <p:nvSpPr>
          <p:cNvPr id="4" name="Rectangle 3"/>
          <p:cNvSpPr/>
          <p:nvPr/>
        </p:nvSpPr>
        <p:spPr bwMode="auto">
          <a:xfrm>
            <a:off x="6324600" y="1600200"/>
            <a:ext cx="2590800" cy="3657600"/>
          </a:xfrm>
          <a:prstGeom prst="rect">
            <a:avLst/>
          </a:prstGeom>
          <a:ln>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rtlCol="0" anchor="t" anchorCtr="0" compatLnSpc="1">
            <a:prstTxWarp prst="textNoShape">
              <a:avLst/>
            </a:prstTxWarp>
          </a:bodyPr>
          <a:lstStyle/>
          <a:p>
            <a:r>
              <a:rPr lang="en-US" dirty="0">
                <a:solidFill>
                  <a:srgbClr val="000000"/>
                </a:solidFill>
                <a:latin typeface="Gill Sans" charset="0"/>
                <a:ea typeface="ヒラギノ角ゴ ProN W3" charset="-128"/>
                <a:cs typeface="ヒラギノ角ゴ ProN W3" charset="-128"/>
              </a:rPr>
              <a:t>Hardware</a:t>
            </a:r>
          </a:p>
          <a:p>
            <a:r>
              <a:rPr lang="en-US" sz="3600" dirty="0">
                <a:solidFill>
                  <a:srgbClr val="000000"/>
                </a:solidFill>
                <a:latin typeface="Gill Sans" charset="0"/>
                <a:ea typeface="ヒラギノ角ゴ ProN W3" charset="-128"/>
                <a:cs typeface="ヒラギノ角ゴ ProN W3" charset="-128"/>
              </a:rPr>
              <a:t>(Processor + Memory)</a:t>
            </a:r>
          </a:p>
        </p:txBody>
      </p:sp>
      <p:cxnSp>
        <p:nvCxnSpPr>
          <p:cNvPr id="6" name="Straight Arrow Connector 5"/>
          <p:cNvCxnSpPr/>
          <p:nvPr/>
        </p:nvCxnSpPr>
        <p:spPr bwMode="auto">
          <a:xfrm flipH="1">
            <a:off x="4724400" y="2133600"/>
            <a:ext cx="1600200" cy="0"/>
          </a:xfrm>
          <a:prstGeom prst="straightConnector1">
            <a:avLst/>
          </a:prstGeom>
          <a:solidFill>
            <a:schemeClr val="accent1"/>
          </a:solidFill>
          <a:ln w="25400" cap="flat" cmpd="sng" algn="ctr">
            <a:solidFill>
              <a:srgbClr val="000000"/>
            </a:solidFill>
            <a:prstDash val="solid"/>
            <a:round/>
            <a:headEnd type="oval" w="med" len="med"/>
            <a:tailEnd type="none"/>
          </a:ln>
          <a:effectLst/>
        </p:spPr>
      </p:cxnSp>
      <p:sp>
        <p:nvSpPr>
          <p:cNvPr id="7" name="Content Placeholder 2"/>
          <p:cNvSpPr>
            <a:spLocks noGrp="1"/>
          </p:cNvSpPr>
          <p:nvPr>
            <p:ph idx="1"/>
          </p:nvPr>
        </p:nvSpPr>
        <p:spPr>
          <a:xfrm>
            <a:off x="304800" y="2235200"/>
            <a:ext cx="4267200" cy="3403600"/>
          </a:xfrm>
        </p:spPr>
        <p:txBody>
          <a:bodyPr/>
          <a:lstStyle/>
          <a:p>
            <a:pPr marL="0" indent="0">
              <a:buNone/>
            </a:pPr>
            <a:r>
              <a:rPr lang="en-US" dirty="0"/>
              <a:t>The architecture is the</a:t>
            </a:r>
          </a:p>
          <a:p>
            <a:pPr marL="0" indent="0" algn="ctr">
              <a:buNone/>
            </a:pPr>
            <a:r>
              <a:rPr lang="en-US" i="1" dirty="0">
                <a:solidFill>
                  <a:srgbClr val="FF0000"/>
                </a:solidFill>
              </a:rPr>
              <a:t>interface</a:t>
            </a:r>
          </a:p>
          <a:p>
            <a:pPr marL="0" indent="0">
              <a:buNone/>
            </a:pPr>
            <a:r>
              <a:rPr lang="en-US" dirty="0"/>
              <a:t>between software and hardware</a:t>
            </a:r>
          </a:p>
          <a:p>
            <a:pPr marL="0" indent="0">
              <a:buNone/>
            </a:pPr>
            <a:endParaRPr lang="en-US" dirty="0"/>
          </a:p>
          <a:p>
            <a:pPr marL="0" indent="0">
              <a:buNone/>
            </a:pPr>
            <a:r>
              <a:rPr lang="en-US" dirty="0"/>
              <a:t>State  - contents of memory</a:t>
            </a:r>
          </a:p>
          <a:p>
            <a:pPr marL="0" indent="0">
              <a:buNone/>
            </a:pPr>
            <a:r>
              <a:rPr lang="en-US" sz="1800" dirty="0"/>
              <a:t>(Note: different architectures may have different kinds of memory)</a:t>
            </a:r>
            <a:endParaRPr lang="en-US" dirty="0"/>
          </a:p>
          <a:p>
            <a:pPr marL="0" indent="0">
              <a:buNone/>
            </a:pPr>
            <a:r>
              <a:rPr lang="en-US" dirty="0"/>
              <a:t>Methods - change memory</a:t>
            </a:r>
          </a:p>
          <a:p>
            <a:pPr marL="0" indent="0">
              <a:buNone/>
            </a:pPr>
            <a:endParaRPr lang="en-US" dirty="0"/>
          </a:p>
          <a:p>
            <a:pPr marL="0" indent="0">
              <a:buNone/>
            </a:pPr>
            <a:endParaRPr lang="en-US" dirty="0"/>
          </a:p>
          <a:p>
            <a:pPr marL="0" indent="0">
              <a:buNone/>
            </a:pPr>
            <a:endParaRPr lang="en-US" dirty="0"/>
          </a:p>
        </p:txBody>
      </p:sp>
      <p:sp>
        <p:nvSpPr>
          <p:cNvPr id="8" name="TextBox 7"/>
          <p:cNvSpPr txBox="1"/>
          <p:nvPr/>
        </p:nvSpPr>
        <p:spPr>
          <a:xfrm>
            <a:off x="4724400" y="1676400"/>
            <a:ext cx="1600200" cy="461665"/>
          </a:xfrm>
          <a:prstGeom prst="rect">
            <a:avLst/>
          </a:prstGeom>
          <a:noFill/>
        </p:spPr>
        <p:txBody>
          <a:bodyPr wrap="square" rtlCol="0">
            <a:spAutoFit/>
          </a:bodyPr>
          <a:lstStyle/>
          <a:p>
            <a:pPr algn="l" eaLnBrk="0" hangingPunct="0"/>
            <a:r>
              <a:rPr lang="en-US" sz="2400" b="1" dirty="0" err="1">
                <a:latin typeface="Arial Narrow" pitchFamily="34" charset="0"/>
              </a:rPr>
              <a:t>imull</a:t>
            </a:r>
            <a:endParaRPr lang="en-US" sz="2400" b="1" dirty="0">
              <a:latin typeface="Arial Narrow" pitchFamily="34" charset="0"/>
            </a:endParaRPr>
          </a:p>
        </p:txBody>
      </p:sp>
      <p:cxnSp>
        <p:nvCxnSpPr>
          <p:cNvPr id="9" name="Straight Arrow Connector 8"/>
          <p:cNvCxnSpPr/>
          <p:nvPr/>
        </p:nvCxnSpPr>
        <p:spPr bwMode="auto">
          <a:xfrm flipH="1">
            <a:off x="4724400" y="2814935"/>
            <a:ext cx="1600200" cy="0"/>
          </a:xfrm>
          <a:prstGeom prst="straightConnector1">
            <a:avLst/>
          </a:prstGeom>
          <a:solidFill>
            <a:schemeClr val="accent1"/>
          </a:solidFill>
          <a:ln w="25400" cap="flat" cmpd="sng" algn="ctr">
            <a:solidFill>
              <a:srgbClr val="000000"/>
            </a:solidFill>
            <a:prstDash val="solid"/>
            <a:round/>
            <a:headEnd type="oval" w="med" len="med"/>
            <a:tailEnd type="none"/>
          </a:ln>
          <a:effectLst/>
        </p:spPr>
      </p:cxnSp>
      <p:sp>
        <p:nvSpPr>
          <p:cNvPr id="10" name="TextBox 9"/>
          <p:cNvSpPr txBox="1"/>
          <p:nvPr/>
        </p:nvSpPr>
        <p:spPr>
          <a:xfrm>
            <a:off x="4724400" y="2357735"/>
            <a:ext cx="1600200" cy="461665"/>
          </a:xfrm>
          <a:prstGeom prst="rect">
            <a:avLst/>
          </a:prstGeom>
          <a:noFill/>
        </p:spPr>
        <p:txBody>
          <a:bodyPr wrap="square" rtlCol="0">
            <a:spAutoFit/>
          </a:bodyPr>
          <a:lstStyle/>
          <a:p>
            <a:pPr algn="l" eaLnBrk="0" hangingPunct="0"/>
            <a:r>
              <a:rPr lang="en-US" sz="2400" b="1" dirty="0" err="1">
                <a:latin typeface="Arial Narrow" pitchFamily="34" charset="0"/>
              </a:rPr>
              <a:t>xorl</a:t>
            </a:r>
            <a:endParaRPr lang="en-US" sz="2400" b="1" dirty="0">
              <a:latin typeface="Arial Narrow" pitchFamily="34" charset="0"/>
            </a:endParaRPr>
          </a:p>
        </p:txBody>
      </p:sp>
      <p:cxnSp>
        <p:nvCxnSpPr>
          <p:cNvPr id="11" name="Straight Arrow Connector 10"/>
          <p:cNvCxnSpPr/>
          <p:nvPr/>
        </p:nvCxnSpPr>
        <p:spPr bwMode="auto">
          <a:xfrm flipH="1">
            <a:off x="4724400" y="3729335"/>
            <a:ext cx="1600200" cy="0"/>
          </a:xfrm>
          <a:prstGeom prst="straightConnector1">
            <a:avLst/>
          </a:prstGeom>
          <a:solidFill>
            <a:schemeClr val="accent1"/>
          </a:solidFill>
          <a:ln w="25400" cap="flat" cmpd="sng" algn="ctr">
            <a:solidFill>
              <a:srgbClr val="000000"/>
            </a:solidFill>
            <a:prstDash val="solid"/>
            <a:round/>
            <a:headEnd type="oval" w="med" len="med"/>
            <a:tailEnd type="none"/>
          </a:ln>
          <a:effectLst/>
        </p:spPr>
      </p:cxnSp>
      <p:sp>
        <p:nvSpPr>
          <p:cNvPr id="12" name="TextBox 11"/>
          <p:cNvSpPr txBox="1"/>
          <p:nvPr/>
        </p:nvSpPr>
        <p:spPr>
          <a:xfrm>
            <a:off x="4724400" y="3272135"/>
            <a:ext cx="1600200" cy="461665"/>
          </a:xfrm>
          <a:prstGeom prst="rect">
            <a:avLst/>
          </a:prstGeom>
          <a:noFill/>
        </p:spPr>
        <p:txBody>
          <a:bodyPr wrap="square" rtlCol="0">
            <a:spAutoFit/>
          </a:bodyPr>
          <a:lstStyle/>
          <a:p>
            <a:pPr algn="l" eaLnBrk="0" hangingPunct="0"/>
            <a:r>
              <a:rPr lang="en-US" sz="2400" b="1" dirty="0" err="1">
                <a:latin typeface="Arial Narrow" pitchFamily="34" charset="0"/>
              </a:rPr>
              <a:t>movq</a:t>
            </a:r>
            <a:endParaRPr lang="en-US" sz="2400" b="1" dirty="0">
              <a:latin typeface="Arial Narrow" pitchFamily="34" charset="0"/>
            </a:endParaRPr>
          </a:p>
        </p:txBody>
      </p:sp>
      <p:cxnSp>
        <p:nvCxnSpPr>
          <p:cNvPr id="13" name="Straight Arrow Connector 12"/>
          <p:cNvCxnSpPr/>
          <p:nvPr/>
        </p:nvCxnSpPr>
        <p:spPr bwMode="auto">
          <a:xfrm flipH="1">
            <a:off x="4724400" y="4648200"/>
            <a:ext cx="1600200" cy="0"/>
          </a:xfrm>
          <a:prstGeom prst="straightConnector1">
            <a:avLst/>
          </a:prstGeom>
          <a:solidFill>
            <a:schemeClr val="accent1"/>
          </a:solidFill>
          <a:ln w="25400" cap="flat" cmpd="sng" algn="ctr">
            <a:solidFill>
              <a:srgbClr val="000000"/>
            </a:solidFill>
            <a:prstDash val="solid"/>
            <a:round/>
            <a:headEnd type="oval" w="med" len="med"/>
            <a:tailEnd type="none"/>
          </a:ln>
          <a:effectLst/>
        </p:spPr>
      </p:cxnSp>
      <p:sp>
        <p:nvSpPr>
          <p:cNvPr id="14" name="TextBox 13"/>
          <p:cNvSpPr txBox="1"/>
          <p:nvPr/>
        </p:nvSpPr>
        <p:spPr>
          <a:xfrm>
            <a:off x="4724400" y="4191000"/>
            <a:ext cx="1600200" cy="461665"/>
          </a:xfrm>
          <a:prstGeom prst="rect">
            <a:avLst/>
          </a:prstGeom>
          <a:noFill/>
        </p:spPr>
        <p:txBody>
          <a:bodyPr wrap="square" rtlCol="0">
            <a:spAutoFit/>
          </a:bodyPr>
          <a:lstStyle/>
          <a:p>
            <a:pPr algn="l" eaLnBrk="0" hangingPunct="0"/>
            <a:r>
              <a:rPr lang="en-US" sz="2400" b="1" dirty="0" err="1">
                <a:latin typeface="Arial Narrow" pitchFamily="34" charset="0"/>
              </a:rPr>
              <a:t>leaq</a:t>
            </a:r>
            <a:endParaRPr lang="en-US" sz="2400" b="1" dirty="0">
              <a:latin typeface="Arial Narrow" pitchFamily="34" charset="0"/>
            </a:endParaRPr>
          </a:p>
        </p:txBody>
      </p:sp>
    </p:spTree>
    <p:extLst>
      <p:ext uri="{BB962C8B-B14F-4D97-AF65-F5344CB8AC3E}">
        <p14:creationId xmlns:p14="http://schemas.microsoft.com/office/powerpoint/2010/main" val="128824955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F1157-3820-5641-BD88-FBC92088E658}"/>
              </a:ext>
            </a:extLst>
          </p:cNvPr>
          <p:cNvSpPr>
            <a:spLocks noGrp="1"/>
          </p:cNvSpPr>
          <p:nvPr>
            <p:ph type="title"/>
          </p:nvPr>
        </p:nvSpPr>
        <p:spPr/>
        <p:txBody>
          <a:bodyPr/>
          <a:lstStyle/>
          <a:p>
            <a:r>
              <a:rPr lang="en-US" dirty="0"/>
              <a:t>Instruction Set Elements</a:t>
            </a:r>
          </a:p>
        </p:txBody>
      </p:sp>
      <p:sp>
        <p:nvSpPr>
          <p:cNvPr id="3" name="Content Placeholder 2">
            <a:extLst>
              <a:ext uri="{FF2B5EF4-FFF2-40B4-BE49-F238E27FC236}">
                <a16:creationId xmlns:a16="http://schemas.microsoft.com/office/drawing/2014/main" id="{5A3BC2D7-19B3-1B4E-BC44-727BFFFC14C3}"/>
              </a:ext>
            </a:extLst>
          </p:cNvPr>
          <p:cNvSpPr>
            <a:spLocks noGrp="1"/>
          </p:cNvSpPr>
          <p:nvPr>
            <p:ph idx="1"/>
          </p:nvPr>
        </p:nvSpPr>
        <p:spPr/>
        <p:txBody>
          <a:bodyPr/>
          <a:lstStyle/>
          <a:p>
            <a:r>
              <a:rPr lang="en-US" dirty="0"/>
              <a:t>Operations</a:t>
            </a:r>
          </a:p>
          <a:p>
            <a:r>
              <a:rPr lang="en-US" dirty="0"/>
              <a:t>Condition codes and conditional jumps</a:t>
            </a:r>
          </a:p>
          <a:p>
            <a:r>
              <a:rPr lang="en-US" dirty="0"/>
              <a:t>Addressing modes for Memory</a:t>
            </a:r>
          </a:p>
          <a:p>
            <a:r>
              <a:rPr lang="en-US" dirty="0"/>
              <a:t>Procedure call/return</a:t>
            </a:r>
          </a:p>
          <a:p>
            <a:endParaRPr lang="en-US" dirty="0"/>
          </a:p>
          <a:p>
            <a:r>
              <a:rPr lang="en-US" dirty="0"/>
              <a:t>+ relationship to C source code</a:t>
            </a:r>
          </a:p>
          <a:p>
            <a:endParaRPr lang="en-US" dirty="0"/>
          </a:p>
        </p:txBody>
      </p:sp>
    </p:spTree>
    <p:extLst>
      <p:ext uri="{BB962C8B-B14F-4D97-AF65-F5344CB8AC3E}">
        <p14:creationId xmlns:p14="http://schemas.microsoft.com/office/powerpoint/2010/main" val="1874584399"/>
      </p:ext>
    </p:extLst>
  </p:cSld>
  <p:clrMapOvr>
    <a:masterClrMapping/>
  </p:clrMapOvr>
  <p:transition/>
</p:sld>
</file>

<file path=ppt/theme/theme1.xml><?xml version="1.0" encoding="utf-8"?>
<a:theme xmlns:a="http://schemas.openxmlformats.org/drawingml/2006/main" name="Title Slide">
  <a:themeElements>
    <a:clrScheme name="">
      <a:dk1>
        <a:srgbClr val="000000"/>
      </a:dk1>
      <a:lt1>
        <a:srgbClr val="FFFFFF"/>
      </a:lt1>
      <a:dk2>
        <a:srgbClr val="000000"/>
      </a:dk2>
      <a:lt2>
        <a:srgbClr val="80808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Slide">
      <a:majorFont>
        <a:latin typeface="Calibri Bold"/>
        <a:ea typeface="ヒラギノ角ゴ ProN W6"/>
        <a:cs typeface="ヒラギノ角ゴ ProN W6"/>
      </a:majorFont>
      <a:minorFont>
        <a:latin typeface="Calibri"/>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00000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Title and Content">
  <a:themeElements>
    <a:clrScheme name="">
      <a:dk1>
        <a:srgbClr val="000000"/>
      </a:dk1>
      <a:lt1>
        <a:srgbClr val="FFFFFF"/>
      </a:lt1>
      <a:dk2>
        <a:srgbClr val="000000"/>
      </a:dk2>
      <a:lt2>
        <a:srgbClr val="C0C0C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128"/>
            <a:cs typeface="ヒラギノ角ゴ ProN W3" charset="-128"/>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itle Only">
  <a:themeElements>
    <a:clrScheme name="">
      <a:dk1>
        <a:srgbClr val="000000"/>
      </a:dk1>
      <a:lt1>
        <a:srgbClr val="FFFFFF"/>
      </a:lt1>
      <a:dk2>
        <a:srgbClr val="000000"/>
      </a:dk2>
      <a:lt2>
        <a:srgbClr val="00000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Only">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Onl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Title and Content">
  <a:themeElements>
    <a:clrScheme name="">
      <a:dk1>
        <a:srgbClr val="000000"/>
      </a:dk1>
      <a:lt1>
        <a:srgbClr val="FFFFFF"/>
      </a:lt1>
      <a:dk2>
        <a:srgbClr val="000000"/>
      </a:dk2>
      <a:lt2>
        <a:srgbClr val="00000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23521</TotalTime>
  <Pages>0</Pages>
  <Words>2229</Words>
  <Characters>0</Characters>
  <Application>Microsoft Macintosh PowerPoint</Application>
  <PresentationFormat>On-screen Show (4:3)</PresentationFormat>
  <Lines>0</Lines>
  <Paragraphs>621</Paragraphs>
  <Slides>29</Slides>
  <Notes>16</Notes>
  <HiddenSlides>1</HiddenSlides>
  <MMClips>0</MMClips>
  <ScaleCrop>false</ScaleCrop>
  <HeadingPairs>
    <vt:vector size="8" baseType="variant">
      <vt:variant>
        <vt:lpstr>Fonts Used</vt:lpstr>
      </vt:variant>
      <vt:variant>
        <vt:i4>12</vt:i4>
      </vt:variant>
      <vt:variant>
        <vt:lpstr>Theme</vt:lpstr>
      </vt:variant>
      <vt:variant>
        <vt:i4>6</vt:i4>
      </vt:variant>
      <vt:variant>
        <vt:lpstr>Embedded OLE Servers</vt:lpstr>
      </vt:variant>
      <vt:variant>
        <vt:i4>1</vt:i4>
      </vt:variant>
      <vt:variant>
        <vt:lpstr>Slide Titles</vt:lpstr>
      </vt:variant>
      <vt:variant>
        <vt:i4>29</vt:i4>
      </vt:variant>
    </vt:vector>
  </HeadingPairs>
  <TitlesOfParts>
    <vt:vector size="48" baseType="lpstr">
      <vt:lpstr>Calibri Bold</vt:lpstr>
      <vt:lpstr>Arial</vt:lpstr>
      <vt:lpstr>Arial Narrow</vt:lpstr>
      <vt:lpstr>Arial Narrow Bold</vt:lpstr>
      <vt:lpstr>Calibri</vt:lpstr>
      <vt:lpstr>Courier New</vt:lpstr>
      <vt:lpstr>Courier New Bold</vt:lpstr>
      <vt:lpstr>Gill Sans</vt:lpstr>
      <vt:lpstr>Helvetica</vt:lpstr>
      <vt:lpstr>Times New Roman</vt:lpstr>
      <vt:lpstr>Wingdings</vt:lpstr>
      <vt:lpstr>Wingdings 2</vt:lpstr>
      <vt:lpstr>Title Slide</vt:lpstr>
      <vt:lpstr>Title and Content</vt:lpstr>
      <vt:lpstr>1_template2007</vt:lpstr>
      <vt:lpstr>1_Title and Content</vt:lpstr>
      <vt:lpstr>Title Only</vt:lpstr>
      <vt:lpstr>2_Title and Content</vt:lpstr>
      <vt:lpstr>Equation</vt:lpstr>
      <vt:lpstr>Exam I Review   CS 154: Intro to Computer Systems Prof Chien Lecture 14 </vt:lpstr>
      <vt:lpstr>Exam 1 Logistics</vt:lpstr>
      <vt:lpstr>Exam I Topics</vt:lpstr>
      <vt:lpstr>Memory Organization</vt:lpstr>
      <vt:lpstr>Byte Ordering</vt:lpstr>
      <vt:lpstr>Encoding Integers</vt:lpstr>
      <vt:lpstr>Bits, Bytes &amp; Integers</vt:lpstr>
      <vt:lpstr>Computer Architecture</vt:lpstr>
      <vt:lpstr>Instruction Set Elements</vt:lpstr>
      <vt:lpstr>Examples</vt:lpstr>
      <vt:lpstr>Software View of Architecture State</vt:lpstr>
      <vt:lpstr>A Very Simple Program (1+2 = 3, stored at 0x11c)</vt:lpstr>
      <vt:lpstr>A Very Simple Program (1+2 = 3)</vt:lpstr>
      <vt:lpstr>A Very Simple Program (1+2 = 3)</vt:lpstr>
      <vt:lpstr>A Very Simple Program (1+2 = 3)</vt:lpstr>
      <vt:lpstr>“For” loop example</vt:lpstr>
      <vt:lpstr>Assembly: Basics, Loops</vt:lpstr>
      <vt:lpstr>x86-64/Linux Stack Frame</vt:lpstr>
      <vt:lpstr>x86-64 Linux Register Usage #1</vt:lpstr>
      <vt:lpstr>x86-64 Linux Register Usage #2</vt:lpstr>
      <vt:lpstr>Assembly – Stack</vt:lpstr>
      <vt:lpstr>Array Access</vt:lpstr>
      <vt:lpstr>Memory Hierarchy and Locality</vt:lpstr>
      <vt:lpstr>Cache Basics</vt:lpstr>
      <vt:lpstr>Cache Basics</vt:lpstr>
      <vt:lpstr>Filter Example</vt:lpstr>
      <vt:lpstr>Address Trace</vt:lpstr>
      <vt:lpstr>Cache Performance Analysis</vt:lpstr>
      <vt:lpstr>Exam I Topics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Andrew A Chien</cp:lastModifiedBy>
  <cp:revision>1231</cp:revision>
  <dcterms:created xsi:type="dcterms:W3CDTF">2011-01-05T21:32:11Z</dcterms:created>
  <dcterms:modified xsi:type="dcterms:W3CDTF">2019-11-05T16:31:49Z</dcterms:modified>
</cp:coreProperties>
</file>