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41"/>
  </p:notesMasterIdLst>
  <p:handoutMasterIdLst>
    <p:handoutMasterId r:id="rId42"/>
  </p:handoutMasterIdLst>
  <p:sldIdLst>
    <p:sldId id="1205" r:id="rId3"/>
    <p:sldId id="1241" r:id="rId4"/>
    <p:sldId id="1267" r:id="rId5"/>
    <p:sldId id="1268" r:id="rId6"/>
    <p:sldId id="1271" r:id="rId7"/>
    <p:sldId id="1296" r:id="rId8"/>
    <p:sldId id="1297" r:id="rId9"/>
    <p:sldId id="1272" r:id="rId10"/>
    <p:sldId id="1242" r:id="rId11"/>
    <p:sldId id="1245" r:id="rId12"/>
    <p:sldId id="1246" r:id="rId13"/>
    <p:sldId id="1247" r:id="rId14"/>
    <p:sldId id="1248" r:id="rId15"/>
    <p:sldId id="1249" r:id="rId16"/>
    <p:sldId id="1250" r:id="rId17"/>
    <p:sldId id="1251" r:id="rId18"/>
    <p:sldId id="1301" r:id="rId19"/>
    <p:sldId id="1009" r:id="rId20"/>
    <p:sldId id="1010" r:id="rId21"/>
    <p:sldId id="965" r:id="rId22"/>
    <p:sldId id="966" r:id="rId23"/>
    <p:sldId id="967" r:id="rId24"/>
    <p:sldId id="969" r:id="rId25"/>
    <p:sldId id="970" r:id="rId26"/>
    <p:sldId id="971" r:id="rId27"/>
    <p:sldId id="968" r:id="rId28"/>
    <p:sldId id="1253" r:id="rId29"/>
    <p:sldId id="1254" r:id="rId30"/>
    <p:sldId id="1255" r:id="rId31"/>
    <p:sldId id="1256" r:id="rId32"/>
    <p:sldId id="1257" r:id="rId33"/>
    <p:sldId id="1258" r:id="rId34"/>
    <p:sldId id="1259" r:id="rId35"/>
    <p:sldId id="1260" r:id="rId36"/>
    <p:sldId id="1261" r:id="rId37"/>
    <p:sldId id="1298" r:id="rId38"/>
    <p:sldId id="1299" r:id="rId39"/>
    <p:sldId id="1300" r:id="rId40"/>
  </p:sldIdLst>
  <p:sldSz cx="9144000" cy="6858000" type="screen4x3"/>
  <p:notesSz cx="7302500" cy="9586913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1CF"/>
    <a:srgbClr val="F1C7C7"/>
    <a:srgbClr val="F6F5BD"/>
    <a:srgbClr val="990000"/>
    <a:srgbClr val="EDEA77"/>
    <a:srgbClr val="FF9999"/>
    <a:srgbClr val="CDF1C5"/>
    <a:srgbClr val="A8E799"/>
    <a:srgbClr val="CC6600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85253" autoAdjust="0"/>
  </p:normalViewPr>
  <p:slideViewPr>
    <p:cSldViewPr snapToObjects="1">
      <p:cViewPr varScale="1">
        <p:scale>
          <a:sx n="105" d="100"/>
          <a:sy n="105" d="100"/>
        </p:scale>
        <p:origin x="18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orei7mm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jki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tar"/>
            <c:size val="8"/>
            <c:spPr>
              <a:ln>
                <a:solidFill>
                  <a:schemeClr val="tx1"/>
                </a:solidFill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data!$B$2:$B$15</c:f>
              <c:numCache>
                <c:formatCode>General</c:formatCode>
                <c:ptCount val="14"/>
                <c:pt idx="0">
                  <c:v>4.8</c:v>
                </c:pt>
                <c:pt idx="1">
                  <c:v>4.68</c:v>
                </c:pt>
                <c:pt idx="2">
                  <c:v>4.6499999999999977</c:v>
                </c:pt>
                <c:pt idx="3">
                  <c:v>4.8</c:v>
                </c:pt>
                <c:pt idx="4">
                  <c:v>6.84</c:v>
                </c:pt>
                <c:pt idx="5">
                  <c:v>15.03</c:v>
                </c:pt>
                <c:pt idx="6">
                  <c:v>22.78</c:v>
                </c:pt>
                <c:pt idx="7">
                  <c:v>29.39</c:v>
                </c:pt>
                <c:pt idx="8">
                  <c:v>40.39</c:v>
                </c:pt>
                <c:pt idx="9">
                  <c:v>57.06</c:v>
                </c:pt>
                <c:pt idx="10">
                  <c:v>60.54</c:v>
                </c:pt>
                <c:pt idx="11">
                  <c:v>63.33</c:v>
                </c:pt>
                <c:pt idx="12">
                  <c:v>65.61</c:v>
                </c:pt>
                <c:pt idx="13">
                  <c:v>67.489999999999995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62-6D49-B786-78FF5007030E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kji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noFill/>
              <a:ln>
                <a:solidFill>
                  <a:schemeClr val="tx1"/>
                </a:solidFill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data!$C$2:$C$15</c:f>
              <c:numCache>
                <c:formatCode>General</c:formatCode>
                <c:ptCount val="14"/>
                <c:pt idx="0">
                  <c:v>4.83</c:v>
                </c:pt>
                <c:pt idx="1">
                  <c:v>4.72</c:v>
                </c:pt>
                <c:pt idx="2">
                  <c:v>4.6399999999999997</c:v>
                </c:pt>
                <c:pt idx="3">
                  <c:v>4.6899999999999986</c:v>
                </c:pt>
                <c:pt idx="4">
                  <c:v>6.83</c:v>
                </c:pt>
                <c:pt idx="5">
                  <c:v>15.1</c:v>
                </c:pt>
                <c:pt idx="6">
                  <c:v>22.68</c:v>
                </c:pt>
                <c:pt idx="7">
                  <c:v>29.18</c:v>
                </c:pt>
                <c:pt idx="8">
                  <c:v>40.26</c:v>
                </c:pt>
                <c:pt idx="9">
                  <c:v>57.02</c:v>
                </c:pt>
                <c:pt idx="10">
                  <c:v>60.53</c:v>
                </c:pt>
                <c:pt idx="11">
                  <c:v>63.34</c:v>
                </c:pt>
                <c:pt idx="12">
                  <c:v>65.62</c:v>
                </c:pt>
                <c:pt idx="13">
                  <c:v>67.53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62-6D49-B786-78FF5007030E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ijk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x"/>
            <c:size val="8"/>
            <c:spPr>
              <a:ln>
                <a:solidFill>
                  <a:schemeClr val="tx1"/>
                </a:solidFill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data!$D$2:$D$15</c:f>
              <c:numCache>
                <c:formatCode>General</c:formatCode>
                <c:ptCount val="14"/>
                <c:pt idx="0">
                  <c:v>3.75</c:v>
                </c:pt>
                <c:pt idx="1">
                  <c:v>4.08</c:v>
                </c:pt>
                <c:pt idx="2">
                  <c:v>4.33</c:v>
                </c:pt>
                <c:pt idx="3">
                  <c:v>4.45</c:v>
                </c:pt>
                <c:pt idx="4">
                  <c:v>4.45</c:v>
                </c:pt>
                <c:pt idx="5">
                  <c:v>4.45</c:v>
                </c:pt>
                <c:pt idx="6">
                  <c:v>4.45</c:v>
                </c:pt>
                <c:pt idx="7">
                  <c:v>4.47</c:v>
                </c:pt>
                <c:pt idx="8">
                  <c:v>7.73</c:v>
                </c:pt>
                <c:pt idx="9">
                  <c:v>18.77</c:v>
                </c:pt>
                <c:pt idx="10">
                  <c:v>20.36</c:v>
                </c:pt>
                <c:pt idx="11">
                  <c:v>21.67</c:v>
                </c:pt>
                <c:pt idx="12">
                  <c:v>22.76</c:v>
                </c:pt>
                <c:pt idx="13">
                  <c:v>23.71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62-6D49-B786-78FF5007030E}"/>
            </c:ext>
          </c:extLst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jik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noFill/>
              <a:ln>
                <a:solidFill>
                  <a:schemeClr val="tx1"/>
                </a:solidFill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data!$E$2:$E$15</c:f>
              <c:numCache>
                <c:formatCode>General</c:formatCode>
                <c:ptCount val="14"/>
                <c:pt idx="0">
                  <c:v>3.93</c:v>
                </c:pt>
                <c:pt idx="1">
                  <c:v>4.1399999999999997</c:v>
                </c:pt>
                <c:pt idx="2">
                  <c:v>4.3599999999999977</c:v>
                </c:pt>
                <c:pt idx="3">
                  <c:v>4.47</c:v>
                </c:pt>
                <c:pt idx="4">
                  <c:v>4.5199999999999996</c:v>
                </c:pt>
                <c:pt idx="5">
                  <c:v>4.5599999999999996</c:v>
                </c:pt>
                <c:pt idx="6">
                  <c:v>4.57</c:v>
                </c:pt>
                <c:pt idx="7">
                  <c:v>4.5999999999999996</c:v>
                </c:pt>
                <c:pt idx="8">
                  <c:v>7.96</c:v>
                </c:pt>
                <c:pt idx="9">
                  <c:v>19.05</c:v>
                </c:pt>
                <c:pt idx="10">
                  <c:v>20.59</c:v>
                </c:pt>
                <c:pt idx="11">
                  <c:v>21.86</c:v>
                </c:pt>
                <c:pt idx="12">
                  <c:v>22.92</c:v>
                </c:pt>
                <c:pt idx="13">
                  <c:v>23.82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62-6D49-B786-78FF5007030E}"/>
            </c:ext>
          </c:extLst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kij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plus"/>
            <c:size val="8"/>
            <c:spPr>
              <a:noFill/>
              <a:ln>
                <a:solidFill>
                  <a:schemeClr val="tx1"/>
                </a:solidFill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data!$F$2:$F$15</c:f>
              <c:numCache>
                <c:formatCode>General</c:formatCode>
                <c:ptCount val="14"/>
                <c:pt idx="0">
                  <c:v>1.86</c:v>
                </c:pt>
                <c:pt idx="1">
                  <c:v>1.78</c:v>
                </c:pt>
                <c:pt idx="2">
                  <c:v>2.14</c:v>
                </c:pt>
                <c:pt idx="3">
                  <c:v>2.2999999999999998</c:v>
                </c:pt>
                <c:pt idx="4">
                  <c:v>2.23</c:v>
                </c:pt>
                <c:pt idx="5">
                  <c:v>2.1800000000000002</c:v>
                </c:pt>
                <c:pt idx="6">
                  <c:v>2.14</c:v>
                </c:pt>
                <c:pt idx="7">
                  <c:v>2.12</c:v>
                </c:pt>
                <c:pt idx="8">
                  <c:v>2.12</c:v>
                </c:pt>
                <c:pt idx="9">
                  <c:v>2.13</c:v>
                </c:pt>
                <c:pt idx="10">
                  <c:v>2.13</c:v>
                </c:pt>
                <c:pt idx="11">
                  <c:v>2.14</c:v>
                </c:pt>
                <c:pt idx="12">
                  <c:v>2.16</c:v>
                </c:pt>
                <c:pt idx="13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62-6D49-B786-78FF5007030E}"/>
            </c:ext>
          </c:extLst>
        </c:ser>
        <c:ser>
          <c:idx val="5"/>
          <c:order val="5"/>
          <c:tx>
            <c:strRef>
              <c:f>data!$G$1</c:f>
              <c:strCache>
                <c:ptCount val="1"/>
                <c:pt idx="0">
                  <c:v>ikj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noFill/>
              <a:ln>
                <a:solidFill>
                  <a:schemeClr val="tx1"/>
                </a:solidFill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data!$G$2:$G$15</c:f>
              <c:numCache>
                <c:formatCode>General</c:formatCode>
                <c:ptCount val="14"/>
                <c:pt idx="0">
                  <c:v>1.78</c:v>
                </c:pt>
                <c:pt idx="1">
                  <c:v>1.8</c:v>
                </c:pt>
                <c:pt idx="2">
                  <c:v>2.12</c:v>
                </c:pt>
                <c:pt idx="3">
                  <c:v>2.0299999999999998</c:v>
                </c:pt>
                <c:pt idx="4">
                  <c:v>1.96</c:v>
                </c:pt>
                <c:pt idx="5">
                  <c:v>1.92</c:v>
                </c:pt>
                <c:pt idx="6">
                  <c:v>1.89</c:v>
                </c:pt>
                <c:pt idx="7">
                  <c:v>1.86</c:v>
                </c:pt>
                <c:pt idx="8">
                  <c:v>1.86</c:v>
                </c:pt>
                <c:pt idx="9">
                  <c:v>1.88</c:v>
                </c:pt>
                <c:pt idx="10">
                  <c:v>1.89</c:v>
                </c:pt>
                <c:pt idx="11">
                  <c:v>1.9</c:v>
                </c:pt>
                <c:pt idx="12">
                  <c:v>1.91</c:v>
                </c:pt>
                <c:pt idx="13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762-6D49-B786-78FF50070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143888"/>
        <c:axId val="-2139822208"/>
      </c:lineChart>
      <c:catAx>
        <c:axId val="-2139143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Array size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9822208"/>
        <c:crossesAt val="0"/>
        <c:auto val="1"/>
        <c:lblAlgn val="ctr"/>
        <c:lblOffset val="100"/>
        <c:noMultiLvlLbl val="0"/>
      </c:catAx>
      <c:valAx>
        <c:axId val="-2139822208"/>
        <c:scaling>
          <c:logBase val="10"/>
          <c:orientation val="minMax"/>
          <c:min val="1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Cycles per inner loop iteration</a:t>
                </a: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crossAx val="-2139143888"/>
        <c:crosses val="autoZero"/>
        <c:crossBetween val="between"/>
        <c:minorUnit val="10"/>
      </c:valAx>
      <c:spPr>
        <a:solidFill>
          <a:schemeClr val="bg1"/>
        </a:solidFill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76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93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80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25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09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83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53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Suggest largest possible block size B under the limit 2B</a:t>
            </a:r>
            <a:r>
              <a:rPr lang="en-US" baseline="30000" dirty="0"/>
              <a:t>2</a:t>
            </a:r>
            <a:r>
              <a:rPr lang="en-US" dirty="0"/>
              <a:t> &lt; C</a:t>
            </a:r>
            <a:endParaRPr lang="en-US" sz="11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3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6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6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</a:t>
            </a:r>
            <a:r>
              <a:rPr lang="en-US" baseline="0" dirty="0"/>
              <a:t>m inner to outer: j -&gt; I -&gt;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63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4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5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</a:t>
            </a:r>
            <a:r>
              <a:rPr lang="en-US" baseline="0" dirty="0"/>
              <a:t> move j, then </a:t>
            </a:r>
            <a:r>
              <a:rPr lang="en-US" baseline="0" dirty="0" err="1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0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87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41865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498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6779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561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345056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8082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2242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2636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74709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1084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4691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fld id="{F5551B27-49BC-4291-80C6-707CDCF1D651}" type="slidenum">
              <a:rPr lang="en-US" sz="1000" smtClean="0">
                <a:solidFill>
                  <a:srgbClr val="99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  <a:sym typeface="Gill Sans" charset="0"/>
              </a:rPr>
              <a:pPr algn="ctr" eaLnBrk="1" hangingPunct="1"/>
              <a:t>‹#›</a:t>
            </a:fld>
            <a:endParaRPr lang="en-US" sz="1000" b="0" dirty="0">
              <a:solidFill>
                <a:srgbClr val="99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600" b="0" dirty="0">
                <a:solidFill>
                  <a:srgbClr val="990000"/>
                </a:solidFill>
                <a:latin typeface="Gill Sans" charset="0"/>
                <a:sym typeface="Gill Sans" charset="0"/>
              </a:rPr>
              <a:t>CMSC 15400</a:t>
            </a:r>
          </a:p>
        </p:txBody>
      </p:sp>
    </p:spTree>
    <p:extLst>
      <p:ext uri="{BB962C8B-B14F-4D97-AF65-F5344CB8AC3E}">
        <p14:creationId xmlns:p14="http://schemas.microsoft.com/office/powerpoint/2010/main" val="34222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1860550"/>
            <a:ext cx="7772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kern="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  <a:sym typeface="Gill Sans" charset="0"/>
              </a:rPr>
              <a:t>Optimizing Code for Better Cache Performance </a:t>
            </a:r>
            <a:br>
              <a:rPr lang="en-US" sz="4400" kern="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  <a:sym typeface="Gill Sans" charset="0"/>
              </a:rPr>
            </a:br>
            <a:br>
              <a:rPr lang="en-US" sz="4400" kern="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  <a:sym typeface="Gill Sans" charset="0"/>
              </a:rPr>
            </a:br>
            <a:r>
              <a:rPr lang="en-US" sz="2800" b="0" kern="0" dirty="0">
                <a:solidFill>
                  <a:srgbClr val="000000"/>
                </a:solidFill>
                <a:latin typeface="+mn-lt"/>
                <a:ea typeface="+mj-ea"/>
                <a:cs typeface="+mj-cs"/>
                <a:sym typeface="Gill Sans" charset="0"/>
              </a:rPr>
              <a:t>CMSC 15400: Introduction to Computer Systems</a:t>
            </a:r>
          </a:p>
          <a:p>
            <a:pPr eaLnBrk="1" hangingPunct="1">
              <a:defRPr/>
            </a:pPr>
            <a:r>
              <a:rPr lang="en-US" sz="2800" b="0" kern="0" dirty="0">
                <a:solidFill>
                  <a:srgbClr val="000000"/>
                </a:solidFill>
                <a:latin typeface="+mn-lt"/>
                <a:ea typeface="+mj-ea"/>
                <a:cs typeface="+mj-cs"/>
                <a:sym typeface="Gill Sans" charset="0"/>
              </a:rPr>
              <a:t>	</a:t>
            </a:r>
          </a:p>
          <a:p>
            <a:pPr eaLnBrk="1" hangingPunct="1">
              <a:defRPr/>
            </a:pPr>
            <a:r>
              <a:rPr lang="en-US" b="0" dirty="0">
                <a:latin typeface="+mn-lt"/>
              </a:rPr>
              <a:t>Autumn 2019, Prof Chien</a:t>
            </a:r>
            <a:br>
              <a:rPr lang="en-US" b="0" dirty="0">
                <a:latin typeface="+mn-lt"/>
              </a:rPr>
            </a:br>
            <a:r>
              <a:rPr lang="en-US" b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Lecture 13</a:t>
            </a:r>
            <a:endParaRPr lang="en-US" b="0" kern="0" dirty="0">
              <a:solidFill>
                <a:srgbClr val="000000"/>
              </a:solidFill>
              <a:latin typeface="+mn-lt"/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506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(ijk)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27050" y="1765300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ijk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sum += </a:t>
            </a:r>
            <a:r>
              <a:rPr lang="en-US" sz="1800" dirty="0" err="1">
                <a:solidFill>
                  <a:srgbClr val="FF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FF0000"/>
                </a:solidFill>
                <a:latin typeface="Courier New" charset="0"/>
              </a:rPr>
              <a:t>b[k][j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c[i][j</a:t>
            </a:r>
            <a:r>
              <a:rPr lang="en-US" sz="1800" dirty="0">
                <a:latin typeface="Courier New" charset="0"/>
              </a:rPr>
              <a:t>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 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54927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711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7854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5624513" y="316865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6843713" y="316865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7986713" y="316865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6934200" y="2593975"/>
            <a:ext cx="0" cy="50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5499100" y="2962275"/>
            <a:ext cx="584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6081713" y="278765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6691313" y="225425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8013700" y="289877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7834313" y="2559050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395913" y="179705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6434138" y="4256088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V="1">
            <a:off x="6991351" y="359251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5214938" y="4256088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V="1">
            <a:off x="5772150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7808266" y="4256088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8147051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290513" y="4964113"/>
            <a:ext cx="5073650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</a:t>
            </a:r>
            <a:r>
              <a:rPr lang="en-US" b="0" u="sng" dirty="0">
                <a:latin typeface="Calibri"/>
                <a:cs typeface="Calibri"/>
              </a:rPr>
              <a:t>per inner loop iteration</a:t>
            </a:r>
            <a:r>
              <a:rPr lang="en-US" sz="2400" b="0" u="sng" dirty="0">
                <a:latin typeface="Calibri"/>
                <a:cs typeface="Calibri"/>
              </a:rPr>
              <a:t>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</a:t>
            </a:r>
            <a:r>
              <a:rPr lang="en-US" b="0" dirty="0">
                <a:latin typeface="Calibri"/>
                <a:cs typeface="Calibri"/>
              </a:rPr>
              <a:t>0.0</a:t>
            </a:r>
            <a:endParaRPr lang="en-US" sz="2400" b="0" dirty="0">
              <a:latin typeface="Calibri"/>
              <a:cs typeface="Calibri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1249" y="4219576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5019675" y="5562600"/>
            <a:ext cx="847725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31566" y="5329388"/>
            <a:ext cx="2032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1.25 misses per 2 loads</a:t>
            </a:r>
          </a:p>
        </p:txBody>
      </p:sp>
    </p:spTree>
    <p:extLst>
      <p:ext uri="{BB962C8B-B14F-4D97-AF65-F5344CB8AC3E}">
        <p14:creationId xmlns:p14="http://schemas.microsoft.com/office/powerpoint/2010/main" val="9127139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(jik)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00038" y="1779588"/>
            <a:ext cx="47212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jik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(k=0; k&lt;n; k++)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</a:t>
            </a:r>
            <a:r>
              <a:rPr lang="en-US" sz="1800">
                <a:solidFill>
                  <a:srgbClr val="FF0000"/>
                </a:solidFill>
                <a:latin typeface="Courier New" charset="0"/>
              </a:rPr>
              <a:t>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c[i][j] = sum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55689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6788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7931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5700713" y="3235325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6919913" y="3235325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8077200" y="3235325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7010400" y="2660650"/>
            <a:ext cx="0" cy="50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5575300" y="3028950"/>
            <a:ext cx="584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6157913" y="2854325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6767513" y="2320925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8089900" y="296545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7910513" y="2625725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5548313" y="1787525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5334000" y="4244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 flipV="1">
            <a:off x="5891213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6535738" y="4244975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 flipV="1">
            <a:off x="7092951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7884466" y="4244975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 flipV="1">
            <a:off x="8223251" y="3587750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444500" y="4868863"/>
            <a:ext cx="5446713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4256291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5019675" y="5562600"/>
            <a:ext cx="847725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31566" y="5329388"/>
            <a:ext cx="2032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1.25 misses per 2 loads</a:t>
            </a:r>
          </a:p>
        </p:txBody>
      </p:sp>
    </p:spTree>
    <p:extLst>
      <p:ext uri="{BB962C8B-B14F-4D97-AF65-F5344CB8AC3E}">
        <p14:creationId xmlns:p14="http://schemas.microsoft.com/office/powerpoint/2010/main" val="858180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8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(kij)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52438" y="1770063"/>
            <a:ext cx="4264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kij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&lt;n;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c[</a:t>
            </a:r>
            <a:r>
              <a:rPr lang="en-US" sz="1800" dirty="0" err="1">
                <a:solidFill>
                  <a:srgbClr val="FF0000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][j] += r * b[k][j];</a:t>
            </a:r>
            <a:r>
              <a:rPr lang="en-US" sz="1800" dirty="0">
                <a:latin typeface="Courier New" charset="0"/>
              </a:rPr>
              <a:t>  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5289669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dirty="0" err="1">
                <a:latin typeface="Calibri"/>
                <a:cs typeface="Calibri"/>
              </a:rPr>
              <a:t>i,k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324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467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5293666" y="38719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V="1">
            <a:off x="5632451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b="0" dirty="0">
                <a:latin typeface="Calibri"/>
                <a:cs typeface="Calibri"/>
              </a:rPr>
              <a:t>0</a:t>
            </a:r>
            <a:r>
              <a:rPr lang="en-US" sz="2400" b="0" dirty="0">
                <a:latin typeface="Calibri"/>
                <a:cs typeface="Calibri"/>
              </a:rPr>
              <a:t>.0	0.25	0.25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956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5019675" y="5562600"/>
            <a:ext cx="847725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1566" y="5329388"/>
            <a:ext cx="2136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0.5 </a:t>
            </a:r>
            <a:r>
              <a:rPr lang="en-US" dirty="0">
                <a:latin typeface="Calibri" pitchFamily="34" charset="0"/>
              </a:rPr>
              <a:t>misses </a:t>
            </a:r>
            <a:r>
              <a:rPr lang="en-US">
                <a:latin typeface="Calibri" pitchFamily="34" charset="0"/>
              </a:rPr>
              <a:t>per 1 load + 1 store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1912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(ikj)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490538" y="1757363"/>
            <a:ext cx="43148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ikj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r = a[i][k];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</a:t>
            </a:r>
            <a:r>
              <a:rPr lang="en-US" sz="1800">
                <a:solidFill>
                  <a:srgbClr val="FF0000"/>
                </a:solidFill>
                <a:latin typeface="Courier New" charset="0"/>
              </a:rPr>
              <a:t>c[i][j] += r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5272088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(i,k)</a:t>
            </a: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4098" name="Rectangle 18"/>
          <p:cNvSpPr>
            <a:spLocks noChangeArrowheads="1"/>
          </p:cNvSpPr>
          <p:nvPr/>
        </p:nvSpPr>
        <p:spPr bwMode="auto">
          <a:xfrm>
            <a:off x="6324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1" name="Rectangle 21"/>
          <p:cNvSpPr>
            <a:spLocks noChangeArrowheads="1"/>
          </p:cNvSpPr>
          <p:nvPr/>
        </p:nvSpPr>
        <p:spPr bwMode="auto">
          <a:xfrm>
            <a:off x="7467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102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4" name="Rectangle 24"/>
          <p:cNvSpPr>
            <a:spLocks noChangeArrowheads="1"/>
          </p:cNvSpPr>
          <p:nvPr/>
        </p:nvSpPr>
        <p:spPr bwMode="auto">
          <a:xfrm>
            <a:off x="5227638" y="40243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Fixed</a:t>
            </a:r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 flipV="1">
            <a:off x="5632450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6" name="Rectangle 26"/>
          <p:cNvSpPr>
            <a:spLocks noChangeArrowheads="1"/>
          </p:cNvSpPr>
          <p:nvPr/>
        </p:nvSpPr>
        <p:spPr bwMode="auto">
          <a:xfrm>
            <a:off x="444500" y="4868863"/>
            <a:ext cx="51943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b="0" dirty="0">
                <a:latin typeface="Calibri"/>
                <a:cs typeface="Calibri"/>
              </a:rPr>
              <a:t>0</a:t>
            </a:r>
            <a:r>
              <a:rPr lang="en-US" sz="2400" b="0" dirty="0">
                <a:latin typeface="Calibri"/>
                <a:cs typeface="Calibri"/>
              </a:rPr>
              <a:t>.0	0.25	0.25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9718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5019675" y="5562600"/>
            <a:ext cx="847725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1566" y="5329388"/>
            <a:ext cx="2136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0.5 </a:t>
            </a:r>
            <a:r>
              <a:rPr lang="en-US" dirty="0">
                <a:latin typeface="Calibri" pitchFamily="34" charset="0"/>
              </a:rPr>
              <a:t>misses </a:t>
            </a:r>
            <a:r>
              <a:rPr lang="en-US">
                <a:latin typeface="Calibri" pitchFamily="34" charset="0"/>
              </a:rPr>
              <a:t>per 1 load + 1 store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94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(jki)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566738" y="1766888"/>
            <a:ext cx="4352925" cy="2515817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jki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r</a:t>
            </a:r>
            <a:r>
              <a:rPr lang="en-US" sz="1800" dirty="0">
                <a:latin typeface="Courier New" charset="0"/>
              </a:rPr>
              <a:t> = </a:t>
            </a:r>
            <a:r>
              <a:rPr lang="en-US" sz="1800" dirty="0" err="1">
                <a:latin typeface="Courier New" charset="0"/>
              </a:rPr>
              <a:t>b[k][j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 err="1">
                <a:solidFill>
                  <a:srgbClr val="FF0000"/>
                </a:solidFill>
                <a:latin typeface="Courier New" charset="0"/>
              </a:rPr>
              <a:t>c[i][j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] += </a:t>
            </a:r>
            <a:r>
              <a:rPr lang="en-US" sz="1800" dirty="0" err="1">
                <a:solidFill>
                  <a:srgbClr val="FF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FF0000"/>
                </a:solidFill>
                <a:latin typeface="Courier New" charset="0"/>
              </a:rPr>
              <a:t>r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403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5595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7279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7656513" y="20574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j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6692900" y="283210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6475413" y="2416175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268913" y="16002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5803900" y="24257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7886700" y="24384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5522913" y="20574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5133853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V="1">
            <a:off x="5638800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7467600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V="1">
            <a:off x="8024813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6477000" y="3866679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 flipV="1">
            <a:off x="6815785" y="3343921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444500" y="4868863"/>
            <a:ext cx="549275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</a:t>
            </a:r>
            <a:r>
              <a:rPr lang="en-US" b="0" u="sng" dirty="0">
                <a:latin typeface="Calibri"/>
                <a:cs typeface="Calibri"/>
              </a:rPr>
              <a:t>A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B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C</a:t>
            </a:r>
            <a:endParaRPr lang="en-US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1.0	0.0	1.0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3985737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5019675" y="5562600"/>
            <a:ext cx="847725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31566" y="5329388"/>
            <a:ext cx="2136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2.0 misses per 1 load + 1 store</a:t>
            </a:r>
          </a:p>
        </p:txBody>
      </p:sp>
    </p:spTree>
    <p:extLst>
      <p:ext uri="{BB962C8B-B14F-4D97-AF65-F5344CB8AC3E}">
        <p14:creationId xmlns:p14="http://schemas.microsoft.com/office/powerpoint/2010/main" val="208775345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(kji)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7538" y="1782763"/>
            <a:ext cx="4518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kji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r =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(i=0; i&lt;n; i++)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</a:t>
            </a:r>
            <a:r>
              <a:rPr lang="en-US" sz="1800">
                <a:solidFill>
                  <a:srgbClr val="FF0000"/>
                </a:solidFill>
                <a:latin typeface="Courier New" charset="0"/>
              </a:rPr>
              <a:t>c[i][j] += a[i][k] * r;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	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56578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68770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80454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5789613" y="31242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7008813" y="31242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8229600" y="31242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7974013" y="22733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7010400" y="30067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6792913" y="2590800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586413" y="18288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121400" y="2600325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V="1">
            <a:off x="8204200" y="2613025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5840413" y="22733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(*,k)</a:t>
            </a: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6817666" y="4165600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V="1">
            <a:off x="7156451" y="350996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9" name="Rectangle 21"/>
          <p:cNvSpPr>
            <a:spLocks noChangeArrowheads="1"/>
          </p:cNvSpPr>
          <p:nvPr/>
        </p:nvSpPr>
        <p:spPr bwMode="auto">
          <a:xfrm>
            <a:off x="5410200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 flipV="1">
            <a:off x="59674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7924001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 flipV="1">
            <a:off x="84058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1.0	</a:t>
            </a:r>
            <a:r>
              <a:rPr lang="en-US" b="0" dirty="0">
                <a:latin typeface="Calibri"/>
                <a:cs typeface="Calibri"/>
              </a:rPr>
              <a:t>0</a:t>
            </a:r>
            <a:r>
              <a:rPr lang="en-US" sz="2400" b="0" dirty="0">
                <a:latin typeface="Calibri"/>
                <a:cs typeface="Calibri"/>
              </a:rPr>
              <a:t>.0	1.0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83174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5019675" y="5562600"/>
            <a:ext cx="847725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31566" y="5329388"/>
            <a:ext cx="2136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2.0 misses per 1 load + 1 store</a:t>
            </a:r>
          </a:p>
        </p:txBody>
      </p:sp>
    </p:spTree>
    <p:extLst>
      <p:ext uri="{BB962C8B-B14F-4D97-AF65-F5344CB8AC3E}">
        <p14:creationId xmlns:p14="http://schemas.microsoft.com/office/powerpoint/2010/main" val="2715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Summary of Matrix Multiplication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486400" y="1371600"/>
            <a:ext cx="3505200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alibri"/>
                <a:cs typeface="Calibri"/>
              </a:rPr>
              <a:t>ijk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alibri"/>
                <a:cs typeface="Calibri"/>
              </a:rPr>
              <a:t>jik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 / 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endParaRPr lang="en-US" sz="2000" b="0" dirty="0">
              <a:latin typeface="Calibri"/>
              <a:cs typeface="Calibri"/>
            </a:endParaRP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0.25*1+1*1=</a:t>
            </a:r>
            <a:r>
              <a:rPr lang="en-US" sz="2000" dirty="0">
                <a:latin typeface="Calibri"/>
                <a:cs typeface="Calibri"/>
              </a:rPr>
              <a:t>1.25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5486400" y="3313113"/>
            <a:ext cx="2743200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alibri"/>
                <a:cs typeface="Calibri"/>
              </a:rPr>
              <a:t>kij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alibri"/>
                <a:cs typeface="Calibri"/>
              </a:rPr>
              <a:t>ikj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1 loads, 1 store / 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endParaRPr lang="en-US" sz="2000" b="0" dirty="0">
              <a:latin typeface="Calibri"/>
              <a:cs typeface="Calibri"/>
            </a:endParaRP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0.25*1+0.25*1= </a:t>
            </a:r>
            <a:r>
              <a:rPr lang="en-US" sz="2000" dirty="0">
                <a:latin typeface="Calibri"/>
                <a:cs typeface="Calibri"/>
              </a:rPr>
              <a:t>0.5</a:t>
            </a: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486400" y="5184775"/>
            <a:ext cx="2743200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alibri"/>
                <a:cs typeface="Calibri"/>
              </a:rPr>
              <a:t>jki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alibri"/>
                <a:cs typeface="Calibri"/>
              </a:rPr>
              <a:t>kji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1 loads, 1 store 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endParaRPr lang="en-US" sz="2000" b="0" dirty="0">
              <a:latin typeface="Calibri"/>
              <a:cs typeface="Calibri"/>
            </a:endParaRP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1*1+1*1= </a:t>
            </a:r>
            <a:r>
              <a:rPr lang="en-US" sz="2000" dirty="0">
                <a:latin typeface="Calibri"/>
                <a:cs typeface="Calibri"/>
              </a:rPr>
              <a:t>2.0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295400" y="1058863"/>
            <a:ext cx="3481388" cy="2082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sum = 0.0;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++)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 sum += </a:t>
            </a:r>
            <a:r>
              <a:rPr lang="en-US" sz="1400" dirty="0" err="1">
                <a:latin typeface="Courier New" charset="0"/>
              </a:rPr>
              <a:t>a[i][k</a:t>
            </a:r>
            <a:r>
              <a:rPr lang="en-US" sz="1400" dirty="0">
                <a:latin typeface="Courier New" charset="0"/>
              </a:rPr>
              <a:t>] * </a:t>
            </a:r>
            <a:r>
              <a:rPr lang="en-US" sz="1400" dirty="0" err="1">
                <a:latin typeface="Courier New" charset="0"/>
              </a:rPr>
              <a:t>b[k][j</a:t>
            </a:r>
            <a:r>
              <a:rPr lang="en-US" sz="1400" dirty="0">
                <a:latin typeface="Courier New" charset="0"/>
              </a:rPr>
              <a:t>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 err="1">
                <a:latin typeface="Courier New" charset="0"/>
              </a:rPr>
              <a:t>c[i][j</a:t>
            </a:r>
            <a:r>
              <a:rPr lang="en-US" sz="1400" dirty="0">
                <a:latin typeface="Courier New" charset="0"/>
              </a:rPr>
              <a:t>] = sum;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 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295400" y="3221038"/>
            <a:ext cx="3481388" cy="17843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 for (i=0; i&lt;n; i++)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  r = a[i][k];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  for (j=0; j&lt;n; j++)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   c[i][j] += r * b[k][j]; 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}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295400" y="5073650"/>
            <a:ext cx="3481388" cy="17843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for (j=0; j&lt;n; j++)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 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   r = b[k][j];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   for (i=0; i&lt;n; i++)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    c[i][j] += a[i][k] * r;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715235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memories can have significant performance impact</a:t>
            </a:r>
          </a:p>
          <a:p>
            <a:endParaRPr lang="en-US" dirty="0"/>
          </a:p>
          <a:p>
            <a:r>
              <a:rPr lang="en-US" dirty="0"/>
              <a:t>You can write your programs to exploit this!</a:t>
            </a:r>
          </a:p>
          <a:p>
            <a:pPr lvl="1"/>
            <a:r>
              <a:rPr lang="en-US" dirty="0"/>
              <a:t>Focus on the inner loops, where bulk of computations and memory accesses occur. </a:t>
            </a:r>
          </a:p>
          <a:p>
            <a:pPr lvl="1"/>
            <a:r>
              <a:rPr lang="en-US" dirty="0"/>
              <a:t>Try to maximize spatial locality by reading data objects with sequentially with stride 1.</a:t>
            </a:r>
          </a:p>
        </p:txBody>
      </p:sp>
    </p:spTree>
    <p:extLst>
      <p:ext uri="{BB962C8B-B14F-4D97-AF65-F5344CB8AC3E}">
        <p14:creationId xmlns:p14="http://schemas.microsoft.com/office/powerpoint/2010/main" val="1106621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Intel Xeon E7 v2 (Feb 2014)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20850" r="-2085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November 18,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/>
              <a:t>Chien CS 222 Autumn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030CB-DE89-B845-8CC3-7500EBCEE3C3}"/>
              </a:ext>
            </a:extLst>
          </p:cNvPr>
          <p:cNvSpPr txBox="1"/>
          <p:nvPr/>
        </p:nvSpPr>
        <p:spPr>
          <a:xfrm>
            <a:off x="6476598" y="759931"/>
            <a:ext cx="2286000" cy="3693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Calibri" pitchFamily="34" charset="0"/>
              </a:rPr>
              <a:t>Not on Exam (Enjoy!)</a:t>
            </a:r>
          </a:p>
        </p:txBody>
      </p:sp>
    </p:spTree>
    <p:extLst>
      <p:ext uri="{BB962C8B-B14F-4D97-AF65-F5344CB8AC3E}">
        <p14:creationId xmlns:p14="http://schemas.microsoft.com/office/powerpoint/2010/main" val="1369009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Specifications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9486" r="-9486"/>
          <a:stretch>
            <a:fillRect/>
          </a:stretch>
        </p:blipFill>
        <p:spPr>
          <a:xfrm>
            <a:off x="-491066" y="1600200"/>
            <a:ext cx="8229600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November 18,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/>
              <a:t>Chien CS 222 Autumn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15405" y="3961871"/>
            <a:ext cx="3777772" cy="16312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AU" sz="2000" dirty="0"/>
              <a:t>For each core: </a:t>
            </a:r>
          </a:p>
          <a:p>
            <a:r>
              <a:rPr lang="en-AU" sz="2000" dirty="0"/>
              <a:t>     32KB L1 I-cache, </a:t>
            </a:r>
          </a:p>
          <a:p>
            <a:r>
              <a:rPr lang="en-AU" sz="2000" dirty="0"/>
              <a:t>     32KB L1 D-cache,  </a:t>
            </a:r>
          </a:p>
          <a:p>
            <a:r>
              <a:rPr lang="en-AU" sz="2000" dirty="0"/>
              <a:t>256KB L2 cache (3.8MB total)</a:t>
            </a:r>
          </a:p>
          <a:p>
            <a:r>
              <a:rPr lang="en-AU" sz="2000" dirty="0"/>
              <a:t>2.5MB L3 Cache (37.5MB total)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318F44-C541-DB49-BF57-D2CDEC9368D3}"/>
              </a:ext>
            </a:extLst>
          </p:cNvPr>
          <p:cNvSpPr txBox="1"/>
          <p:nvPr/>
        </p:nvSpPr>
        <p:spPr>
          <a:xfrm>
            <a:off x="6476598" y="773668"/>
            <a:ext cx="2286000" cy="3693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Calibri" pitchFamily="34" charset="0"/>
              </a:rPr>
              <a:t>Not on Exam (Enjoy!)</a:t>
            </a:r>
          </a:p>
        </p:txBody>
      </p:sp>
    </p:spTree>
    <p:extLst>
      <p:ext uri="{BB962C8B-B14F-4D97-AF65-F5344CB8AC3E}">
        <p14:creationId xmlns:p14="http://schemas.microsoft.com/office/powerpoint/2010/main" val="165265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write code that is cache friendly? </a:t>
            </a:r>
          </a:p>
          <a:p>
            <a:pPr lvl="1"/>
            <a:endParaRPr lang="en-US" dirty="0"/>
          </a:p>
          <a:p>
            <a:r>
              <a:rPr lang="en-US" dirty="0"/>
              <a:t>Rearranging loops to improve spatial locality</a:t>
            </a:r>
          </a:p>
          <a:p>
            <a:endParaRPr lang="en-US" dirty="0"/>
          </a:p>
          <a:p>
            <a:r>
              <a:rPr lang="en-US" dirty="0"/>
              <a:t>Cache realities (not on exam)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64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Caches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19100" y="2235200"/>
          <a:ext cx="8229600" cy="394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634">
                <a:tc>
                  <a:txBody>
                    <a:bodyPr/>
                    <a:lstStyle/>
                    <a:p>
                      <a:r>
                        <a:rPr lang="en-US" dirty="0"/>
                        <a:t>L1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8-way </a:t>
                      </a:r>
                      <a:r>
                        <a:rPr lang="en-US" dirty="0" err="1"/>
                        <a:t>assoc</a:t>
                      </a:r>
                      <a:r>
                        <a:rPr lang="en-US" dirty="0"/>
                        <a:t>, 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4 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634">
                <a:tc>
                  <a:txBody>
                    <a:bodyPr/>
                    <a:lstStyle/>
                    <a:p>
                      <a:r>
                        <a:rPr lang="en-US" dirty="0"/>
                        <a:t>L1</a:t>
                      </a:r>
                      <a:r>
                        <a:rPr lang="en-US" baseline="0" dirty="0"/>
                        <a:t> 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8-way </a:t>
                      </a:r>
                      <a:r>
                        <a:rPr lang="en-US" dirty="0" err="1"/>
                        <a:t>assoc</a:t>
                      </a:r>
                      <a:r>
                        <a:rPr lang="en-US" dirty="0"/>
                        <a:t>, 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bytes, 1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634">
                <a:tc>
                  <a:txBody>
                    <a:bodyPr/>
                    <a:lstStyle/>
                    <a:p>
                      <a:r>
                        <a:rPr lang="en-US" dirty="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8-way </a:t>
                      </a:r>
                      <a:r>
                        <a:rPr lang="en-US" dirty="0" err="1"/>
                        <a:t>assoc</a:t>
                      </a:r>
                      <a:r>
                        <a:rPr lang="en-US" dirty="0"/>
                        <a:t>, 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~10 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634">
                <a:tc>
                  <a:txBody>
                    <a:bodyPr/>
                    <a:lstStyle/>
                    <a:p>
                      <a:r>
                        <a:rPr lang="en-US" dirty="0"/>
                        <a:t>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37.5MB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16-way </a:t>
                      </a:r>
                      <a:r>
                        <a:rPr lang="en-US" dirty="0" err="1"/>
                        <a:t>assoc</a:t>
                      </a:r>
                      <a:r>
                        <a:rPr lang="en-US" dirty="0"/>
                        <a:t>, shared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~40 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582">
                <a:tc>
                  <a:txBody>
                    <a:bodyPr/>
                    <a:lstStyle/>
                    <a:p>
                      <a:r>
                        <a:rPr lang="en-US" dirty="0"/>
                        <a:t>DRAM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10-100 GB’s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n.a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~200 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November 18,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/>
              <a:t>Chien CS 222 Autumn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1574807"/>
            <a:ext cx="742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Memory Hierarchy example (Intel Xeon 2014)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9478" y="6248389"/>
            <a:ext cx="5847274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Why such a high degree of associativity?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B7706-E33C-9746-AF7B-5B6C3BAD9334}"/>
              </a:ext>
            </a:extLst>
          </p:cNvPr>
          <p:cNvSpPr txBox="1"/>
          <p:nvPr/>
        </p:nvSpPr>
        <p:spPr>
          <a:xfrm>
            <a:off x="6476598" y="759931"/>
            <a:ext cx="2286000" cy="3693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Calibri" pitchFamily="34" charset="0"/>
              </a:rPr>
              <a:t>Not on Exam (Enjoy!)</a:t>
            </a:r>
          </a:p>
        </p:txBody>
      </p:sp>
    </p:spTree>
    <p:extLst>
      <p:ext uri="{BB962C8B-B14F-4D97-AF65-F5344CB8AC3E}">
        <p14:creationId xmlns:p14="http://schemas.microsoft.com/office/powerpoint/2010/main" val="1312295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Non-blocking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971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Stream of references, when can the cache accept another request?</a:t>
            </a:r>
          </a:p>
          <a:p>
            <a:r>
              <a:rPr lang="en-US" dirty="0"/>
              <a:t>Hits are pipelined (h, h, h, h,.... in successive cycles)</a:t>
            </a:r>
          </a:p>
          <a:p>
            <a:pPr lvl="1"/>
            <a:r>
              <a:rPr lang="en-US" dirty="0"/>
              <a:t>Cache controller blocks on the first miss.</a:t>
            </a:r>
          </a:p>
          <a:p>
            <a:r>
              <a:rPr lang="en-US" dirty="0"/>
              <a:t>Hit-under-miss (m, h, h, h,.... in successive cycles)</a:t>
            </a:r>
          </a:p>
          <a:p>
            <a:pPr lvl="1"/>
            <a:r>
              <a:rPr lang="en-US" dirty="0"/>
              <a:t>Why is this possible? </a:t>
            </a:r>
          </a:p>
          <a:p>
            <a:pPr lvl="1"/>
            <a:r>
              <a:rPr lang="en-US" dirty="0"/>
              <a:t>Hits are to other data in the cache.  No problem with accessing them (but the cache controller gets more complex)</a:t>
            </a:r>
          </a:p>
          <a:p>
            <a:pPr lvl="1"/>
            <a:r>
              <a:rPr lang="en-US" dirty="0"/>
              <a:t>Cache controller blocks on a the 2</a:t>
            </a:r>
            <a:r>
              <a:rPr lang="en-US" baseline="30000" dirty="0"/>
              <a:t>nd</a:t>
            </a:r>
            <a:r>
              <a:rPr lang="en-US" dirty="0"/>
              <a:t> miss</a:t>
            </a:r>
          </a:p>
          <a:p>
            <a:pPr lvl="1"/>
            <a:r>
              <a:rPr lang="en-US" dirty="0"/>
              <a:t>What order do the data values return in?</a:t>
            </a:r>
          </a:p>
          <a:p>
            <a:pPr lvl="1"/>
            <a:r>
              <a:rPr lang="en-US" dirty="0"/>
              <a:t>How many misses outstanding at one time? (even across multiple levels of the memory hierarchy)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November 18,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/>
              <a:t>Chien CS 222 Autumn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1701800"/>
            <a:ext cx="457200" cy="1130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95400" y="2032000"/>
            <a:ext cx="12446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282700" y="2324100"/>
            <a:ext cx="1244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04900" y="1663700"/>
            <a:ext cx="160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Loads, Stores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3800" y="2362200"/>
            <a:ext cx="14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values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0500" y="1841500"/>
            <a:ext cx="3058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Hits</a:t>
            </a:r>
          </a:p>
          <a:p>
            <a:r>
              <a:rPr lang="en-US" dirty="0"/>
              <a:t>1 Miss outstanding at a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75D22-0EF3-3643-A260-CD58F0BBB326}"/>
              </a:ext>
            </a:extLst>
          </p:cNvPr>
          <p:cNvSpPr txBox="1"/>
          <p:nvPr/>
        </p:nvSpPr>
        <p:spPr>
          <a:xfrm>
            <a:off x="6476598" y="759931"/>
            <a:ext cx="2286000" cy="3693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Calibri" pitchFamily="34" charset="0"/>
              </a:rPr>
              <a:t>Not on Exam (Enjoy!)</a:t>
            </a:r>
          </a:p>
        </p:txBody>
      </p:sp>
    </p:spTree>
    <p:extLst>
      <p:ext uri="{BB962C8B-B14F-4D97-AF65-F5344CB8AC3E}">
        <p14:creationId xmlns:p14="http://schemas.microsoft.com/office/powerpoint/2010/main" val="1403644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Non-blocking Caches - Aggressive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51200"/>
            <a:ext cx="8229600" cy="2971800"/>
          </a:xfrm>
        </p:spPr>
        <p:txBody>
          <a:bodyPr>
            <a:normAutofit/>
          </a:bodyPr>
          <a:lstStyle/>
          <a:p>
            <a:r>
              <a:rPr lang="en-US" dirty="0"/>
              <a:t>Multiple outstanding misses (m, h, h, m, h, h, h, m, ...)</a:t>
            </a:r>
          </a:p>
          <a:p>
            <a:pPr lvl="1"/>
            <a:r>
              <a:rPr lang="en-US" dirty="0"/>
              <a:t>Misses to different addresses can be processed concurrently</a:t>
            </a:r>
          </a:p>
          <a:p>
            <a:pPr lvl="1"/>
            <a:r>
              <a:rPr lang="en-US" dirty="0"/>
              <a:t>Lots of parallelism</a:t>
            </a:r>
          </a:p>
          <a:p>
            <a:pPr lvl="1"/>
            <a:r>
              <a:rPr lang="en-US" dirty="0"/>
              <a:t>Next cache level can return requests out of order (hit-under-miss or multiple-miss)</a:t>
            </a:r>
          </a:p>
          <a:p>
            <a:pPr lvl="1"/>
            <a:r>
              <a:rPr lang="en-US" dirty="0"/>
              <a:t>Memory system can return request out of order</a:t>
            </a:r>
          </a:p>
          <a:p>
            <a:pPr lvl="2"/>
            <a:r>
              <a:rPr lang="en-US" dirty="0"/>
              <a:t>Banking and variable latency</a:t>
            </a:r>
          </a:p>
          <a:p>
            <a:pPr lvl="2"/>
            <a:r>
              <a:rPr lang="en-US" dirty="0"/>
              <a:t>Cache controller accepts out of order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November 18,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/>
              <a:t>Chien CS 222 Autumn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1701800"/>
            <a:ext cx="457200" cy="1130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95400" y="2032000"/>
            <a:ext cx="12446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282700" y="2324100"/>
            <a:ext cx="1244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04900" y="1663700"/>
            <a:ext cx="160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Loads, Stores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3800" y="2362200"/>
            <a:ext cx="14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values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0500" y="1841500"/>
            <a:ext cx="2749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Multiple Misses</a:t>
            </a:r>
          </a:p>
          <a:p>
            <a:pPr marL="285750" indent="-285750">
              <a:buFontTx/>
              <a:buChar char="-"/>
            </a:pPr>
            <a:r>
              <a:rPr lang="en-US" dirty="0"/>
              <a:t>Issued in-order</a:t>
            </a:r>
          </a:p>
          <a:p>
            <a:pPr marL="285750" indent="-285750">
              <a:buFontTx/>
              <a:buChar char="-"/>
            </a:pPr>
            <a:r>
              <a:rPr lang="en-US" dirty="0"/>
              <a:t>Returning out-of-order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48300" y="6057900"/>
            <a:ext cx="3683000" cy="749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Mainstream server processor caches are all aggressive!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CCA2B3-A838-8140-A166-3488ADCAAF69}"/>
              </a:ext>
            </a:extLst>
          </p:cNvPr>
          <p:cNvSpPr txBox="1"/>
          <p:nvPr/>
        </p:nvSpPr>
        <p:spPr>
          <a:xfrm>
            <a:off x="6400800" y="1189567"/>
            <a:ext cx="2286000" cy="3693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Calibri" pitchFamily="34" charset="0"/>
              </a:rPr>
              <a:t>Not on Exam (Enjoy!)</a:t>
            </a:r>
          </a:p>
        </p:txBody>
      </p:sp>
    </p:spTree>
    <p:extLst>
      <p:ext uri="{BB962C8B-B14F-4D97-AF65-F5344CB8AC3E}">
        <p14:creationId xmlns:p14="http://schemas.microsoft.com/office/powerpoint/2010/main" val="347362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Hierarchy Bandwidth (1-core)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3Ghz Nehalem</a:t>
            </a:r>
          </a:p>
          <a:p>
            <a:r>
              <a:rPr lang="en-US" dirty="0"/>
              <a:t>Processor/L1</a:t>
            </a:r>
          </a:p>
          <a:p>
            <a:pPr lvl="1"/>
            <a:r>
              <a:rPr lang="en-US" dirty="0"/>
              <a:t>Instruction: 16 bytes/clock =&gt; 48GB/s</a:t>
            </a:r>
          </a:p>
          <a:p>
            <a:pPr lvl="1"/>
            <a:r>
              <a:rPr lang="en-US" dirty="0"/>
              <a:t>Data: 8 bytes/clock =&gt; 24GB/s</a:t>
            </a:r>
          </a:p>
          <a:p>
            <a:pPr lvl="1"/>
            <a:r>
              <a:rPr lang="en-US" u="sng" dirty="0">
                <a:solidFill>
                  <a:srgbClr val="0000FF"/>
                </a:solidFill>
              </a:rPr>
              <a:t>Total bandwidth: 72GB/s</a:t>
            </a:r>
          </a:p>
          <a:p>
            <a:r>
              <a:rPr lang="en-US" dirty="0"/>
              <a:t>Estimate: L1 I-cache hit rate 96%, L1 D-cache 90%</a:t>
            </a:r>
          </a:p>
          <a:p>
            <a:r>
              <a:rPr lang="en-US" dirty="0"/>
              <a:t>Unified L2 Cache</a:t>
            </a:r>
          </a:p>
          <a:p>
            <a:pPr lvl="1"/>
            <a:r>
              <a:rPr lang="en-US" dirty="0"/>
              <a:t>Instruction 16B/</a:t>
            </a:r>
            <a:r>
              <a:rPr lang="en-US" dirty="0" err="1"/>
              <a:t>clk</a:t>
            </a:r>
            <a:r>
              <a:rPr lang="en-US" dirty="0"/>
              <a:t> * 0.04 * (64/16) = 2.56 GB/s</a:t>
            </a:r>
          </a:p>
          <a:p>
            <a:pPr lvl="1"/>
            <a:r>
              <a:rPr lang="en-US" dirty="0"/>
              <a:t>Data: 8B/</a:t>
            </a:r>
            <a:r>
              <a:rPr lang="en-US" dirty="0" err="1"/>
              <a:t>clk</a:t>
            </a:r>
            <a:r>
              <a:rPr lang="en-US" dirty="0"/>
              <a:t> * 0.10 * (64/8) = 6.4GB/s</a:t>
            </a:r>
          </a:p>
          <a:p>
            <a:pPr lvl="1"/>
            <a:r>
              <a:rPr lang="en-US" u="sng" dirty="0">
                <a:solidFill>
                  <a:srgbClr val="0000FF"/>
                </a:solidFill>
              </a:rPr>
              <a:t>Total L2 Bandwidth: 9 GB/s</a:t>
            </a:r>
          </a:p>
          <a:p>
            <a:r>
              <a:rPr lang="en-US" dirty="0"/>
              <a:t>Estimate L2 shared cache hit rate 75% (??)</a:t>
            </a:r>
          </a:p>
          <a:p>
            <a:r>
              <a:rPr lang="en-US" dirty="0"/>
              <a:t>1-core demand on shared L3 Cache</a:t>
            </a:r>
          </a:p>
          <a:p>
            <a:pPr lvl="1"/>
            <a:r>
              <a:rPr lang="en-US" u="sng" dirty="0">
                <a:solidFill>
                  <a:srgbClr val="0000FF"/>
                </a:solidFill>
              </a:rPr>
              <a:t>Total L3 Bandwidth: 9GB/s * 0.25 =  2.25 GB/s</a:t>
            </a:r>
          </a:p>
          <a:p>
            <a:r>
              <a:rPr lang="en-US" dirty="0"/>
              <a:t>Estimate L3 shared cache hit rate 50% (??)</a:t>
            </a:r>
          </a:p>
          <a:p>
            <a:r>
              <a:rPr lang="en-US" dirty="0"/>
              <a:t>1-core demand on Memory</a:t>
            </a:r>
          </a:p>
          <a:p>
            <a:pPr lvl="1"/>
            <a:r>
              <a:rPr lang="en-US" u="sng" dirty="0">
                <a:solidFill>
                  <a:srgbClr val="0000FF"/>
                </a:solidFill>
              </a:rPr>
              <a:t>Total Memory Bandwidth: 2.25GB/s * 0.5 =  1.1 GB/s</a:t>
            </a:r>
          </a:p>
          <a:p>
            <a:pPr lvl="1"/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November 18,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/>
              <a:t>Chien CS 222 Autumn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F1E01-AB98-3E4B-90CB-3AF71DD65774}"/>
              </a:ext>
            </a:extLst>
          </p:cNvPr>
          <p:cNvSpPr txBox="1"/>
          <p:nvPr/>
        </p:nvSpPr>
        <p:spPr>
          <a:xfrm>
            <a:off x="6400800" y="1438089"/>
            <a:ext cx="2286000" cy="3693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Calibri" pitchFamily="34" charset="0"/>
              </a:rPr>
              <a:t>Not on Exam (Enjoy!)</a:t>
            </a:r>
          </a:p>
        </p:txBody>
      </p:sp>
    </p:spTree>
    <p:extLst>
      <p:ext uri="{BB962C8B-B14F-4D97-AF65-F5344CB8AC3E}">
        <p14:creationId xmlns:p14="http://schemas.microsoft.com/office/powerpoint/2010/main" val="118125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Hierarchy Bandwidth (</a:t>
            </a:r>
            <a:r>
              <a:rPr lang="en-US" dirty="0">
                <a:solidFill>
                  <a:srgbClr val="0000FF"/>
                </a:solidFill>
              </a:rPr>
              <a:t>8-core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3Ghz Nehalem, 8-cores</a:t>
            </a:r>
          </a:p>
          <a:p>
            <a:r>
              <a:rPr lang="en-US" dirty="0"/>
              <a:t>Processor/L1s</a:t>
            </a:r>
          </a:p>
          <a:p>
            <a:pPr lvl="1"/>
            <a:r>
              <a:rPr lang="en-US" dirty="0"/>
              <a:t>Instruction: 16 bytes/clock =&gt; 48GB/s</a:t>
            </a:r>
          </a:p>
          <a:p>
            <a:pPr lvl="1"/>
            <a:r>
              <a:rPr lang="en-US" dirty="0"/>
              <a:t>Data: 8 bytes/clock =&gt; 24GB/s</a:t>
            </a:r>
          </a:p>
          <a:p>
            <a:pPr lvl="1"/>
            <a:r>
              <a:rPr lang="en-US" u="sng" dirty="0">
                <a:solidFill>
                  <a:srgbClr val="0000FF"/>
                </a:solidFill>
              </a:rPr>
              <a:t>Total bandwidth: 72GB/s * 8 = 576GB/s </a:t>
            </a:r>
          </a:p>
          <a:p>
            <a:r>
              <a:rPr lang="en-US" dirty="0"/>
              <a:t>Estimate: L1 I-cache hit rate 96%, L1 D-cache 90%</a:t>
            </a:r>
          </a:p>
          <a:p>
            <a:r>
              <a:rPr lang="en-US" dirty="0"/>
              <a:t>Unified L2 Caches</a:t>
            </a:r>
          </a:p>
          <a:p>
            <a:pPr lvl="1"/>
            <a:r>
              <a:rPr lang="en-US" dirty="0"/>
              <a:t>Instruction 16B/</a:t>
            </a:r>
            <a:r>
              <a:rPr lang="en-US" dirty="0" err="1"/>
              <a:t>clk</a:t>
            </a:r>
            <a:r>
              <a:rPr lang="en-US" dirty="0"/>
              <a:t> * 0.04 * (64/16) = 2.56 GB/s</a:t>
            </a:r>
          </a:p>
          <a:p>
            <a:pPr lvl="1"/>
            <a:r>
              <a:rPr lang="en-US" dirty="0"/>
              <a:t>Data: 8B/</a:t>
            </a:r>
            <a:r>
              <a:rPr lang="en-US" dirty="0" err="1"/>
              <a:t>clk</a:t>
            </a:r>
            <a:r>
              <a:rPr lang="en-US" dirty="0"/>
              <a:t> * 0.10 * (64/8) = 6.4GB/s</a:t>
            </a:r>
          </a:p>
          <a:p>
            <a:pPr lvl="1"/>
            <a:r>
              <a:rPr lang="en-US" u="sng" dirty="0">
                <a:solidFill>
                  <a:srgbClr val="0000FF"/>
                </a:solidFill>
              </a:rPr>
              <a:t>Total L2 Bandwidth: 9 GB/s * 8 = 72GB/s</a:t>
            </a:r>
          </a:p>
          <a:p>
            <a:r>
              <a:rPr lang="en-US" dirty="0"/>
              <a:t>Estimate L2 shared cache hit rate 75% (??)</a:t>
            </a:r>
          </a:p>
          <a:p>
            <a:r>
              <a:rPr lang="en-US" dirty="0"/>
              <a:t>8-core demand on shared L3 Cache</a:t>
            </a:r>
          </a:p>
          <a:p>
            <a:pPr lvl="1"/>
            <a:r>
              <a:rPr lang="en-US" u="sng" dirty="0">
                <a:solidFill>
                  <a:srgbClr val="0000FF"/>
                </a:solidFill>
              </a:rPr>
              <a:t>Total L3 Bandwidth: 9GB/s * 0.25 * 8 =  18 GB/s</a:t>
            </a:r>
          </a:p>
          <a:p>
            <a:r>
              <a:rPr lang="en-US" dirty="0"/>
              <a:t>Estimate L3 shared cache hit rate 50% (??)</a:t>
            </a:r>
          </a:p>
          <a:p>
            <a:r>
              <a:rPr lang="en-US" dirty="0"/>
              <a:t>8-core demand on Memory</a:t>
            </a:r>
          </a:p>
          <a:p>
            <a:pPr lvl="1"/>
            <a:r>
              <a:rPr lang="en-US" u="sng" dirty="0">
                <a:solidFill>
                  <a:srgbClr val="0000FF"/>
                </a:solidFill>
              </a:rPr>
              <a:t>Total Memory Bandwidth: 2.25GB/s * 0.5 * 8 =  9 GB/s</a:t>
            </a:r>
          </a:p>
          <a:p>
            <a:pPr lvl="1"/>
            <a:r>
              <a:rPr lang="en-US" dirty="0"/>
              <a:t>But, misses tend to be </a:t>
            </a:r>
            <a:r>
              <a:rPr lang="en-US" dirty="0" err="1"/>
              <a:t>bursty</a:t>
            </a:r>
            <a:r>
              <a:rPr lang="en-US" dirty="0"/>
              <a:t>, so 25GB/s memory system</a:t>
            </a:r>
          </a:p>
          <a:p>
            <a:pPr lvl="1"/>
            <a:endParaRPr lang="en-US" u="sng" dirty="0">
              <a:solidFill>
                <a:srgbClr val="0000FF"/>
              </a:solidFill>
            </a:endParaRPr>
          </a:p>
          <a:p>
            <a:pPr lvl="1"/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November 18,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/>
              <a:t>Chien CS 222 Autumn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5AA66-C8EC-C341-8CF9-656586FFEAB0}"/>
              </a:ext>
            </a:extLst>
          </p:cNvPr>
          <p:cNvSpPr txBox="1"/>
          <p:nvPr/>
        </p:nvSpPr>
        <p:spPr>
          <a:xfrm>
            <a:off x="6477000" y="1273692"/>
            <a:ext cx="2286000" cy="3693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Calibri" pitchFamily="34" charset="0"/>
              </a:rPr>
              <a:t>Not on Exam (Enjoy!)</a:t>
            </a:r>
          </a:p>
        </p:txBody>
      </p:sp>
    </p:spTree>
    <p:extLst>
      <p:ext uri="{BB962C8B-B14F-4D97-AF65-F5344CB8AC3E}">
        <p14:creationId xmlns:p14="http://schemas.microsoft.com/office/powerpoint/2010/main" val="22961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8-core Nehalem requires &gt;500GB/s memory bandwidth</a:t>
            </a:r>
          </a:p>
          <a:p>
            <a:pPr lvl="1"/>
            <a:r>
              <a:rPr lang="en-US" dirty="0"/>
              <a:t>Requires &gt;10 DDR3 Memory Channels (4-10x what mainstream systems use)</a:t>
            </a:r>
          </a:p>
          <a:p>
            <a:pPr lvl="1"/>
            <a:r>
              <a:rPr lang="en-US" dirty="0"/>
              <a:t>Cost would be prohibitive, smallest memory capacity would be extremely large (enough chips to get enough bandwidth)</a:t>
            </a:r>
          </a:p>
          <a:p>
            <a:r>
              <a:rPr lang="en-US" dirty="0"/>
              <a:t>Caches are essential to reducing the needed bandwidth</a:t>
            </a:r>
          </a:p>
          <a:p>
            <a:pPr lvl="1"/>
            <a:r>
              <a:rPr lang="en-US" dirty="0"/>
              <a:t>Match the processors needs with dual L1 caches</a:t>
            </a:r>
          </a:p>
          <a:p>
            <a:pPr lvl="1"/>
            <a:r>
              <a:rPr lang="en-US" dirty="0"/>
              <a:t>Reduce the bandwidth requirements at lower levels</a:t>
            </a:r>
          </a:p>
          <a:p>
            <a:pPr lvl="1"/>
            <a:endParaRPr lang="en-US" dirty="0"/>
          </a:p>
          <a:p>
            <a:r>
              <a:rPr lang="en-US" dirty="0"/>
              <a:t>One cannot build a machine with sufficient memory bandwidth without caches!!!! </a:t>
            </a:r>
            <a:r>
              <a:rPr lang="en-US" dirty="0">
                <a:solidFill>
                  <a:schemeClr val="accent6"/>
                </a:solidFill>
              </a:rPr>
              <a:t>(and power too!)</a:t>
            </a:r>
          </a:p>
          <a:p>
            <a:pPr lvl="1"/>
            <a:r>
              <a:rPr lang="en-US" dirty="0"/>
              <a:t>Extreme cost, and physical feasibility</a:t>
            </a:r>
          </a:p>
          <a:p>
            <a:pPr lvl="1"/>
            <a:r>
              <a:rPr lang="en-US" dirty="0"/>
              <a:t>Caches allow Moore’s law to be translated into increasing performance</a:t>
            </a:r>
          </a:p>
          <a:p>
            <a:pPr lvl="1"/>
            <a:r>
              <a:rPr lang="en-US" dirty="0"/>
              <a:t>Corollary: if caches don’t work for your application, you cannot get high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November 18,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/>
              <a:t>Chien CS 222 Autumn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FEABD-E65B-1644-921F-F1FCB2A400CF}"/>
              </a:ext>
            </a:extLst>
          </p:cNvPr>
          <p:cNvSpPr txBox="1"/>
          <p:nvPr/>
        </p:nvSpPr>
        <p:spPr>
          <a:xfrm>
            <a:off x="6476598" y="759931"/>
            <a:ext cx="2286000" cy="3693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Calibri" pitchFamily="34" charset="0"/>
              </a:rPr>
              <a:t>Not on Exam (Enjoy!)</a:t>
            </a:r>
          </a:p>
        </p:txBody>
      </p:sp>
    </p:spTree>
    <p:extLst>
      <p:ext uri="{BB962C8B-B14F-4D97-AF65-F5344CB8AC3E}">
        <p14:creationId xmlns:p14="http://schemas.microsoft.com/office/powerpoint/2010/main" val="295485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these memory hierarchies remind you 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supplied in order</a:t>
            </a:r>
          </a:p>
          <a:p>
            <a:r>
              <a:rPr lang="en-US" dirty="0"/>
              <a:t>Response return out of order</a:t>
            </a:r>
          </a:p>
          <a:p>
            <a:endParaRPr lang="en-US" dirty="0"/>
          </a:p>
          <a:p>
            <a:r>
              <a:rPr lang="en-US" dirty="0"/>
              <a:t>Enables tolerating long-latency memory requests (cache misses)</a:t>
            </a:r>
          </a:p>
          <a:p>
            <a:r>
              <a:rPr lang="en-US" dirty="0"/>
              <a:t>Other memory operations pass them by (hits)</a:t>
            </a:r>
          </a:p>
          <a:p>
            <a:endParaRPr lang="en-US" dirty="0"/>
          </a:p>
          <a:p>
            <a:r>
              <a:rPr lang="en-US" dirty="0"/>
              <a:t>Program continues to run correctly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November 18,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/>
              <a:t>Chien CS 222 Autumn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4000" y="5295900"/>
            <a:ext cx="8572500" cy="1181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Out-of-Order Processor &lt;-&gt; Out-of-Order Memory Hierarchy</a:t>
            </a:r>
          </a:p>
        </p:txBody>
      </p:sp>
    </p:spTree>
    <p:extLst>
      <p:ext uri="{BB962C8B-B14F-4D97-AF65-F5344CB8AC3E}">
        <p14:creationId xmlns:p14="http://schemas.microsoft.com/office/powerpoint/2010/main" val="45313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Improve?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matrix multiplication example, only spatial locality is utilized</a:t>
            </a:r>
          </a:p>
          <a:p>
            <a:endParaRPr lang="en-US" dirty="0"/>
          </a:p>
          <a:p>
            <a:r>
              <a:rPr lang="en-US" dirty="0"/>
              <a:t>How about temporal locality?</a:t>
            </a:r>
          </a:p>
          <a:p>
            <a:pPr lvl="1"/>
            <a:endParaRPr lang="en-US" dirty="0"/>
          </a:p>
          <a:p>
            <a:r>
              <a:rPr lang="en-US" dirty="0"/>
              <a:t>Problem: Cache is too small to take advantage of temporal locality!</a:t>
            </a:r>
          </a:p>
          <a:p>
            <a:pPr lvl="1"/>
            <a:endParaRPr lang="en-US" dirty="0"/>
          </a:p>
          <a:p>
            <a:r>
              <a:rPr lang="en-US" dirty="0"/>
              <a:t>Solution: 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39" y="445070"/>
            <a:ext cx="7591425" cy="762000"/>
          </a:xfrm>
        </p:spPr>
        <p:txBody>
          <a:bodyPr/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46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848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84665" y="5427663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3998371" y="51427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087560" y="5242573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0399" y="3936999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9997" y="49862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9532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5782" y="4876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85332" y="541020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9532" y="1413396"/>
            <a:ext cx="6893212" cy="2798202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c[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j] += a[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k] * b[k*n + 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6875" y="5562599"/>
            <a:ext cx="7896225" cy="771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13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block = 8 doubles</a:t>
            </a:r>
          </a:p>
          <a:p>
            <a:pPr lvl="1"/>
            <a:r>
              <a:rPr lang="en-US" dirty="0"/>
              <a:t>Cache size C &lt;&lt; n (much smaller than n)</a:t>
            </a:r>
          </a:p>
          <a:p>
            <a:pPr lvl="1"/>
            <a:r>
              <a:rPr lang="en-US" dirty="0"/>
              <a:t>No allocate on write</a:t>
            </a:r>
          </a:p>
          <a:p>
            <a:endParaRPr lang="en-US" dirty="0"/>
          </a:p>
          <a:p>
            <a:r>
              <a:rPr lang="en-US" dirty="0"/>
              <a:t>First iteration:</a:t>
            </a:r>
          </a:p>
          <a:p>
            <a:pPr lvl="1"/>
            <a:r>
              <a:rPr lang="en-US" dirty="0"/>
              <a:t>n/8 + n = 9n/8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Afterwards </a:t>
            </a:r>
            <a:r>
              <a:rPr lang="en-US" dirty="0">
                <a:solidFill>
                  <a:srgbClr val="C00000"/>
                </a:solidFill>
              </a:rPr>
              <a:t>in cache: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103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105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0367" y="36576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741196" y="42283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95699" y="40718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25234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1484" y="3962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925234" y="36576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52578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745829" y="58285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56720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5562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929867" y="52578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5257800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8266" y="6155842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640080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  <p:extLst>
      <p:ext uri="{BB962C8B-B14F-4D97-AF65-F5344CB8AC3E}">
        <p14:creationId xmlns:p14="http://schemas.microsoft.com/office/powerpoint/2010/main" val="4100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Array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 if we don’t know the address of a?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352550"/>
            <a:ext cx="4041775" cy="639762"/>
          </a:xfrm>
        </p:spPr>
        <p:txBody>
          <a:bodyPr/>
          <a:lstStyle/>
          <a:p>
            <a:r>
              <a:rPr lang="en-US" dirty="0"/>
              <a:t>Start By Asking Questions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992312"/>
            <a:ext cx="4041775" cy="3951288"/>
          </a:xfrm>
        </p:spPr>
        <p:txBody>
          <a:bodyPr/>
          <a:lstStyle/>
          <a:p>
            <a:r>
              <a:rPr lang="en-US" dirty="0"/>
              <a:t>How big is n?</a:t>
            </a:r>
          </a:p>
          <a:p>
            <a:pPr lvl="1"/>
            <a:r>
              <a:rPr lang="en-US" dirty="0"/>
              <a:t>Probably big, lots of accounts</a:t>
            </a:r>
          </a:p>
          <a:p>
            <a:r>
              <a:rPr lang="en-US" dirty="0"/>
              <a:t>What kind of locality in a?</a:t>
            </a:r>
          </a:p>
          <a:p>
            <a:r>
              <a:rPr lang="en-US" dirty="0"/>
              <a:t>How well will the cache exploit this locality?</a:t>
            </a:r>
          </a:p>
          <a:p>
            <a:r>
              <a:rPr lang="en-US" dirty="0"/>
              <a:t>What is the expected Hit rate of the first loop?</a:t>
            </a:r>
          </a:p>
          <a:p>
            <a:r>
              <a:rPr lang="en-US" dirty="0"/>
              <a:t>What is the expected Hit rate of the second loop?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508000" y="1397000"/>
            <a:ext cx="3835400" cy="5308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typedef struct {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savings_balance;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checking_balance;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account_t;</a:t>
            </a:r>
          </a:p>
          <a:p>
            <a:pPr algn="l"/>
            <a:endParaRPr lang="nn-N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nn-NO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</a:t>
            </a:r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get_total_balances1(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account_t* a, int n) {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i;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savings_total = 0.0;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checking_total= 0.0;</a:t>
            </a:r>
          </a:p>
          <a:p>
            <a:pPr algn="l"/>
            <a:endParaRPr lang="nn-N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for(i = 0; i &lt; n; i++)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savings_total += 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a[i].savings_balance;</a:t>
            </a:r>
          </a:p>
          <a:p>
            <a:pPr algn="l"/>
            <a:endParaRPr lang="nn-N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for(i = 0; i &lt; n; i++) 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checkings_total += 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a[i].checking_balance;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85800" y="4419600"/>
            <a:ext cx="3581400" cy="19812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79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block = 8 doubles</a:t>
            </a:r>
          </a:p>
          <a:p>
            <a:pPr lvl="1"/>
            <a:r>
              <a:rPr lang="en-US" dirty="0"/>
              <a:t>Cache size C &lt;&lt; n (much smaller than n)</a:t>
            </a:r>
          </a:p>
          <a:p>
            <a:pPr lvl="1"/>
            <a:r>
              <a:rPr lang="en-US" dirty="0"/>
              <a:t>Omit accesses to c</a:t>
            </a:r>
          </a:p>
          <a:p>
            <a:endParaRPr lang="en-US" dirty="0"/>
          </a:p>
          <a:p>
            <a:r>
              <a:rPr lang="en-US" dirty="0"/>
              <a:t>Second iteration:</a:t>
            </a:r>
          </a:p>
          <a:p>
            <a:pPr lvl="1"/>
            <a:r>
              <a:rPr lang="en-US" dirty="0"/>
              <a:t>Again:</a:t>
            </a:r>
            <a:br>
              <a:rPr lang="en-US" dirty="0"/>
            </a:br>
            <a:r>
              <a:rPr lang="en-US" dirty="0"/>
              <a:t>n/8 + n = 9n/8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dirty="0"/>
              <a:t>9n/8 * n</a:t>
            </a:r>
            <a:r>
              <a:rPr lang="en-US" baseline="30000" dirty="0"/>
              <a:t>2</a:t>
            </a:r>
            <a:r>
              <a:rPr lang="en-US" dirty="0"/>
              <a:t> = (9/8) * n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3654624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836039" y="4225329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406891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39594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004732" y="3654624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3654623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8266" y="4552665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479762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  <p:extLst>
      <p:ext uri="{BB962C8B-B14F-4D97-AF65-F5344CB8AC3E}">
        <p14:creationId xmlns:p14="http://schemas.microsoft.com/office/powerpoint/2010/main" val="7765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Multiplication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143000"/>
            <a:ext cx="8839200" cy="3536865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+=B)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j+=B)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k+=B)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B x B mini matrix multiplications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     for (i1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i1 &lt; </a:t>
            </a:r>
            <a:r>
              <a:rPr lang="en-US" sz="1600" dirty="0" err="1">
                <a:latin typeface="Courier New" pitchFamily="49" charset="0"/>
              </a:rPr>
              <a:t>i+B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               for (j1 = j; j1 &lt; </a:t>
            </a:r>
            <a:r>
              <a:rPr lang="en-US" sz="1600" dirty="0" err="1">
                <a:latin typeface="Courier New" pitchFamily="49" charset="0"/>
              </a:rPr>
              <a:t>j+B</a:t>
            </a:r>
            <a:r>
              <a:rPr lang="en-US" sz="1600" dirty="0">
                <a:latin typeface="Courier New" pitchFamily="49" charset="0"/>
              </a:rPr>
              <a:t>; j++)</a:t>
            </a:r>
          </a:p>
          <a:p>
            <a:r>
              <a:rPr lang="en-US" sz="1600" dirty="0">
                <a:latin typeface="Courier New" pitchFamily="49" charset="0"/>
              </a:rPr>
              <a:t>                          for (k1 = k; k1 &lt; </a:t>
            </a:r>
            <a:r>
              <a:rPr lang="en-US" sz="1600" dirty="0" err="1">
                <a:latin typeface="Courier New" pitchFamily="49" charset="0"/>
              </a:rPr>
              <a:t>k+B</a:t>
            </a:r>
            <a:r>
              <a:rPr lang="en-US" sz="1600" dirty="0">
                <a:latin typeface="Courier New" pitchFamily="49" charset="0"/>
              </a:rPr>
              <a:t>; k++)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             c[i1*n+j1] += a[i1*n + k1]*b[k1*n + j1];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46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848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585217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4196" y="46598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997" y="55958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95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5782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5969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287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3864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4665" y="5943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3996268" y="5638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2848242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085309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23841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6127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0"/>
          <p:cNvGrpSpPr/>
          <p:nvPr/>
        </p:nvGrpSpPr>
        <p:grpSpPr>
          <a:xfrm rot="5400000">
            <a:off x="4207934" y="5647267"/>
            <a:ext cx="702734" cy="228600"/>
            <a:chOff x="2650069" y="6316133"/>
            <a:chExt cx="702734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756917" y="6488668"/>
            <a:ext cx="16280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B x B</a:t>
            </a:r>
          </a:p>
        </p:txBody>
      </p:sp>
      <p:cxnSp>
        <p:nvCxnSpPr>
          <p:cNvPr id="34" name="Straight Arrow Connector 33"/>
          <p:cNvCxnSpPr>
            <a:stCxn id="32" idx="0"/>
            <a:endCxn id="20" idx="3"/>
          </p:cNvCxnSpPr>
          <p:nvPr/>
        </p:nvCxnSpPr>
        <p:spPr bwMode="auto">
          <a:xfrm flipH="1" flipV="1">
            <a:off x="4567768" y="6324600"/>
            <a:ext cx="3154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10400" y="4343400"/>
            <a:ext cx="203694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bmm.c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5083" y="4919008"/>
            <a:ext cx="2262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Calibri" pitchFamily="34" charset="0"/>
              </a:rPr>
              <a:t>Note: </a:t>
            </a:r>
            <a:r>
              <a:rPr lang="en-US" sz="1800" dirty="0">
                <a:latin typeface="Calibri" pitchFamily="34" charset="0"/>
              </a:rPr>
              <a:t>B refers to the size of the matrix blocks (each block has </a:t>
            </a:r>
            <a:r>
              <a:rPr lang="en-US" sz="1800" dirty="0" err="1">
                <a:latin typeface="Calibri" pitchFamily="34" charset="0"/>
              </a:rPr>
              <a:t>BxB</a:t>
            </a:r>
            <a:r>
              <a:rPr lang="en-US" sz="1800" dirty="0">
                <a:latin typeface="Calibri" pitchFamily="34" charset="0"/>
              </a:rPr>
              <a:t> elements), not the block size of the cache</a:t>
            </a:r>
          </a:p>
        </p:txBody>
      </p:sp>
    </p:spTree>
    <p:extLst>
      <p:ext uri="{BB962C8B-B14F-4D97-AF65-F5344CB8AC3E}">
        <p14:creationId xmlns:p14="http://schemas.microsoft.com/office/powerpoint/2010/main" val="1656473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5351992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block = 8 doubles</a:t>
            </a:r>
          </a:p>
          <a:p>
            <a:pPr lvl="1"/>
            <a:r>
              <a:rPr lang="en-US" dirty="0"/>
              <a:t>Cache size C &lt;&lt; n (much smaller than n)</a:t>
            </a:r>
          </a:p>
          <a:p>
            <a:pPr lvl="1"/>
            <a:r>
              <a:rPr lang="en-US" dirty="0"/>
              <a:t>Tow blocks       fit into cache: 2B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pPr lvl="1"/>
            <a:r>
              <a:rPr lang="en-US" dirty="0"/>
              <a:t>Omit accesses to c</a:t>
            </a:r>
          </a:p>
          <a:p>
            <a:pPr lvl="1"/>
            <a:endParaRPr lang="en-US" dirty="0"/>
          </a:p>
          <a:p>
            <a:r>
              <a:rPr lang="en-US" dirty="0"/>
              <a:t>First (block) iteration:</a:t>
            </a:r>
          </a:p>
          <a:p>
            <a:pPr lvl="1"/>
            <a:r>
              <a:rPr lang="en-US" dirty="0"/>
              <a:t>B</a:t>
            </a:r>
            <a:r>
              <a:rPr lang="en-US" baseline="30000" dirty="0"/>
              <a:t>2</a:t>
            </a:r>
            <a:r>
              <a:rPr lang="en-US" dirty="0"/>
              <a:t>/8 misses for each block</a:t>
            </a:r>
          </a:p>
          <a:p>
            <a:pPr lvl="2"/>
            <a:r>
              <a:rPr lang="en-US" dirty="0"/>
              <a:t>Assume B&gt;=8 </a:t>
            </a:r>
          </a:p>
          <a:p>
            <a:pPr lvl="2"/>
            <a:r>
              <a:rPr lang="en-US" dirty="0"/>
              <a:t>B is a multiple of 8</a:t>
            </a:r>
          </a:p>
          <a:p>
            <a:pPr lvl="1"/>
            <a:r>
              <a:rPr lang="en-US" dirty="0"/>
              <a:t>2n/B * B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dirty="0" err="1"/>
              <a:t>nB</a:t>
            </a:r>
            <a:r>
              <a:rPr lang="en-US" dirty="0"/>
              <a:t>/4 (omitting matrix c)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Afterwards in cache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59768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5867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55626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55607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029618" y="6019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241284" y="60282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Rectangle 49"/>
          <p:cNvSpPr/>
          <p:nvPr/>
        </p:nvSpPr>
        <p:spPr bwMode="auto">
          <a:xfrm>
            <a:off x="2480732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4083" y="5552267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85265" y="41480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99933" y="37319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 rot="5400000">
            <a:off x="7010400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6463510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6700577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59994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62280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30"/>
          <p:cNvGrpSpPr/>
          <p:nvPr/>
        </p:nvGrpSpPr>
        <p:grpSpPr>
          <a:xfrm rot="5400000">
            <a:off x="7230692" y="4199467"/>
            <a:ext cx="702734" cy="228600"/>
            <a:chOff x="2650069" y="6316133"/>
            <a:chExt cx="702734" cy="228600"/>
          </a:xfrm>
        </p:grpSpPr>
        <p:cxnSp>
          <p:nvCxnSpPr>
            <p:cNvPr id="68" name="Straight Connector 67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TextBox 71"/>
          <p:cNvSpPr txBox="1"/>
          <p:nvPr/>
        </p:nvSpPr>
        <p:spPr>
          <a:xfrm>
            <a:off x="7058918" y="5252534"/>
            <a:ext cx="1628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B x B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16200000" flipV="1">
            <a:off x="7354845" y="5060489"/>
            <a:ext cx="381000" cy="30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23199" y="3048000"/>
            <a:ext cx="118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n/B blocks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88157" y="6493935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/>
      <p:bldP spid="32" grpId="0" animBg="1"/>
      <p:bldP spid="33" grpId="0"/>
      <p:bldP spid="34" grpId="0" animBg="1"/>
      <p:bldP spid="37" grpId="0" animBg="1"/>
      <p:bldP spid="38" grpId="0" animBg="1"/>
      <p:bldP spid="53" grpId="0" animBg="1"/>
      <p:bldP spid="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5343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block = 8 doubles</a:t>
            </a:r>
          </a:p>
          <a:p>
            <a:pPr lvl="1"/>
            <a:r>
              <a:rPr lang="en-US" dirty="0"/>
              <a:t>Cache size C &lt;&lt; n (much smaller than n)</a:t>
            </a:r>
          </a:p>
          <a:p>
            <a:pPr lvl="1"/>
            <a:r>
              <a:rPr lang="en-US" dirty="0"/>
              <a:t>Two blocks       fit into cache: 2B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pPr lvl="1"/>
            <a:r>
              <a:rPr lang="en-US" dirty="0"/>
              <a:t>Omit accesses to c</a:t>
            </a:r>
          </a:p>
          <a:p>
            <a:endParaRPr lang="en-US" dirty="0"/>
          </a:p>
          <a:p>
            <a:r>
              <a:rPr lang="en-US" dirty="0"/>
              <a:t>Every (block) iteration:</a:t>
            </a:r>
          </a:p>
          <a:p>
            <a:pPr lvl="1"/>
            <a:r>
              <a:rPr lang="en-US" dirty="0"/>
              <a:t>Same as first iteration</a:t>
            </a:r>
          </a:p>
          <a:p>
            <a:pPr lvl="1"/>
            <a:r>
              <a:rPr lang="en-US" dirty="0"/>
              <a:t>2n/B * B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dirty="0" err="1"/>
              <a:t>nB</a:t>
            </a:r>
            <a:r>
              <a:rPr lang="en-US" dirty="0"/>
              <a:t>/4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dirty="0" err="1"/>
              <a:t>nB</a:t>
            </a:r>
            <a:r>
              <a:rPr lang="en-US" dirty="0"/>
              <a:t>/4 * (n/B)</a:t>
            </a:r>
            <a:r>
              <a:rPr lang="en-US" baseline="30000" dirty="0"/>
              <a:t>2</a:t>
            </a:r>
            <a:r>
              <a:rPr lang="en-US" dirty="0"/>
              <a:t> = n</a:t>
            </a:r>
            <a:r>
              <a:rPr lang="en-US" baseline="30000" dirty="0"/>
              <a:t>3</a:t>
            </a:r>
            <a:r>
              <a:rPr lang="en-US" dirty="0"/>
              <a:t>/(4B)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41480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374056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264401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476067" y="41994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7016583" y="5252534"/>
            <a:ext cx="162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B x B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 bwMode="auto">
          <a:xfrm rot="16200000" flipV="1">
            <a:off x="7638479" y="5060489"/>
            <a:ext cx="381000" cy="30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3199" y="3048000"/>
            <a:ext cx="118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n/B blocks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480732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4972050"/>
          </a:xfrm>
        </p:spPr>
        <p:txBody>
          <a:bodyPr/>
          <a:lstStyle/>
          <a:p>
            <a:r>
              <a:rPr lang="en-US" dirty="0"/>
              <a:t>No blocking: (9/8) * n</a:t>
            </a:r>
            <a:r>
              <a:rPr lang="en-US" baseline="30000" dirty="0"/>
              <a:t>3</a:t>
            </a:r>
          </a:p>
          <a:p>
            <a:r>
              <a:rPr lang="en-US" dirty="0"/>
              <a:t>Blocking: 1/(4B) * n</a:t>
            </a:r>
            <a:r>
              <a:rPr lang="en-US" baseline="30000" dirty="0"/>
              <a:t>3</a:t>
            </a:r>
            <a:endParaRPr lang="en-US" dirty="0"/>
          </a:p>
          <a:p>
            <a:endParaRPr lang="en-US" dirty="0"/>
          </a:p>
          <a:p>
            <a:r>
              <a:rPr lang="en-US" dirty="0"/>
              <a:t>Suggest largest possible block size B </a:t>
            </a:r>
            <a:r>
              <a:rPr lang="en-US" dirty="0" err="1"/>
              <a:t>s.t.</a:t>
            </a:r>
            <a:r>
              <a:rPr lang="en-US" dirty="0"/>
              <a:t> 2B</a:t>
            </a:r>
            <a:r>
              <a:rPr lang="en-US" baseline="30000" dirty="0"/>
              <a:t>2</a:t>
            </a:r>
            <a:r>
              <a:rPr lang="en-US" dirty="0"/>
              <a:t> &lt; C</a:t>
            </a:r>
            <a:endParaRPr lang="en-US" sz="2000" b="0" dirty="0"/>
          </a:p>
          <a:p>
            <a:endParaRPr lang="en-US" dirty="0"/>
          </a:p>
          <a:p>
            <a:r>
              <a:rPr lang="en-US" dirty="0"/>
              <a:t>Reason for dramatic difference:</a:t>
            </a:r>
          </a:p>
          <a:p>
            <a:pPr lvl="1"/>
            <a:r>
              <a:rPr lang="en-US" dirty="0"/>
              <a:t>Matrix multiplication has inherent temporal locality:</a:t>
            </a:r>
          </a:p>
          <a:p>
            <a:pPr lvl="2"/>
            <a:r>
              <a:rPr lang="en-US" dirty="0"/>
              <a:t>Input data: 3n</a:t>
            </a:r>
            <a:r>
              <a:rPr lang="en-US" baseline="30000" dirty="0"/>
              <a:t>2</a:t>
            </a:r>
            <a:r>
              <a:rPr lang="en-US" dirty="0"/>
              <a:t>, computation 2n</a:t>
            </a:r>
            <a:r>
              <a:rPr lang="en-US" baseline="30000" dirty="0"/>
              <a:t>3</a:t>
            </a:r>
          </a:p>
          <a:p>
            <a:pPr lvl="2"/>
            <a:r>
              <a:rPr lang="en-US" dirty="0"/>
              <a:t>Every array elements used O(n) times!</a:t>
            </a:r>
          </a:p>
          <a:p>
            <a:pPr lvl="1"/>
            <a:r>
              <a:rPr lang="en-US" dirty="0"/>
              <a:t>But program has to be written properly</a:t>
            </a:r>
          </a:p>
        </p:txBody>
      </p:sp>
    </p:spTree>
    <p:extLst>
      <p:ext uri="{BB962C8B-B14F-4D97-AF65-F5344CB8AC3E}">
        <p14:creationId xmlns:p14="http://schemas.microsoft.com/office/powerpoint/2010/main" val="1470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memories can have significant performance impact</a:t>
            </a:r>
          </a:p>
          <a:p>
            <a:endParaRPr lang="en-US" dirty="0"/>
          </a:p>
          <a:p>
            <a:r>
              <a:rPr lang="en-US" dirty="0"/>
              <a:t>You can write your programs to exploit this!</a:t>
            </a:r>
          </a:p>
          <a:p>
            <a:pPr lvl="1"/>
            <a:r>
              <a:rPr lang="en-US" dirty="0"/>
              <a:t>Focus on the inner loops, where bulk of computations and memory accesses occur. </a:t>
            </a:r>
          </a:p>
          <a:p>
            <a:pPr lvl="1"/>
            <a:r>
              <a:rPr lang="en-US" dirty="0"/>
              <a:t>Try to maximize spatial locality by reading data objects with sequentially with stride 1.</a:t>
            </a:r>
          </a:p>
          <a:p>
            <a:pPr lvl="1"/>
            <a:r>
              <a:rPr lang="en-US" dirty="0"/>
              <a:t>Try to maximize temporal locality by using a data object as often as possible once it’s read from memory. </a:t>
            </a:r>
          </a:p>
        </p:txBody>
      </p:sp>
    </p:spTree>
    <p:extLst>
      <p:ext uri="{BB962C8B-B14F-4D97-AF65-F5344CB8AC3E}">
        <p14:creationId xmlns:p14="http://schemas.microsoft.com/office/powerpoint/2010/main" val="217223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 Rate Analysis for Matrix Multiply</a:t>
            </a:r>
          </a:p>
        </p:txBody>
      </p:sp>
      <p:sp>
        <p:nvSpPr>
          <p:cNvPr id="168992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Block size = 32B (big enough for four </a:t>
            </a:r>
            <a:r>
              <a:rPr lang="en-US" dirty="0">
                <a:latin typeface="Calibri"/>
                <a:cs typeface="Calibri"/>
              </a:rPr>
              <a:t>doubles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Matrix dimension (N) is very large</a:t>
            </a:r>
          </a:p>
          <a:p>
            <a:pPr lvl="2"/>
            <a:r>
              <a:rPr lang="en-US" dirty="0"/>
              <a:t>Approximate 1/N as 0.0</a:t>
            </a:r>
          </a:p>
          <a:p>
            <a:pPr lvl="1"/>
            <a:r>
              <a:rPr lang="en-US" dirty="0"/>
              <a:t>Cache is not even big enough to hold one row/column</a:t>
            </a:r>
          </a:p>
          <a:p>
            <a:r>
              <a:rPr lang="en-US" dirty="0"/>
              <a:t>Analysis Method:</a:t>
            </a:r>
          </a:p>
          <a:p>
            <a:pPr lvl="1"/>
            <a:r>
              <a:rPr lang="en-US" dirty="0"/>
              <a:t>Look at access pattern of inner loop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474621" y="4648200"/>
            <a:ext cx="1295400" cy="1752600"/>
            <a:chOff x="1752600" y="4648200"/>
            <a:chExt cx="1295400" cy="1752600"/>
          </a:xfrm>
        </p:grpSpPr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2139950" y="5111750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2418650" y="5941700"/>
              <a:ext cx="40075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2146300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0" name="Rectangle 10"/>
            <p:cNvSpPr>
              <a:spLocks noChangeArrowheads="1"/>
            </p:cNvSpPr>
            <p:nvPr/>
          </p:nvSpPr>
          <p:spPr bwMode="auto">
            <a:xfrm>
              <a:off x="2271713" y="4662487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72" name="Line 12"/>
            <p:cNvSpPr>
              <a:spLocks noChangeShapeType="1"/>
            </p:cNvSpPr>
            <p:nvPr/>
          </p:nvSpPr>
          <p:spPr bwMode="auto">
            <a:xfrm>
              <a:off x="1752600" y="51308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3" name="Rectangle 13"/>
            <p:cNvSpPr>
              <a:spLocks noChangeArrowheads="1"/>
            </p:cNvSpPr>
            <p:nvPr/>
          </p:nvSpPr>
          <p:spPr bwMode="auto">
            <a:xfrm>
              <a:off x="1812337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i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56975" y="4648200"/>
            <a:ext cx="1255297" cy="1752600"/>
            <a:chOff x="3505200" y="4648200"/>
            <a:chExt cx="1255297" cy="1752600"/>
          </a:xfrm>
        </p:grpSpPr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4114800" y="5941700"/>
              <a:ext cx="388026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3505200" y="5118101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>
              <a:off x="3567113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82" name="Rectangle 22"/>
            <p:cNvSpPr>
              <a:spLocks noChangeArrowheads="1"/>
            </p:cNvSpPr>
            <p:nvPr/>
          </p:nvSpPr>
          <p:spPr bwMode="auto">
            <a:xfrm>
              <a:off x="3948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852447" y="5111749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3852447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0750" y="4648200"/>
            <a:ext cx="1301750" cy="1698624"/>
            <a:chOff x="5334000" y="4648200"/>
            <a:chExt cx="1301750" cy="1698624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6019800" y="5887724"/>
              <a:ext cx="40500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5334000" y="51181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87" name="Rectangle 27"/>
            <p:cNvSpPr>
              <a:spLocks noChangeArrowheads="1"/>
            </p:cNvSpPr>
            <p:nvPr/>
          </p:nvSpPr>
          <p:spPr bwMode="auto">
            <a:xfrm>
              <a:off x="5395913" y="5205413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/>
                  <a:cs typeface="Courier New"/>
                </a:rPr>
                <a:t>i</a:t>
              </a:r>
            </a:p>
          </p:txBody>
        </p:sp>
        <p:sp>
          <p:nvSpPr>
            <p:cNvPr id="168990" name="Rectangle 30"/>
            <p:cNvSpPr>
              <a:spLocks noChangeArrowheads="1"/>
            </p:cNvSpPr>
            <p:nvPr/>
          </p:nvSpPr>
          <p:spPr bwMode="auto">
            <a:xfrm>
              <a:off x="5853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727700" y="5053425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5727700" y="4662487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90800" y="4642214"/>
            <a:ext cx="53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alibri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4700538"/>
            <a:ext cx="53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alibri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7199443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of C Arrays in Memory (review)</a:t>
            </a:r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 arrays allocated in row-major order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row in contiguous memory locations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one row: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latin typeface="Courier New" charset="0"/>
              </a:rPr>
              <a:t>for (</a:t>
            </a:r>
            <a:r>
              <a:rPr lang="en-US" b="0" dirty="0" err="1">
                <a:latin typeface="Courier New" charset="0"/>
              </a:rPr>
              <a:t>i</a:t>
            </a:r>
            <a:r>
              <a:rPr lang="en-US" b="0" dirty="0">
                <a:latin typeface="Courier New" charset="0"/>
              </a:rPr>
              <a:t> = 0; </a:t>
            </a:r>
            <a:r>
              <a:rPr lang="en-US" b="0" dirty="0" err="1">
                <a:latin typeface="Courier New" charset="0"/>
              </a:rPr>
              <a:t>i</a:t>
            </a:r>
            <a:r>
              <a:rPr lang="en-US" b="0" dirty="0">
                <a:latin typeface="Courier New" charset="0"/>
              </a:rPr>
              <a:t> &lt; N; </a:t>
            </a:r>
            <a:r>
              <a:rPr lang="en-US" b="0" dirty="0" err="1">
                <a:latin typeface="Courier New" charset="0"/>
              </a:rPr>
              <a:t>i</a:t>
            </a:r>
            <a:r>
              <a:rPr lang="en-US" b="0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sum += a[0][i];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successive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block size (B) &gt;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bytes</a:t>
            </a:r>
            <a:r>
              <a:rPr lang="en-US" dirty="0"/>
              <a:t>, exploit spatial locality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</a:t>
            </a:r>
            <a:r>
              <a:rPr lang="en-US" dirty="0"/>
              <a:t>/ B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one column: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latin typeface="Courier New" charset="0"/>
              </a:rPr>
              <a:t>for (</a:t>
            </a:r>
            <a:r>
              <a:rPr lang="en-US" b="0" dirty="0" err="1">
                <a:latin typeface="Courier New" charset="0"/>
              </a:rPr>
              <a:t>i</a:t>
            </a:r>
            <a:r>
              <a:rPr lang="en-US" b="0" dirty="0">
                <a:latin typeface="Courier New" charset="0"/>
              </a:rPr>
              <a:t> = 0; </a:t>
            </a:r>
            <a:r>
              <a:rPr lang="en-US" b="0" dirty="0" err="1">
                <a:latin typeface="Courier New" charset="0"/>
              </a:rPr>
              <a:t>i</a:t>
            </a:r>
            <a:r>
              <a:rPr lang="en-US" b="0" dirty="0">
                <a:latin typeface="Courier New" charset="0"/>
              </a:rPr>
              <a:t> &lt; </a:t>
            </a:r>
            <a:r>
              <a:rPr lang="en-US" b="0" dirty="0" err="1">
                <a:latin typeface="Courier New" charset="0"/>
              </a:rPr>
              <a:t>n</a:t>
            </a:r>
            <a:r>
              <a:rPr lang="en-US" b="0" dirty="0">
                <a:latin typeface="Courier New" charset="0"/>
              </a:rPr>
              <a:t>; </a:t>
            </a:r>
            <a:r>
              <a:rPr lang="en-US" b="0" dirty="0" err="1">
                <a:latin typeface="Courier New" charset="0"/>
              </a:rPr>
              <a:t>i</a:t>
            </a:r>
            <a:r>
              <a:rPr lang="en-US" b="0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sum += a[i][0];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distant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spatial locality!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1 (i.e. 100%)</a:t>
            </a:r>
          </a:p>
        </p:txBody>
      </p:sp>
    </p:spTree>
    <p:extLst>
      <p:ext uri="{BB962C8B-B14F-4D97-AF65-F5344CB8AC3E}">
        <p14:creationId xmlns:p14="http://schemas.microsoft.com/office/powerpoint/2010/main" val="109589621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Matrix Multiply Performance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/>
        </p:nvGraphicFramePr>
        <p:xfrm>
          <a:off x="228600" y="1447800"/>
          <a:ext cx="8686800" cy="52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13501" y="3124200"/>
            <a:ext cx="914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ijk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jik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549933"/>
            <a:ext cx="926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jki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kji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8628" y="5410200"/>
            <a:ext cx="914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kij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ikj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2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Speed Up the Code?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hardware?</a:t>
            </a:r>
          </a:p>
          <a:p>
            <a:pPr lvl="1"/>
            <a:r>
              <a:rPr lang="en-US" dirty="0"/>
              <a:t>Increasing the cache size</a:t>
            </a:r>
          </a:p>
          <a:p>
            <a:pPr lvl="1"/>
            <a:r>
              <a:rPr lang="en-US" dirty="0"/>
              <a:t>Increasing associativity</a:t>
            </a:r>
          </a:p>
          <a:p>
            <a:pPr lvl="1"/>
            <a:r>
              <a:rPr lang="en-US" dirty="0"/>
              <a:t>Increasing the cache block size</a:t>
            </a:r>
          </a:p>
          <a:p>
            <a:endParaRPr lang="en-US" dirty="0"/>
          </a:p>
          <a:p>
            <a:r>
              <a:rPr lang="en-US" dirty="0"/>
              <a:t>In software?</a:t>
            </a:r>
          </a:p>
        </p:txBody>
      </p:sp>
    </p:spTree>
    <p:extLst>
      <p:ext uri="{BB962C8B-B14F-4D97-AF65-F5344CB8AC3E}">
        <p14:creationId xmlns:p14="http://schemas.microsoft.com/office/powerpoint/2010/main" val="167115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Array Example (Better Code)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4902200" y="1396302"/>
            <a:ext cx="3835400" cy="5308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typedef struct {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savings_balance;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checking_balance;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account_t;</a:t>
            </a:r>
          </a:p>
          <a:p>
            <a:pPr algn="l"/>
            <a:endParaRPr lang="nn-N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nn-NO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</a:t>
            </a:r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get_total_balances2(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account_t* a, int n) {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i;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savings_total = 0.0;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checking_total= 0.0;</a:t>
            </a:r>
          </a:p>
          <a:p>
            <a:pPr algn="l"/>
            <a:endParaRPr lang="nn-N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for(i = 0; i &lt; n; </a:t>
            </a:r>
            <a:r>
              <a:rPr lang="nn-NO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i++</a:t>
            </a:r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savings_total += 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a[i].savings_balance;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checkings_total += 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a[i].checking_balance;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/>
            <a:endParaRPr lang="nn-N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508000" y="1397000"/>
            <a:ext cx="3835400" cy="5308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typedef struct {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savings_balance;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checking_balance;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account_t;</a:t>
            </a:r>
          </a:p>
          <a:p>
            <a:pPr algn="l"/>
            <a:endParaRPr lang="nn-N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nn-NO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</a:t>
            </a:r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get_total_balances1(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account_t* a, int n) {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i;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savings_total = 0.0;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checking_total= 0.0;</a:t>
            </a:r>
          </a:p>
          <a:p>
            <a:pPr algn="l"/>
            <a:endParaRPr lang="nn-N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for(i = 0; i &lt; n; i++)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savings_total += 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a[i].savings_balance;</a:t>
            </a:r>
          </a:p>
          <a:p>
            <a:pPr algn="l"/>
            <a:endParaRPr lang="nn-N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for(i = 0; i &lt; n; i++) 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checkings_total += 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a[i].checking_balance;</a:t>
            </a: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105400" y="4419600"/>
            <a:ext cx="3581400" cy="1752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5800" y="4419600"/>
            <a:ext cx="3581400" cy="19812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Multi-dim array example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Question:</a:t>
            </a:r>
            <a:r>
              <a:rPr lang="en-US" dirty="0"/>
              <a:t> which of the following functions is more cache friendly?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4637087" y="2895600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088" y="2913322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4273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 array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</a:t>
            </a:r>
            <a:r>
              <a:rPr lang="en-US" dirty="0"/>
              <a:t>: Can you make this function more </a:t>
            </a:r>
            <a:r>
              <a:rPr lang="en-US"/>
              <a:t>cache friendly?</a:t>
            </a:r>
            <a:endParaRPr lang="en-US" dirty="0"/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1941513" y="303371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int sum_array_3d(int a[N][N][N])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08364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Strided</a:t>
            </a:r>
            <a:r>
              <a:rPr lang="en-US" dirty="0"/>
              <a:t> Accesses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Stride length</a:t>
            </a:r>
          </a:p>
          <a:p>
            <a:pPr lvl="1"/>
            <a:r>
              <a:rPr lang="en-US" dirty="0"/>
              <a:t>How far apart are accesses to the same data structure?</a:t>
            </a:r>
          </a:p>
          <a:p>
            <a:pPr lvl="1"/>
            <a:endParaRPr lang="en-US" dirty="0"/>
          </a:p>
          <a:p>
            <a:r>
              <a:rPr lang="en-US" dirty="0"/>
              <a:t>Why does stride length &gt; 1 matter?</a:t>
            </a:r>
          </a:p>
          <a:p>
            <a:pPr lvl="1"/>
            <a:r>
              <a:rPr lang="en-US" dirty="0"/>
              <a:t>Reduces spatial locality</a:t>
            </a:r>
          </a:p>
          <a:p>
            <a:pPr lvl="1"/>
            <a:r>
              <a:rPr lang="en-US" dirty="0"/>
              <a:t>Reduces effective memory bandwidth</a:t>
            </a:r>
          </a:p>
          <a:p>
            <a:pPr lvl="1"/>
            <a:endParaRPr lang="en-US" dirty="0"/>
          </a:p>
          <a:p>
            <a:r>
              <a:rPr lang="en-US" dirty="0"/>
              <a:t>Hardware optimized for stride 1</a:t>
            </a:r>
          </a:p>
          <a:p>
            <a:endParaRPr lang="en-US" dirty="0"/>
          </a:p>
          <a:p>
            <a:r>
              <a:rPr lang="en-US" dirty="0"/>
              <a:t>Software should structure codes/algorithms for stride 1</a:t>
            </a:r>
          </a:p>
        </p:txBody>
      </p:sp>
    </p:spTree>
    <p:extLst>
      <p:ext uri="{BB962C8B-B14F-4D97-AF65-F5344CB8AC3E}">
        <p14:creationId xmlns:p14="http://schemas.microsoft.com/office/powerpoint/2010/main" val="135571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Example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1362074"/>
            <a:ext cx="4572000" cy="5191125"/>
          </a:xfrm>
        </p:spPr>
        <p:txBody>
          <a:bodyPr/>
          <a:lstStyle/>
          <a:p>
            <a:r>
              <a:rPr lang="en-US" sz="2000" dirty="0"/>
              <a:t>The problem:</a:t>
            </a:r>
          </a:p>
          <a:p>
            <a:pPr lvl="1"/>
            <a:r>
              <a:rPr lang="en-US" sz="1800" dirty="0"/>
              <a:t>Multiply two N x N matrices</a:t>
            </a:r>
          </a:p>
          <a:p>
            <a:pPr lvl="1"/>
            <a:r>
              <a:rPr lang="en-US" sz="1800" dirty="0"/>
              <a:t>Matrix elements are </a:t>
            </a:r>
            <a:r>
              <a:rPr lang="en-US" sz="1800" dirty="0">
                <a:latin typeface="Calibri"/>
                <a:cs typeface="Calibri"/>
              </a:rPr>
              <a:t>doubles</a:t>
            </a:r>
            <a:r>
              <a:rPr lang="en-US" sz="1800" dirty="0"/>
              <a:t> (8 bytes)</a:t>
            </a:r>
          </a:p>
          <a:p>
            <a:pPr lvl="1"/>
            <a:r>
              <a:rPr lang="en-US" sz="1800" dirty="0"/>
              <a:t>O(N</a:t>
            </a:r>
            <a:r>
              <a:rPr lang="en-US" sz="1800" baseline="30000" dirty="0"/>
              <a:t>3</a:t>
            </a:r>
            <a:r>
              <a:rPr lang="en-US" sz="1800" dirty="0"/>
              <a:t>) total operations</a:t>
            </a:r>
          </a:p>
          <a:p>
            <a:endParaRPr lang="en-US" sz="2000" dirty="0"/>
          </a:p>
          <a:p>
            <a:r>
              <a:rPr lang="en-US" sz="2000" dirty="0"/>
              <a:t>Assume:</a:t>
            </a:r>
          </a:p>
          <a:p>
            <a:pPr lvl="1"/>
            <a:r>
              <a:rPr lang="en-US" sz="1800" dirty="0"/>
              <a:t>Block size = 32B (big enough for 4 </a:t>
            </a:r>
            <a:r>
              <a:rPr lang="en-US" sz="1800" dirty="0">
                <a:latin typeface="Calibri"/>
                <a:cs typeface="Calibri"/>
              </a:rPr>
              <a:t>doubles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Matrix dimension (N) is very large (Cache is not even big enough to hold one row/column)</a:t>
            </a:r>
          </a:p>
          <a:p>
            <a:endParaRPr lang="en-US" sz="2000" dirty="0"/>
          </a:p>
          <a:p>
            <a:r>
              <a:rPr lang="en-US" sz="2000" dirty="0"/>
              <a:t>Analysis Method:</a:t>
            </a:r>
          </a:p>
          <a:p>
            <a:pPr lvl="1"/>
            <a:r>
              <a:rPr lang="en-US" sz="1800" dirty="0"/>
              <a:t>Look at access pattern of inner loop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876800" y="1546225"/>
            <a:ext cx="4141082" cy="25150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600" dirty="0">
                <a:latin typeface="Courier New" charset="0"/>
              </a:rPr>
              <a:t>/* </a:t>
            </a:r>
            <a:r>
              <a:rPr lang="en-US" sz="1600" dirty="0" err="1">
                <a:latin typeface="Courier New" charset="0"/>
              </a:rPr>
              <a:t>ijk</a:t>
            </a:r>
            <a:r>
              <a:rPr lang="en-US" sz="16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=0;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&lt;n;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600" dirty="0">
                <a:latin typeface="Courier New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6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600" dirty="0">
                <a:latin typeface="Courier New" charset="0"/>
              </a:rPr>
              <a:t>    for (k=0; k&lt;n; k++)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600" dirty="0">
                <a:latin typeface="Courier New" charset="0"/>
              </a:rPr>
              <a:t>      sum += a[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600" dirty="0">
                <a:latin typeface="Courier New" charset="0"/>
              </a:rPr>
              <a:t>    c[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][j]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6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600" dirty="0">
                <a:latin typeface="Courier New" charset="0"/>
              </a:rPr>
              <a:t>} 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162800" y="1219200"/>
            <a:ext cx="1878718" cy="643766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FF0000"/>
                </a:solidFill>
                <a:latin typeface="Comic Sans MS" charset="0"/>
              </a:rPr>
              <a:t>Variable </a:t>
            </a:r>
            <a:r>
              <a:rPr lang="en-US" sz="1800" i="1" dirty="0">
                <a:solidFill>
                  <a:srgbClr val="FF0000"/>
                </a:solidFill>
                <a:latin typeface="Courier New" charset="0"/>
              </a:rPr>
              <a:t>sum</a:t>
            </a:r>
            <a:endParaRPr lang="en-US" sz="1800" b="0" i="1" dirty="0">
              <a:solidFill>
                <a:srgbClr val="FF0000"/>
              </a:solidFill>
              <a:latin typeface="Comic Sans MS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FF0000"/>
                </a:solidFill>
                <a:latin typeface="Comic Sans MS" charset="0"/>
              </a:rPr>
              <a:t>held in register</a:t>
            </a:r>
            <a:endParaRPr lang="en-US" sz="1800" b="0" dirty="0">
              <a:solidFill>
                <a:srgbClr val="FF0000"/>
              </a:solidFill>
              <a:latin typeface="Comic Sans MS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705599" y="1933575"/>
            <a:ext cx="1574095" cy="657225"/>
            <a:chOff x="3936" y="2064"/>
            <a:chExt cx="1056" cy="288"/>
          </a:xfrm>
        </p:grpSpPr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 flipH="1">
              <a:off x="3936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 flipH="1">
              <a:off x="4848" y="2064"/>
              <a:ext cx="144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01882" y="3703609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638800" y="2895600"/>
            <a:ext cx="3200400" cy="3048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75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21125</TotalTime>
  <Words>4035</Words>
  <Application>Microsoft Macintosh PowerPoint</Application>
  <PresentationFormat>On-screen Show (4:3)</PresentationFormat>
  <Paragraphs>688</Paragraphs>
  <Slides>38</Slides>
  <Notes>17</Notes>
  <HiddenSlides>13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Calibri Bold</vt:lpstr>
      <vt:lpstr>Arial</vt:lpstr>
      <vt:lpstr>Arial Narrow</vt:lpstr>
      <vt:lpstr>Calibri</vt:lpstr>
      <vt:lpstr>Comic Sans MS</vt:lpstr>
      <vt:lpstr>Courier New</vt:lpstr>
      <vt:lpstr>Gill Sans</vt:lpstr>
      <vt:lpstr>Times New Roman</vt:lpstr>
      <vt:lpstr>Wingdings</vt:lpstr>
      <vt:lpstr>Wingdings 2</vt:lpstr>
      <vt:lpstr>template2007</vt:lpstr>
      <vt:lpstr>Title Slide</vt:lpstr>
      <vt:lpstr>PowerPoint Presentation</vt:lpstr>
      <vt:lpstr>Today</vt:lpstr>
      <vt:lpstr>Struct Array Example</vt:lpstr>
      <vt:lpstr>How to Speed Up the Code?</vt:lpstr>
      <vt:lpstr>Struct Array Example (Better Code)</vt:lpstr>
      <vt:lpstr>Multi-dim array example</vt:lpstr>
      <vt:lpstr>Multi-dim array example</vt:lpstr>
      <vt:lpstr>Strided Accesses</vt:lpstr>
      <vt:lpstr>Matrix Multiplication Example</vt:lpstr>
      <vt:lpstr>Matrix Multiplication (ijk)</vt:lpstr>
      <vt:lpstr>Matrix Multiplication (jik)</vt:lpstr>
      <vt:lpstr>Matrix Multiplication (kij)</vt:lpstr>
      <vt:lpstr>Matrix Multiplication (ikj)</vt:lpstr>
      <vt:lpstr>Matrix Multiplication (jki)</vt:lpstr>
      <vt:lpstr>Matrix Multiplication (kji)</vt:lpstr>
      <vt:lpstr>Summary of Matrix Multiplication</vt:lpstr>
      <vt:lpstr>Summary </vt:lpstr>
      <vt:lpstr>Intel Xeon E7 v2 (Feb 2014)</vt:lpstr>
      <vt:lpstr>Technical Specifications</vt:lpstr>
      <vt:lpstr>Multi-level Caches</vt:lpstr>
      <vt:lpstr>Non-blocking Caches</vt:lpstr>
      <vt:lpstr>Non-blocking Caches - Aggressive</vt:lpstr>
      <vt:lpstr>Memory Hierarchy Bandwidth (1-core)</vt:lpstr>
      <vt:lpstr>Memory Hierarchy Bandwidth (8-core)</vt:lpstr>
      <vt:lpstr>Observations</vt:lpstr>
      <vt:lpstr>What do these memory hierarchies remind you of?</vt:lpstr>
      <vt:lpstr>How to Improve?</vt:lpstr>
      <vt:lpstr>Example: Matrix Multiplication</vt:lpstr>
      <vt:lpstr>Cache Miss Analysis</vt:lpstr>
      <vt:lpstr>Cache Miss Analysis</vt:lpstr>
      <vt:lpstr>Blocked Matrix Multiplication</vt:lpstr>
      <vt:lpstr>Cache Miss Analysis</vt:lpstr>
      <vt:lpstr>Cache Miss Analysis</vt:lpstr>
      <vt:lpstr>Blocking Summary</vt:lpstr>
      <vt:lpstr>Summary </vt:lpstr>
      <vt:lpstr>Miss Rate Analysis for Matrix Multiply</vt:lpstr>
      <vt:lpstr>Layout of C Arrays in Memory (review)</vt:lpstr>
      <vt:lpstr>Core i7 Matrix Multiply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Andrew A Chien</cp:lastModifiedBy>
  <cp:revision>602</cp:revision>
  <cp:lastPrinted>1999-09-20T15:19:18Z</cp:lastPrinted>
  <dcterms:created xsi:type="dcterms:W3CDTF">2011-01-05T23:59:32Z</dcterms:created>
  <dcterms:modified xsi:type="dcterms:W3CDTF">2019-10-30T15:24:51Z</dcterms:modified>
</cp:coreProperties>
</file>