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714" r:id="rId3"/>
  </p:sldMasterIdLst>
  <p:notesMasterIdLst>
    <p:notesMasterId r:id="rId45"/>
  </p:notesMasterIdLst>
  <p:sldIdLst>
    <p:sldId id="317" r:id="rId4"/>
    <p:sldId id="403" r:id="rId5"/>
    <p:sldId id="344" r:id="rId6"/>
    <p:sldId id="479" r:id="rId7"/>
    <p:sldId id="419" r:id="rId8"/>
    <p:sldId id="420" r:id="rId9"/>
    <p:sldId id="505" r:id="rId10"/>
    <p:sldId id="497" r:id="rId11"/>
    <p:sldId id="499" r:id="rId12"/>
    <p:sldId id="500" r:id="rId13"/>
    <p:sldId id="501" r:id="rId14"/>
    <p:sldId id="502" r:id="rId15"/>
    <p:sldId id="503" r:id="rId16"/>
    <p:sldId id="522" r:id="rId17"/>
    <p:sldId id="517" r:id="rId18"/>
    <p:sldId id="518" r:id="rId19"/>
    <p:sldId id="519" r:id="rId20"/>
    <p:sldId id="520" r:id="rId21"/>
    <p:sldId id="521" r:id="rId22"/>
    <p:sldId id="434" r:id="rId23"/>
    <p:sldId id="429" r:id="rId24"/>
    <p:sldId id="430" r:id="rId25"/>
    <p:sldId id="436" r:id="rId26"/>
    <p:sldId id="432" r:id="rId27"/>
    <p:sldId id="437" r:id="rId28"/>
    <p:sldId id="523" r:id="rId29"/>
    <p:sldId id="438" r:id="rId30"/>
    <p:sldId id="524" r:id="rId31"/>
    <p:sldId id="439" r:id="rId32"/>
    <p:sldId id="440" r:id="rId33"/>
    <p:sldId id="441" r:id="rId34"/>
    <p:sldId id="525" r:id="rId35"/>
    <p:sldId id="442" r:id="rId36"/>
    <p:sldId id="526" r:id="rId37"/>
    <p:sldId id="444" r:id="rId38"/>
    <p:sldId id="445" r:id="rId39"/>
    <p:sldId id="565" r:id="rId40"/>
    <p:sldId id="507" r:id="rId41"/>
    <p:sldId id="510" r:id="rId42"/>
    <p:sldId id="511" r:id="rId43"/>
    <p:sldId id="512" r:id="rId4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95" autoAdjust="0"/>
    <p:restoredTop sz="85674" autoAdjust="0"/>
  </p:normalViewPr>
  <p:slideViewPr>
    <p:cSldViewPr>
      <p:cViewPr varScale="1">
        <p:scale>
          <a:sx n="105" d="100"/>
          <a:sy n="105" d="100"/>
        </p:scale>
        <p:origin x="216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viewProps" Target="view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heme" Target="theme/theme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presProps" Target="pres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10/27/19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13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47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541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2544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Interface between SW and HW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1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735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249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29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866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914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0642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57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990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 = B*E*S</a:t>
            </a:r>
          </a:p>
          <a:p>
            <a:endParaRPr lang="en-US" dirty="0"/>
          </a:p>
          <a:p>
            <a:r>
              <a:rPr lang="en-US" dirty="0"/>
              <a:t>Assume only 8-bits of address are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144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r>
              <a:rPr lang="en-US" dirty="0"/>
              <a:t>50% all cold</a:t>
            </a:r>
            <a:r>
              <a:rPr lang="en-US" baseline="0" dirty="0"/>
              <a:t> misses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312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744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9030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105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413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372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746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37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99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908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60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268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132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270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4513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1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744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about</a:t>
            </a:r>
            <a:r>
              <a:rPr lang="en-US" baseline="0" dirty="0"/>
              <a:t> allowing for rapid lookup in hardware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079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1093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774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class #2 stopped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081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r>
              <a:rPr lang="en-US" dirty="0"/>
              <a:t>Class #1 stopped</a:t>
            </a:r>
            <a:r>
              <a:rPr lang="en-US" baseline="0" dirty="0"/>
              <a:t> 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03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70320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42193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98114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83660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0783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42961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16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8873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64849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59960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20910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43408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448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</a:rPr>
              <a:t>Carngie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</a:rPr>
              <a:t>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0" hangingPunct="0"/>
            <a:fld id="{F5551B27-49BC-4291-80C6-707CDCF1D651}" type="slidenum">
              <a:rPr lang="en-US" sz="1000" b="1" smtClean="0">
                <a:solidFill>
                  <a:srgbClr val="8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algn="l" eaLnBrk="0" hangingPunct="0"/>
              <a:t>‹#›</a:t>
            </a:fld>
            <a:endParaRPr lang="en-US" sz="1000" b="1" dirty="0">
              <a:solidFill>
                <a:srgbClr val="800000"/>
              </a:solidFill>
              <a:latin typeface="Arial Narrow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600" b="1" dirty="0">
                <a:solidFill>
                  <a:srgbClr val="990000"/>
                </a:solidFill>
                <a:latin typeface="Arial Narrow" pitchFamily="34" charset="0"/>
              </a:rPr>
              <a:t>CMSC 15400</a:t>
            </a:r>
          </a:p>
        </p:txBody>
      </p:sp>
    </p:spTree>
    <p:extLst>
      <p:ext uri="{BB962C8B-B14F-4D97-AF65-F5344CB8AC3E}">
        <p14:creationId xmlns:p14="http://schemas.microsoft.com/office/powerpoint/2010/main" val="415814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asses.cs.uchicago.edu/current/15400-1/154-exam1-cheatsheet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8077200" cy="3124200"/>
          </a:xfrm>
        </p:spPr>
        <p:txBody>
          <a:bodyPr/>
          <a:lstStyle/>
          <a:p>
            <a:pPr lvl="0">
              <a:defRPr/>
            </a:pPr>
            <a:r>
              <a:rPr lang="en-US" b="1" dirty="0">
                <a:solidFill>
                  <a:srgbClr val="000000"/>
                </a:solidFill>
              </a:rPr>
              <a:t>Caches and Examples</a:t>
            </a:r>
            <a:br>
              <a:rPr lang="en-US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br>
              <a:rPr lang="en-US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800" dirty="0"/>
              <a:t>CMSC 15400: Introduction to Computer Systems</a:t>
            </a:r>
            <a:br>
              <a:rPr lang="en-US" sz="2800" dirty="0"/>
            </a:br>
            <a:br>
              <a:rPr lang="en-US" sz="2800" dirty="0"/>
            </a:br>
            <a:r>
              <a:rPr lang="en-US" sz="2400" dirty="0"/>
              <a:t>Autumn 2019, Prof Chien</a:t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Lecture 12</a:t>
            </a:r>
            <a:b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</a:b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Readings - 6.6, 6.7</a:t>
            </a:r>
            <a:endParaRPr lang="en-US" sz="44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11513" y="1391766"/>
            <a:ext cx="6161087" cy="31675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4 bit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(reads, one byte per read):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</a:t>
            </a:r>
            <a:r>
              <a:rPr lang="en-US" sz="2000" u="sng" dirty="0">
                <a:latin typeface="Calibri"/>
                <a:cs typeface="Calibri"/>
              </a:rPr>
              <a:t>11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6513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x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84200" y="1295400"/>
            <a:ext cx="52899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t</a:t>
            </a:r>
            <a:r>
              <a:rPr lang="en-US" sz="2000" b="0" dirty="0">
                <a:latin typeface="Calibri"/>
                <a:cs typeface="Calibri"/>
              </a:rPr>
              <a:t>=1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12850" y="1295400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1952625" y="1295400"/>
            <a:ext cx="57522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18268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898650" y="1633736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967163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4116388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4594225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5551488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967163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4541838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5210175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967163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4541838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5210175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967163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4541838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5210175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678" name="Text Box 174"/>
          <p:cNvSpPr txBox="1">
            <a:spLocks noChangeArrowheads="1"/>
          </p:cNvSpPr>
          <p:nvPr/>
        </p:nvSpPr>
        <p:spPr bwMode="auto">
          <a:xfrm>
            <a:off x="6657975" y="2968823"/>
            <a:ext cx="1299709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[cold]</a:t>
            </a:r>
          </a:p>
        </p:txBody>
      </p:sp>
      <p:grpSp>
        <p:nvGrpSpPr>
          <p:cNvPr id="3" name="Group 176"/>
          <p:cNvGrpSpPr>
            <a:grpSpLocks/>
          </p:cNvGrpSpPr>
          <p:nvPr/>
        </p:nvGrpSpPr>
        <p:grpSpPr bwMode="auto">
          <a:xfrm>
            <a:off x="3967163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1" name="Rectangle 177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2" name="Rectangle 178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3" name="Rectangle 179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149684" name="Text Box 180"/>
          <p:cNvSpPr txBox="1">
            <a:spLocks noChangeArrowheads="1"/>
          </p:cNvSpPr>
          <p:nvPr/>
        </p:nvSpPr>
        <p:spPr bwMode="auto">
          <a:xfrm>
            <a:off x="6748463" y="3273623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149685" name="Text Box 181"/>
          <p:cNvSpPr txBox="1">
            <a:spLocks noChangeArrowheads="1"/>
          </p:cNvSpPr>
          <p:nvPr/>
        </p:nvSpPr>
        <p:spPr bwMode="auto">
          <a:xfrm>
            <a:off x="6657975" y="3548063"/>
            <a:ext cx="1299709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[cold]</a:t>
            </a:r>
          </a:p>
        </p:txBody>
      </p:sp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3967163" y="6096000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7" name="Rectangle 18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8" name="Rectangle 18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9" name="Rectangle 18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149690" name="Text Box 186"/>
          <p:cNvSpPr txBox="1">
            <a:spLocks noChangeArrowheads="1"/>
          </p:cNvSpPr>
          <p:nvPr/>
        </p:nvSpPr>
        <p:spPr bwMode="auto">
          <a:xfrm>
            <a:off x="6701478" y="3883223"/>
            <a:ext cx="1299522" cy="28982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[cold]</a:t>
            </a:r>
          </a:p>
        </p:txBody>
      </p: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3967163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2" name="Rectangle 188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3" name="Rectangle 189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4" name="Rectangle 190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149695" name="Text Box 191"/>
          <p:cNvSpPr txBox="1">
            <a:spLocks noChangeArrowheads="1"/>
          </p:cNvSpPr>
          <p:nvPr/>
        </p:nvSpPr>
        <p:spPr bwMode="auto">
          <a:xfrm>
            <a:off x="6657975" y="4188023"/>
            <a:ext cx="1629827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[conflict]</a:t>
            </a:r>
          </a:p>
        </p:txBody>
      </p:sp>
      <p:grpSp>
        <p:nvGrpSpPr>
          <p:cNvPr id="6" name="Group 192"/>
          <p:cNvGrpSpPr>
            <a:grpSpLocks/>
          </p:cNvGrpSpPr>
          <p:nvPr/>
        </p:nvGrpSpPr>
        <p:grpSpPr bwMode="auto">
          <a:xfrm>
            <a:off x="3967163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7" name="Rectangle 19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8" name="Rectangle 19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99" name="Rectangle 19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3281363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81363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81363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281363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7" name="Line Callout 1 6"/>
          <p:cNvSpPr/>
          <p:nvPr/>
        </p:nvSpPr>
        <p:spPr bwMode="auto">
          <a:xfrm>
            <a:off x="561206" y="3174520"/>
            <a:ext cx="1666081" cy="747086"/>
          </a:xfrm>
          <a:prstGeom prst="borderCallout1">
            <a:avLst>
              <a:gd name="adj1" fmla="val 15219"/>
              <a:gd name="adj2" fmla="val 108347"/>
              <a:gd name="adj3" fmla="val 27764"/>
              <a:gd name="adj4" fmla="val 369860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Spatial Locality</a:t>
            </a:r>
          </a:p>
        </p:txBody>
      </p:sp>
      <p:sp>
        <p:nvSpPr>
          <p:cNvPr id="54" name="Line Callout 1 53"/>
          <p:cNvSpPr/>
          <p:nvPr/>
        </p:nvSpPr>
        <p:spPr bwMode="auto">
          <a:xfrm>
            <a:off x="465138" y="4267199"/>
            <a:ext cx="2062713" cy="1155197"/>
          </a:xfrm>
          <a:prstGeom prst="borderCallout1">
            <a:avLst>
              <a:gd name="adj1" fmla="val 15219"/>
              <a:gd name="adj2" fmla="val 108347"/>
              <a:gd name="adj3" fmla="val 7412"/>
              <a:gd name="adj4" fmla="val 306004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Temporal Locality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(Unexploited)</a:t>
            </a:r>
          </a:p>
        </p:txBody>
      </p:sp>
    </p:spTree>
    <p:extLst>
      <p:ext uri="{BB962C8B-B14F-4D97-AF65-F5344CB8AC3E}">
        <p14:creationId xmlns:p14="http://schemas.microsoft.com/office/powerpoint/2010/main" val="392440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78" grpId="0"/>
      <p:bldP spid="149684" grpId="0"/>
      <p:bldP spid="149685" grpId="0"/>
      <p:bldP spid="149690" grpId="0"/>
      <p:bldP spid="149695" grpId="0"/>
      <p:bldP spid="7" grpId="0" animBg="1"/>
      <p:bldP spid="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/>
              <a:t>2-way set associative cache simulation</a:t>
            </a:r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3211513" y="1712243"/>
            <a:ext cx="5475287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M=4-bit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S=2 sets, E=2 blocks/set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(reads, one byte per read):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[01</a:t>
            </a:r>
            <a:r>
              <a:rPr lang="en-US" sz="2000" u="sng" dirty="0">
                <a:latin typeface="Calibri"/>
                <a:cs typeface="Calibri"/>
              </a:rPr>
              <a:t>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576262" y="1507455"/>
            <a:ext cx="52638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t=2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204912" y="1507455"/>
            <a:ext cx="55393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s=1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1944687" y="1507455"/>
            <a:ext cx="5812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117475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1890712" y="184150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938588" y="5106988"/>
            <a:ext cx="2646362" cy="306387"/>
            <a:chOff x="2037" y="3244"/>
            <a:chExt cx="1667" cy="193"/>
          </a:xfrm>
          <a:solidFill>
            <a:srgbClr val="DEDFF5"/>
          </a:solidFill>
        </p:grpSpPr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203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071938" y="4724400"/>
            <a:ext cx="31691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alibri"/>
                <a:cs typeface="Calibri"/>
              </a:rPr>
              <a:t>v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4549775" y="4724400"/>
            <a:ext cx="53853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410200" y="4724400"/>
            <a:ext cx="75781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938588" y="5416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4497388" y="5416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5165725" y="5416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3938588" y="5924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497388" y="5924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5165725" y="5924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938588" y="624840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4497388" y="624840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5165725" y="624840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6657975" y="2984698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938588" y="5110163"/>
            <a:ext cx="2646362" cy="306387"/>
            <a:chOff x="2037" y="3244"/>
            <a:chExt cx="1667" cy="193"/>
          </a:xfrm>
          <a:solidFill>
            <a:srgbClr val="DEDFF5"/>
          </a:solidFill>
        </p:grpSpPr>
        <p:sp>
          <p:nvSpPr>
            <p:cNvPr id="202781" name="Rectangle 29"/>
            <p:cNvSpPr>
              <a:spLocks noChangeArrowheads="1"/>
            </p:cNvSpPr>
            <p:nvPr/>
          </p:nvSpPr>
          <p:spPr bwMode="auto">
            <a:xfrm>
              <a:off x="203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2" name="Rectangle 30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00</a:t>
              </a:r>
            </a:p>
          </p:txBody>
        </p:sp>
        <p:sp>
          <p:nvSpPr>
            <p:cNvPr id="202783" name="Rectangle 31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748463" y="32766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657975" y="35814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938588" y="5921375"/>
            <a:ext cx="2646362" cy="306387"/>
            <a:chOff x="2037" y="3244"/>
            <a:chExt cx="1667" cy="193"/>
          </a:xfrm>
          <a:solidFill>
            <a:srgbClr val="DEDFF5"/>
          </a:solidFill>
        </p:grpSpPr>
        <p:sp>
          <p:nvSpPr>
            <p:cNvPr id="202787" name="Rectangle 35"/>
            <p:cNvSpPr>
              <a:spLocks noChangeArrowheads="1"/>
            </p:cNvSpPr>
            <p:nvPr/>
          </p:nvSpPr>
          <p:spPr bwMode="auto">
            <a:xfrm>
              <a:off x="203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8" name="Rectangle 36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01</a:t>
              </a:r>
            </a:p>
          </p:txBody>
        </p:sp>
        <p:sp>
          <p:nvSpPr>
            <p:cNvPr id="202789" name="Rectangle 37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202790" name="Text Box 38"/>
          <p:cNvSpPr txBox="1">
            <a:spLocks noChangeArrowheads="1"/>
          </p:cNvSpPr>
          <p:nvPr/>
        </p:nvSpPr>
        <p:spPr bwMode="auto">
          <a:xfrm>
            <a:off x="6657975" y="38862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938588" y="5413375"/>
            <a:ext cx="2646362" cy="306388"/>
            <a:chOff x="2037" y="3244"/>
            <a:chExt cx="1667" cy="193"/>
          </a:xfrm>
          <a:solidFill>
            <a:srgbClr val="DEDFF5"/>
          </a:solidFill>
        </p:grpSpPr>
        <p:sp>
          <p:nvSpPr>
            <p:cNvPr id="202792" name="Rectangle 40"/>
            <p:cNvSpPr>
              <a:spLocks noChangeArrowheads="1"/>
            </p:cNvSpPr>
            <p:nvPr/>
          </p:nvSpPr>
          <p:spPr bwMode="auto">
            <a:xfrm>
              <a:off x="203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93" name="Rectangle 41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10</a:t>
              </a:r>
            </a:p>
          </p:txBody>
        </p:sp>
        <p:sp>
          <p:nvSpPr>
            <p:cNvPr id="202794" name="Rectangle 42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202795" name="Text Box 43"/>
          <p:cNvSpPr txBox="1">
            <a:spLocks noChangeArrowheads="1"/>
          </p:cNvSpPr>
          <p:nvPr/>
        </p:nvSpPr>
        <p:spPr bwMode="auto">
          <a:xfrm>
            <a:off x="6748463" y="41910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25750" y="5416550"/>
            <a:ext cx="85883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27045" y="51816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27045" y="6031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0" name="Line Callout 1 49"/>
          <p:cNvSpPr/>
          <p:nvPr/>
        </p:nvSpPr>
        <p:spPr bwMode="auto">
          <a:xfrm>
            <a:off x="561206" y="3174520"/>
            <a:ext cx="1666081" cy="747086"/>
          </a:xfrm>
          <a:prstGeom prst="borderCallout1">
            <a:avLst>
              <a:gd name="adj1" fmla="val 15219"/>
              <a:gd name="adj2" fmla="val 108347"/>
              <a:gd name="adj3" fmla="val 27764"/>
              <a:gd name="adj4" fmla="val 369860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Spatial Locality</a:t>
            </a:r>
          </a:p>
        </p:txBody>
      </p:sp>
      <p:sp>
        <p:nvSpPr>
          <p:cNvPr id="51" name="Line Callout 1 50"/>
          <p:cNvSpPr/>
          <p:nvPr/>
        </p:nvSpPr>
        <p:spPr bwMode="auto">
          <a:xfrm>
            <a:off x="465138" y="4267199"/>
            <a:ext cx="2062713" cy="1155197"/>
          </a:xfrm>
          <a:prstGeom prst="borderCallout1">
            <a:avLst>
              <a:gd name="adj1" fmla="val 15219"/>
              <a:gd name="adj2" fmla="val 108347"/>
              <a:gd name="adj3" fmla="val 7412"/>
              <a:gd name="adj4" fmla="val 306004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Temporal Locality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(Exploited)</a:t>
            </a:r>
          </a:p>
        </p:txBody>
      </p:sp>
    </p:spTree>
    <p:extLst>
      <p:ext uri="{BB962C8B-B14F-4D97-AF65-F5344CB8AC3E}">
        <p14:creationId xmlns:p14="http://schemas.microsoft.com/office/powerpoint/2010/main" val="14920747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9" grpId="0"/>
      <p:bldP spid="202784" grpId="0"/>
      <p:bldP spid="202785" grpId="0"/>
      <p:bldP spid="202790" grpId="0"/>
      <p:bldP spid="202795" grpId="0"/>
      <p:bldP spid="50" grpId="0" animBg="1"/>
      <p:bldP spid="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Instructions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 dirty="0"/>
              <a:t>Software View of Architecture State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536950"/>
            <a:ext cx="6629400" cy="3092450"/>
          </a:xfrm>
        </p:spPr>
        <p:txBody>
          <a:bodyPr/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dirty="0"/>
              <a:t>Programmer-Visible State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Does NOT change when we add caches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endParaRPr lang="en-US" sz="2000" dirty="0"/>
          </a:p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dirty="0"/>
              <a:t>Contrast with </a:t>
            </a:r>
            <a:r>
              <a:rPr lang="en-US" u="sng" dirty="0"/>
              <a:t>microarchitecture</a:t>
            </a:r>
            <a:r>
              <a:rPr lang="en-US" dirty="0"/>
              <a:t> state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Microarchitecture is the specific implementation of an ISA</a:t>
            </a:r>
          </a:p>
          <a:p>
            <a:pPr marL="773113" lvl="2" indent="-227013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HW designer decides what the microarchitecture looks like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Caches: part of the microarchitecture state</a:t>
            </a:r>
          </a:p>
          <a:p>
            <a:pPr marL="227013" indent="-227013" defTabSz="895350">
              <a:tabLst>
                <a:tab pos="1371600" algn="l"/>
                <a:tab pos="4572000" algn="l"/>
              </a:tabLst>
            </a:pPr>
            <a:endParaRPr lang="en-US" dirty="0"/>
          </a:p>
          <a:p>
            <a:pPr marL="227013" indent="-227013" defTabSz="895350">
              <a:tabLst>
                <a:tab pos="1371600" algn="l"/>
                <a:tab pos="4572000" algn="l"/>
              </a:tabLst>
            </a:pPr>
            <a:endParaRPr lang="en-US" dirty="0"/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solidFill>
                  <a:schemeClr val="tx1"/>
                </a:solidFill>
                <a:latin typeface="Calibri" pitchFamily="34" charset="0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Object Code</a:t>
            </a:r>
          </a:p>
          <a:p>
            <a:pPr algn="l" eaLnBrk="0" hangingPunct="0"/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Program Data</a:t>
            </a:r>
          </a:p>
          <a:p>
            <a:pPr algn="l" eaLnBrk="0" hangingPunct="0"/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Addresses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chemeClr val="tx1"/>
                </a:solidFill>
                <a:latin typeface="Calibri" pitchFamily="34" charset="0"/>
              </a:rPr>
              <a:t>Condition</a:t>
            </a:r>
          </a:p>
          <a:p>
            <a:pPr eaLnBrk="0" hangingPunct="0"/>
            <a:r>
              <a:rPr lang="en-US" sz="2400" b="1" dirty="0">
                <a:solidFill>
                  <a:schemeClr val="tx1"/>
                </a:solidFill>
                <a:latin typeface="Calibri" pitchFamily="34" charset="0"/>
              </a:rPr>
              <a:t>Codes</a:t>
            </a:r>
          </a:p>
        </p:txBody>
      </p:sp>
      <p:sp>
        <p:nvSpPr>
          <p:cNvPr id="18" name="Freeform 10"/>
          <p:cNvSpPr>
            <a:spLocks/>
          </p:cNvSpPr>
          <p:nvPr/>
        </p:nvSpPr>
        <p:spPr bwMode="auto">
          <a:xfrm>
            <a:off x="1371600" y="2549955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</p:spTree>
    <p:extLst>
      <p:ext uri="{BB962C8B-B14F-4D97-AF65-F5344CB8AC3E}">
        <p14:creationId xmlns:p14="http://schemas.microsoft.com/office/powerpoint/2010/main" val="111183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vs. Microarchitecture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457200" y="5715000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Physics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457200" y="5275262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Devices</a:t>
            </a: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457200" y="488315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Circuits</a:t>
            </a: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457200" y="4497387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Gates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57200" y="41061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457200" y="3702875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Microarchitecture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457200" y="3231388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Instruction Set Architecture (ISA)</a:t>
            </a: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457200" y="2828163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Operating System/Virtual Machines</a:t>
            </a: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457200" y="24249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Programming Language</a:t>
            </a:r>
          </a:p>
        </p:txBody>
      </p:sp>
      <p:sp>
        <p:nvSpPr>
          <p:cNvPr id="17" name="AutoShape 3"/>
          <p:cNvSpPr>
            <a:spLocks noChangeArrowheads="1"/>
          </p:cNvSpPr>
          <p:nvPr/>
        </p:nvSpPr>
        <p:spPr bwMode="auto">
          <a:xfrm>
            <a:off x="457200" y="2003425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Algorithm</a:t>
            </a: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auto">
          <a:xfrm>
            <a:off x="457200" y="1600200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auto">
          <a:xfrm>
            <a:off x="457200" y="4116387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700823" y="2590801"/>
            <a:ext cx="2193851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b="1" dirty="0">
                <a:solidFill>
                  <a:srgbClr val="FFFFFF"/>
                </a:solidFill>
                <a:latin typeface="Courier New" charset="0"/>
                <a:ea typeface="Courier New" charset="0"/>
                <a:cs typeface="Courier New" charset="0"/>
              </a:rPr>
              <a:t>%rip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698763" y="3248783"/>
            <a:ext cx="2193852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dirty="0">
                <a:solidFill>
                  <a:srgbClr val="FFFFFF"/>
                </a:solidFill>
              </a:rPr>
              <a:t>L1 cache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5730948" y="4455922"/>
            <a:ext cx="2193852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>
                <a:solidFill>
                  <a:srgbClr val="FFFFFF"/>
                </a:solidFill>
              </a:rPr>
              <a:t>memory address bits</a:t>
            </a:r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4714138" y="2743200"/>
            <a:ext cx="924662" cy="651323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 bwMode="auto">
          <a:xfrm flipH="1">
            <a:off x="4728314" y="3394523"/>
            <a:ext cx="910486" cy="465321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H="1" flipV="1">
            <a:off x="4728314" y="3467132"/>
            <a:ext cx="910486" cy="1104868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 bwMode="auto">
          <a:xfrm>
            <a:off x="4907812" y="1626422"/>
            <a:ext cx="4236188" cy="681229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800" b="1" dirty="0">
                <a:solidFill>
                  <a:srgbClr val="C00000"/>
                </a:solidFill>
              </a:rPr>
              <a:t>Is the following part of Architecture or </a:t>
            </a:r>
            <a:r>
              <a:rPr lang="en-US" sz="1800" b="1">
                <a:solidFill>
                  <a:srgbClr val="C00000"/>
                </a:solidFill>
              </a:rPr>
              <a:t>Microarchitecture?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704175" y="3859844"/>
            <a:ext cx="2193852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dirty="0">
                <a:solidFill>
                  <a:srgbClr val="FFFFFF"/>
                </a:solidFill>
              </a:rPr>
              <a:t>cache valid bits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 flipV="1">
            <a:off x="4728314" y="3932453"/>
            <a:ext cx="910486" cy="106147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8477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analyze cache performance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4572000" y="1397000"/>
            <a:ext cx="4394200" cy="45466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apply_filter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rgbClr val="0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b="1" dirty="0">
              <a:solidFill>
                <a:srgbClr val="0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rgbClr val="0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(%rdi,%rdx,4), %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rgbClr val="0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filter(,%rdx,4), %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rgbClr val="0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0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b="1" dirty="0">
              <a:solidFill>
                <a:srgbClr val="0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b="1" dirty="0">
              <a:solidFill>
                <a:srgbClr val="0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67431" y="5082114"/>
            <a:ext cx="3886200" cy="16364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b="1" dirty="0">
                <a:latin typeface="Calibri" pitchFamily="34" charset="0"/>
              </a:rPr>
              <a:t>Step #1:</a:t>
            </a:r>
            <a:r>
              <a:rPr lang="en-US" sz="2000" dirty="0">
                <a:latin typeface="Calibri" pitchFamily="34" charset="0"/>
              </a:rPr>
              <a:t> Decompile (optional)</a:t>
            </a:r>
          </a:p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latin typeface="Calibri" pitchFamily="34" charset="0"/>
            </a:endParaRPr>
          </a:p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b="1" dirty="0">
                <a:latin typeface="Calibri" pitchFamily="34" charset="0"/>
              </a:rPr>
              <a:t>Step #2:</a:t>
            </a:r>
            <a:r>
              <a:rPr lang="en-US" sz="2000" dirty="0">
                <a:latin typeface="Calibri" pitchFamily="34" charset="0"/>
              </a:rPr>
              <a:t> Address trace</a:t>
            </a:r>
          </a:p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latin typeface="Calibri" pitchFamily="34" charset="0"/>
            </a:endParaRPr>
          </a:p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b="1" dirty="0">
                <a:latin typeface="Calibri" pitchFamily="34" charset="0"/>
              </a:rPr>
              <a:t>Step #3:</a:t>
            </a:r>
            <a:r>
              <a:rPr lang="en-US" sz="2000" dirty="0">
                <a:latin typeface="Calibri" pitchFamily="34" charset="0"/>
              </a:rPr>
              <a:t> Simulate cache misses/hits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9662" y="1138616"/>
            <a:ext cx="2819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>
                <a:latin typeface="Arial" charset="0"/>
                <a:ea typeface="Arial" charset="0"/>
                <a:cs typeface="Arial" charset="0"/>
                <a:sym typeface="Monaco" charset="0"/>
              </a:rPr>
              <a:t>Initial values:</a:t>
            </a:r>
            <a:endParaRPr lang="en-US" sz="1800" b="1" dirty="0">
              <a:latin typeface="Arial" charset="0"/>
              <a:ea typeface="Arial" charset="0"/>
              <a:cs typeface="Arial" charset="0"/>
              <a:sym typeface="Monaco" charset="0"/>
            </a:endParaRPr>
          </a:p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filter = 0x00</a:t>
            </a:r>
          </a:p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 = 0x10</a:t>
            </a:r>
          </a:p>
        </p:txBody>
      </p:sp>
      <p:sp>
        <p:nvSpPr>
          <p:cNvPr id="17" name="Rectangle 4"/>
          <p:cNvSpPr>
            <a:spLocks/>
          </p:cNvSpPr>
          <p:nvPr/>
        </p:nvSpPr>
        <p:spPr bwMode="auto">
          <a:xfrm>
            <a:off x="426614" y="2091932"/>
            <a:ext cx="3835400" cy="68697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filter[4];</a:t>
            </a:r>
          </a:p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apply_filter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 in){}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6614" y="2895600"/>
            <a:ext cx="3124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latin typeface="Arial" charset="0"/>
                <a:ea typeface="Arial" charset="0"/>
                <a:cs typeface="Arial" charset="0"/>
                <a:sym typeface="Monaco" charset="0"/>
              </a:rPr>
              <a:t>8-bit address</a:t>
            </a:r>
          </a:p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latin typeface="Arial" charset="0"/>
                <a:ea typeface="Arial" charset="0"/>
                <a:cs typeface="Arial" charset="0"/>
                <a:sym typeface="Monaco" charset="0"/>
              </a:rPr>
              <a:t>32-byte data cache</a:t>
            </a:r>
          </a:p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latin typeface="Arial" charset="0"/>
                <a:ea typeface="Arial" charset="0"/>
                <a:cs typeface="Arial" charset="0"/>
                <a:sym typeface="Monaco" charset="0"/>
              </a:rPr>
              <a:t>Direct-mapped (E=1)</a:t>
            </a:r>
          </a:p>
          <a:p>
            <a:pPr lvl="0"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latin typeface="Arial" charset="0"/>
                <a:ea typeface="Arial" charset="0"/>
                <a:cs typeface="Arial" charset="0"/>
                <a:sym typeface="Monaco" charset="0"/>
              </a:rPr>
              <a:t>4 sets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7018" y="4159889"/>
            <a:ext cx="31404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What’s the hit rate?</a:t>
            </a:r>
          </a:p>
        </p:txBody>
      </p:sp>
    </p:spTree>
    <p:extLst>
      <p:ext uri="{BB962C8B-B14F-4D97-AF65-F5344CB8AC3E}">
        <p14:creationId xmlns:p14="http://schemas.microsoft.com/office/powerpoint/2010/main" val="299278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Decompiling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508000" y="1397000"/>
            <a:ext cx="3835400" cy="4546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filter[4];</a:t>
            </a:r>
          </a:p>
          <a:p>
            <a:pPr algn="l"/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apply_filter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 in) {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/*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a: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c: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*/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 = 0;  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(i = 0; i != 4; i++){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 = in[i];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 *= filter[i];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a += c;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4572000" y="1397000"/>
            <a:ext cx="4394200" cy="45466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apply_filter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(%rdi,%rdx,4),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filter(,%rdx,4),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876800" y="1981200"/>
            <a:ext cx="2438400" cy="27432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09600" y="2279904"/>
            <a:ext cx="3657600" cy="3282696"/>
          </a:xfrm>
          <a:prstGeom prst="rect">
            <a:avLst/>
          </a:prstGeom>
          <a:solidFill>
            <a:srgbClr val="F6F5BD"/>
          </a:solidFill>
          <a:ln w="12700" cap="flat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07684" y="3281351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libri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8638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Decompiling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508000" y="1397000"/>
            <a:ext cx="3835400" cy="4546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filter[4];</a:t>
            </a:r>
          </a:p>
          <a:p>
            <a:pPr algn="l"/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apply_filter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 in) {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/*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in: %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a: %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nn-N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c: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*/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 = 0;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i;</a:t>
            </a:r>
            <a:endParaRPr lang="nn-N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(i = 0; i != 4; i++){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 = in[i];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 *= filter[i];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a += c;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4572000" y="1397000"/>
            <a:ext cx="4394200" cy="45466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apply_filter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(%rdi,%rdx,4),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filter(,%rdx,4),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876800" y="2286000"/>
            <a:ext cx="2438400" cy="27432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876800" y="3886200"/>
            <a:ext cx="2438400" cy="256032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76800" y="4191000"/>
            <a:ext cx="2438400" cy="256032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09600" y="3886200"/>
            <a:ext cx="3657600" cy="1371600"/>
          </a:xfrm>
          <a:prstGeom prst="rect">
            <a:avLst/>
          </a:prstGeom>
          <a:solidFill>
            <a:srgbClr val="F6F5BD"/>
          </a:solidFill>
          <a:ln w="12700" cap="flat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4172712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libri" pitchFamily="34" charset="0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609600" y="2819400"/>
            <a:ext cx="3657600" cy="228600"/>
          </a:xfrm>
          <a:prstGeom prst="rect">
            <a:avLst/>
          </a:prstGeom>
          <a:solidFill>
            <a:srgbClr val="F6F5BD"/>
          </a:solidFill>
          <a:ln w="12700" cap="flat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20192" y="3640836"/>
            <a:ext cx="3657600" cy="228600"/>
          </a:xfrm>
          <a:prstGeom prst="rect">
            <a:avLst/>
          </a:prstGeom>
          <a:solidFill>
            <a:srgbClr val="F6F5BD"/>
          </a:solidFill>
          <a:ln w="12700" cap="flat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876800" y="1981200"/>
            <a:ext cx="2438400" cy="27432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02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Decompiling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508000" y="1397000"/>
            <a:ext cx="3835400" cy="4546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filter[4];</a:t>
            </a:r>
          </a:p>
          <a:p>
            <a:pPr algn="l"/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apply_filter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 in) {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/*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a: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i: %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*/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 = 0;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(i = 0; i != 4; i++){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 = in[i];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 *= filter[i];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a += c;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4572000" y="1397000"/>
            <a:ext cx="4394200" cy="45466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apply_filter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(%rdi,%rdx,4),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filter(,%rdx,4),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876800" y="2286000"/>
            <a:ext cx="2438400" cy="27432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876800" y="3886200"/>
            <a:ext cx="2438400" cy="256032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76800" y="4191000"/>
            <a:ext cx="2438400" cy="256032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09600" y="4142232"/>
            <a:ext cx="3657600" cy="881559"/>
          </a:xfrm>
          <a:prstGeom prst="rect">
            <a:avLst/>
          </a:prstGeom>
          <a:solidFill>
            <a:srgbClr val="F6F5BD"/>
          </a:solidFill>
          <a:ln w="12700" cap="flat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4172712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libri" pitchFamily="34" charset="0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828800" y="2819400"/>
            <a:ext cx="1360356" cy="228600"/>
          </a:xfrm>
          <a:prstGeom prst="rect">
            <a:avLst/>
          </a:prstGeom>
          <a:solidFill>
            <a:srgbClr val="F6F5BD"/>
          </a:solidFill>
          <a:ln w="12700" cap="flat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876800" y="3095244"/>
            <a:ext cx="4038600" cy="790956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65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Decompiling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508000" y="1397000"/>
            <a:ext cx="3835400" cy="4546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filter[4];</a:t>
            </a:r>
          </a:p>
          <a:p>
            <a:pPr algn="l"/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apply_filter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 in) {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/*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a: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c: %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nn-N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*/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 = 0;  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(i = 0; i != 4; i++){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 = in[i];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 *= filter[i];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a += c;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a;</a:t>
            </a:r>
          </a:p>
          <a:p>
            <a:pPr algn="l"/>
            <a:r>
              <a:rPr lang="nn-N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4572000" y="1397000"/>
            <a:ext cx="4394200" cy="45466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apply_filter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(%rdi,%rdx,4),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filter(,%rdx,4),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4876800" y="3095244"/>
            <a:ext cx="4038600" cy="790956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we have the decompiled C code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508000" y="1397000"/>
            <a:ext cx="3835400" cy="4546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filter[4];</a:t>
            </a:r>
          </a:p>
          <a:p>
            <a:pPr algn="l"/>
            <a:endParaRPr lang="nn-N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apply_filter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 in) {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 = 0;  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(i = 0; i &lt; 4; i++){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a += in[i]*filter[i];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nn-NO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4572000" y="1397000"/>
            <a:ext cx="4394200" cy="45466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apply_filter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(%rdi,%rdx,4),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filter(,%rdx,4),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</p:spTree>
    <p:extLst>
      <p:ext uri="{BB962C8B-B14F-4D97-AF65-F5344CB8AC3E}">
        <p14:creationId xmlns:p14="http://schemas.microsoft.com/office/powerpoint/2010/main" val="182978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 1</a:t>
            </a:r>
          </a:p>
          <a:p>
            <a:pPr lvl="1"/>
            <a:r>
              <a:rPr lang="en-US" dirty="0"/>
              <a:t>Covers materials through Friday’s Lecture, Lecture #14 (Review)</a:t>
            </a:r>
          </a:p>
          <a:p>
            <a:pPr lvl="1"/>
            <a:r>
              <a:rPr lang="en-US" dirty="0"/>
              <a:t>November 4th, Monday, 7pm-8:30pm, KPTC (Kersten Physics Teaching Center) Room 106</a:t>
            </a:r>
          </a:p>
          <a:p>
            <a:endParaRPr lang="en-US" dirty="0"/>
          </a:p>
          <a:p>
            <a:r>
              <a:rPr lang="en-US" dirty="0"/>
              <a:t>Exam Logistics – closed everything</a:t>
            </a:r>
          </a:p>
          <a:p>
            <a:pPr marL="0" indent="0">
              <a:buNone/>
            </a:pPr>
            <a:r>
              <a:rPr lang="en-US" dirty="0"/>
              <a:t>    Can bring one handwritten sheet of paper</a:t>
            </a:r>
          </a:p>
          <a:p>
            <a:pPr marL="0" indent="0">
              <a:buNone/>
            </a:pPr>
            <a:r>
              <a:rPr lang="en-US" dirty="0"/>
              <a:t>    x86 instruction list will be on the exam paper</a:t>
            </a:r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https://www.classes.cs.uchicago.edu/current/15400-1/154-exam1-cheatsheet.pdf</a:t>
            </a:r>
            <a:r>
              <a:rPr lang="en-US" sz="2000" dirty="0"/>
              <a:t> </a:t>
            </a:r>
          </a:p>
          <a:p>
            <a:r>
              <a:rPr lang="en-US" dirty="0"/>
              <a:t>Look on Piazza</a:t>
            </a:r>
          </a:p>
          <a:p>
            <a:pPr marL="0" indent="0">
              <a:buNone/>
            </a:pPr>
            <a:r>
              <a:rPr lang="en-US" dirty="0"/>
              <a:t>    Office hours, review sessions, special accommodation,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86525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Write down the Address Trace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791200" y="3581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5791200" y="3962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5791200" y="4343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791200" y="4724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5791200" y="5105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5791200" y="1676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5791200" y="2057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5791200" y="2438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/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6"/>
          <p:cNvSpPr>
            <a:spLocks noChangeArrowheads="1"/>
          </p:cNvSpPr>
          <p:nvPr/>
        </p:nvSpPr>
        <p:spPr bwMode="auto">
          <a:xfrm>
            <a:off x="5791200" y="2819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5791200" y="3200400"/>
            <a:ext cx="1828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7696200" y="16764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0x00 </a:t>
            </a:r>
          </a:p>
        </p:txBody>
      </p:sp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7696200" y="20716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0x04 </a:t>
            </a: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7696200" y="24669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0x08 </a:t>
            </a: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7696200" y="28622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0x0C </a:t>
            </a:r>
          </a:p>
        </p:txBody>
      </p: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7696200" y="32575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</a:t>
            </a:r>
          </a:p>
        </p:txBody>
      </p:sp>
      <p:sp>
        <p:nvSpPr>
          <p:cNvPr id="24" name="Freeform 23"/>
          <p:cNvSpPr/>
          <p:nvPr/>
        </p:nvSpPr>
        <p:spPr>
          <a:xfrm>
            <a:off x="7619661" y="2847212"/>
            <a:ext cx="1344211" cy="927967"/>
          </a:xfrm>
          <a:custGeom>
            <a:avLst/>
            <a:gdLst>
              <a:gd name="connsiteX0" fmla="*/ 0 w 1344211"/>
              <a:gd name="connsiteY0" fmla="*/ 927967 h 927967"/>
              <a:gd name="connsiteX1" fmla="*/ 1318787 w 1344211"/>
              <a:gd name="connsiteY1" fmla="*/ 0 h 92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4211" h="927967">
                <a:moveTo>
                  <a:pt x="0" y="927967"/>
                </a:moveTo>
                <a:cubicBezTo>
                  <a:pt x="746227" y="767879"/>
                  <a:pt x="1492454" y="607791"/>
                  <a:pt x="1318787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7635942" y="2228567"/>
            <a:ext cx="1286263" cy="1530332"/>
          </a:xfrm>
          <a:custGeom>
            <a:avLst/>
            <a:gdLst>
              <a:gd name="connsiteX0" fmla="*/ 0 w 1286263"/>
              <a:gd name="connsiteY0" fmla="*/ 1530332 h 1530332"/>
              <a:gd name="connsiteX1" fmla="*/ 1286225 w 1286263"/>
              <a:gd name="connsiteY1" fmla="*/ 211642 h 1530332"/>
              <a:gd name="connsiteX2" fmla="*/ 32563 w 1286263"/>
              <a:gd name="connsiteY2" fmla="*/ 0 h 153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63" h="1530332">
                <a:moveTo>
                  <a:pt x="0" y="1530332"/>
                </a:moveTo>
                <a:cubicBezTo>
                  <a:pt x="640399" y="998514"/>
                  <a:pt x="1280798" y="466697"/>
                  <a:pt x="1286225" y="211642"/>
                </a:cubicBezTo>
                <a:cubicBezTo>
                  <a:pt x="1291652" y="-43413"/>
                  <a:pt x="727233" y="379869"/>
                  <a:pt x="32563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7603379" y="1938201"/>
            <a:ext cx="1658294" cy="1836978"/>
          </a:xfrm>
          <a:custGeom>
            <a:avLst/>
            <a:gdLst>
              <a:gd name="connsiteX0" fmla="*/ 16282 w 1658294"/>
              <a:gd name="connsiteY0" fmla="*/ 1836978 h 1836978"/>
              <a:gd name="connsiteX1" fmla="*/ 1286225 w 1658294"/>
              <a:gd name="connsiteY1" fmla="*/ 664809 h 1836978"/>
              <a:gd name="connsiteX2" fmla="*/ 0 w 1658294"/>
              <a:gd name="connsiteY2" fmla="*/ 225246 h 18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8294" h="1836978">
                <a:moveTo>
                  <a:pt x="16282" y="1836978"/>
                </a:moveTo>
                <a:cubicBezTo>
                  <a:pt x="652610" y="1385204"/>
                  <a:pt x="1288939" y="933431"/>
                  <a:pt x="1286225" y="664809"/>
                </a:cubicBezTo>
                <a:cubicBezTo>
                  <a:pt x="1283511" y="396187"/>
                  <a:pt x="2708127" y="-379832"/>
                  <a:pt x="0" y="22524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7620000" y="12308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29" name="Rectangle 43"/>
          <p:cNvSpPr>
            <a:spLocks noChangeArrowheads="1"/>
          </p:cNvSpPr>
          <p:nvPr/>
        </p:nvSpPr>
        <p:spPr bwMode="auto">
          <a:xfrm>
            <a:off x="533400" y="152400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rdi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Rectangle 52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0x10</a:t>
            </a:r>
          </a:p>
        </p:txBody>
      </p:sp>
      <p:cxnSp>
        <p:nvCxnSpPr>
          <p:cNvPr id="32" name="Curved Connector 31"/>
          <p:cNvCxnSpPr/>
          <p:nvPr/>
        </p:nvCxnSpPr>
        <p:spPr bwMode="auto">
          <a:xfrm>
            <a:off x="2286000" y="1676400"/>
            <a:ext cx="3505200" cy="1676400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" name="Rectangle 32"/>
          <p:cNvSpPr/>
          <p:nvPr/>
        </p:nvSpPr>
        <p:spPr>
          <a:xfrm>
            <a:off x="4648200" y="1676400"/>
            <a:ext cx="114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filter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153033"/>
              </p:ext>
            </p:extLst>
          </p:nvPr>
        </p:nvGraphicFramePr>
        <p:xfrm>
          <a:off x="228600" y="4221956"/>
          <a:ext cx="5257801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3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7696200" y="32575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7696200" y="32480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0x10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7696200" y="36433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0x14 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7696200" y="40386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0x18 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696200" y="44338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0x1C </a:t>
            </a:r>
          </a:p>
        </p:txBody>
      </p:sp>
      <p:sp>
        <p:nvSpPr>
          <p:cNvPr id="34" name="Rectangle 4"/>
          <p:cNvSpPr>
            <a:spLocks/>
          </p:cNvSpPr>
          <p:nvPr/>
        </p:nvSpPr>
        <p:spPr bwMode="auto">
          <a:xfrm>
            <a:off x="111760" y="2598899"/>
            <a:ext cx="3393440" cy="88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(i = 0; i &lt; 4; i++){</a:t>
            </a:r>
          </a:p>
          <a:p>
            <a:pPr algn="l"/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a += in[i]*filter[i];</a:t>
            </a:r>
          </a:p>
          <a:p>
            <a:pPr algn="l"/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  <p:cxnSp>
        <p:nvCxnSpPr>
          <p:cNvPr id="40" name="Straight Arrow Connector 39"/>
          <p:cNvCxnSpPr/>
          <p:nvPr/>
        </p:nvCxnSpPr>
        <p:spPr bwMode="auto">
          <a:xfrm flipH="1" flipV="1">
            <a:off x="2971800" y="5029200"/>
            <a:ext cx="838200" cy="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2971800" y="5105400"/>
            <a:ext cx="838200" cy="22860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 flipV="1">
            <a:off x="2971800" y="5426694"/>
            <a:ext cx="838200" cy="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2971800" y="5502894"/>
            <a:ext cx="838200" cy="22860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flipH="1" flipV="1">
            <a:off x="2980944" y="5794454"/>
            <a:ext cx="838200" cy="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2980944" y="5870654"/>
            <a:ext cx="838200" cy="22860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H="1" flipV="1">
            <a:off x="2980944" y="6172200"/>
            <a:ext cx="838200" cy="0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ectangle 21"/>
          <p:cNvSpPr/>
          <p:nvPr/>
        </p:nvSpPr>
        <p:spPr>
          <a:xfrm>
            <a:off x="5300689" y="3254734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</a:t>
            </a:r>
            <a:endParaRPr lang="en-US" sz="1800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4038600" y="4889120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769365" y="4889120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038600" y="5271747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1769365" y="5271747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038600" y="5648214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1769365" y="5648214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038600" y="6030841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1769365" y="6030841"/>
            <a:ext cx="782320" cy="292480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15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Our Address Trace Interact With the Cache?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8-bit addresses</a:t>
            </a:r>
          </a:p>
          <a:p>
            <a:r>
              <a:rPr lang="en-US" dirty="0"/>
              <a:t>32 Bytes Data Cache</a:t>
            </a:r>
          </a:p>
          <a:p>
            <a:r>
              <a:rPr lang="en-US" dirty="0"/>
              <a:t>Direct-Mapped (E=1) </a:t>
            </a:r>
          </a:p>
          <a:p>
            <a:r>
              <a:rPr lang="en-US" dirty="0"/>
              <a:t>4 Sets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many bits for Block Offset?</a:t>
            </a:r>
          </a:p>
          <a:p>
            <a:r>
              <a:rPr lang="en-US" dirty="0"/>
              <a:t>How many bits for Set Index?</a:t>
            </a:r>
          </a:p>
          <a:p>
            <a:r>
              <a:rPr lang="en-US" dirty="0"/>
              <a:t>How many bits for Tag?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65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Our Address Trace Interact With the Cache?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8-bit addresses</a:t>
            </a:r>
          </a:p>
          <a:p>
            <a:r>
              <a:rPr lang="en-US" dirty="0"/>
              <a:t>32 Bytes Data Cache</a:t>
            </a:r>
          </a:p>
          <a:p>
            <a:r>
              <a:rPr lang="en-US" dirty="0"/>
              <a:t>Direct-Mapped (E=1) </a:t>
            </a:r>
          </a:p>
          <a:p>
            <a:r>
              <a:rPr lang="en-US" dirty="0"/>
              <a:t>4 Sets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many bits for Block Offset?  </a:t>
            </a:r>
            <a:r>
              <a:rPr lang="en-US" dirty="0">
                <a:solidFill>
                  <a:schemeClr val="accent6"/>
                </a:solidFill>
              </a:rPr>
              <a:t>3</a:t>
            </a:r>
          </a:p>
          <a:p>
            <a:r>
              <a:rPr lang="en-US" dirty="0"/>
              <a:t>How many bits for Set Index?  </a:t>
            </a:r>
            <a:r>
              <a:rPr lang="en-US" dirty="0">
                <a:solidFill>
                  <a:schemeClr val="accent6"/>
                </a:solidFill>
              </a:rPr>
              <a:t>2</a:t>
            </a:r>
          </a:p>
          <a:p>
            <a:r>
              <a:rPr lang="en-US" dirty="0"/>
              <a:t>How many bits for Tag?  </a:t>
            </a:r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5683250" y="4157464"/>
            <a:ext cx="2136775" cy="624086"/>
            <a:chOff x="5683250" y="4157464"/>
            <a:chExt cx="2136775" cy="624086"/>
          </a:xfrm>
        </p:grpSpPr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5683250" y="4495800"/>
              <a:ext cx="703262" cy="2857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xxx</a:t>
              </a:r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5802312" y="4157464"/>
              <a:ext cx="527387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t=3</a:t>
              </a: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6430962" y="4157464"/>
              <a:ext cx="540787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 err="1">
                  <a:latin typeface="Calibri"/>
                  <a:cs typeface="Calibri"/>
                </a:rPr>
                <a:t>s</a:t>
              </a:r>
              <a:r>
                <a:rPr lang="en-US" sz="2000" b="0" dirty="0">
                  <a:latin typeface="Calibri"/>
                  <a:cs typeface="Calibri"/>
                </a:rPr>
                <a:t>=2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7170737" y="4157464"/>
              <a:ext cx="575478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b=3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6400800" y="4495800"/>
              <a:ext cx="703262" cy="2857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xx</a:t>
              </a: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7116762" y="4495800"/>
              <a:ext cx="703263" cy="2857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xxx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38657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/>
              <a:t>Step 3: Direct-mapped </a:t>
            </a:r>
            <a:r>
              <a:rPr lang="en-US" dirty="0"/>
              <a:t>cache simulation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2982913" y="1214165"/>
            <a:ext cx="41798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6769" y="4491474"/>
            <a:ext cx="6467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Calibri Bold" panose="020F0702030404030204" pitchFamily="34" charset="0"/>
              </a:rPr>
              <a:t>What is the expected miss rate?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8200" y="6015335"/>
            <a:ext cx="6467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Calibri Bold" panose="020F0702030404030204" pitchFamily="34" charset="0"/>
              </a:rPr>
              <a:t>??%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8200" y="54102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Calibri Bold" panose="020F0702030404030204" pitchFamily="34" charset="0"/>
              </a:rPr>
              <a:t>Capacity Misses?  Conflict Misses?  Compulsory Misses?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931139"/>
              </p:ext>
            </p:extLst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5350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280853"/>
              </p:ext>
            </p:extLst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982913" y="1214165"/>
            <a:ext cx="41798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5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1723204086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3144678" y="2642460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8203" y="452807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cxnSp>
        <p:nvCxnSpPr>
          <p:cNvPr id="6" name="Elbow Connector 5"/>
          <p:cNvCxnSpPr>
            <a:endCxn id="52" idx="1"/>
          </p:cNvCxnSpPr>
          <p:nvPr/>
        </p:nvCxnSpPr>
        <p:spPr bwMode="auto">
          <a:xfrm rot="5400000">
            <a:off x="2606405" y="3032397"/>
            <a:ext cx="2940590" cy="2819400"/>
          </a:xfrm>
          <a:prstGeom prst="bentConnector4">
            <a:avLst>
              <a:gd name="adj1" fmla="val 46860"/>
              <a:gd name="adj2" fmla="val 10810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079867"/>
              </p:ext>
            </p:extLst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2982913" y="1214165"/>
            <a:ext cx="41798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26449115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3144678" y="2642460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8203" y="452807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cxnSp>
        <p:nvCxnSpPr>
          <p:cNvPr id="6" name="Elbow Connector 5"/>
          <p:cNvCxnSpPr>
            <a:endCxn id="52" idx="1"/>
          </p:cNvCxnSpPr>
          <p:nvPr/>
        </p:nvCxnSpPr>
        <p:spPr bwMode="auto">
          <a:xfrm rot="5400000">
            <a:off x="2606405" y="3032397"/>
            <a:ext cx="2940590" cy="2819400"/>
          </a:xfrm>
          <a:prstGeom prst="bentConnector4">
            <a:avLst>
              <a:gd name="adj1" fmla="val 46860"/>
              <a:gd name="adj2" fmla="val 10810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2982913" y="1214165"/>
            <a:ext cx="41798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15740983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331524"/>
              </p:ext>
            </p:extLst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?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?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142333" y="2638765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14345" y="443725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cxnSp>
        <p:nvCxnSpPr>
          <p:cNvPr id="33" name="Elbow Connector 32"/>
          <p:cNvCxnSpPr>
            <a:endCxn id="50" idx="1"/>
          </p:cNvCxnSpPr>
          <p:nvPr/>
        </p:nvCxnSpPr>
        <p:spPr bwMode="auto">
          <a:xfrm rot="5400000">
            <a:off x="1660989" y="3966144"/>
            <a:ext cx="2341601" cy="329578"/>
          </a:xfrm>
          <a:prstGeom prst="bentConnector4">
            <a:avLst>
              <a:gd name="adj1" fmla="val 46057"/>
              <a:gd name="adj2" fmla="val 169361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2982913" y="1214165"/>
            <a:ext cx="41798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789311397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142333" y="2638765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14345" y="443725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cxnSp>
        <p:nvCxnSpPr>
          <p:cNvPr id="33" name="Elbow Connector 32"/>
          <p:cNvCxnSpPr>
            <a:endCxn id="50" idx="1"/>
          </p:cNvCxnSpPr>
          <p:nvPr/>
        </p:nvCxnSpPr>
        <p:spPr bwMode="auto">
          <a:xfrm rot="5400000">
            <a:off x="1660989" y="3966144"/>
            <a:ext cx="2341601" cy="329578"/>
          </a:xfrm>
          <a:prstGeom prst="bentConnector4">
            <a:avLst>
              <a:gd name="adj1" fmla="val 46057"/>
              <a:gd name="adj2" fmla="val 169361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670288711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284509"/>
              </p:ext>
            </p:extLst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3136063" y="3022148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5" name="Elbow Connector 4"/>
          <p:cNvCxnSpPr>
            <a:stCxn id="9" idx="2"/>
            <a:endCxn id="52" idx="1"/>
          </p:cNvCxnSpPr>
          <p:nvPr/>
        </p:nvCxnSpPr>
        <p:spPr bwMode="auto">
          <a:xfrm rot="5400000">
            <a:off x="2777854" y="3241946"/>
            <a:ext cx="2559592" cy="2781300"/>
          </a:xfrm>
          <a:prstGeom prst="bentConnector4">
            <a:avLst>
              <a:gd name="adj1" fmla="val 46393"/>
              <a:gd name="adj2" fmla="val 10821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1768203" y="473850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5334000" y="3124199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75350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Goals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Last Lecture</a:t>
            </a:r>
          </a:p>
          <a:p>
            <a:pPr lvl="1"/>
            <a:r>
              <a:rPr lang="en-US" dirty="0"/>
              <a:t>Anatomy of a cache</a:t>
            </a:r>
          </a:p>
          <a:p>
            <a:pPr lvl="1"/>
            <a:endParaRPr lang="en-US" dirty="0"/>
          </a:p>
          <a:p>
            <a:r>
              <a:rPr lang="en-US" dirty="0"/>
              <a:t>Today</a:t>
            </a:r>
          </a:p>
          <a:p>
            <a:pPr lvl="1"/>
            <a:r>
              <a:rPr lang="en-US" dirty="0"/>
              <a:t>Understand Cache Behavior</a:t>
            </a:r>
          </a:p>
          <a:p>
            <a:pPr lvl="1"/>
            <a:r>
              <a:rPr lang="en-US" dirty="0"/>
              <a:t>Go </a:t>
            </a:r>
            <a:r>
              <a:rPr lang="en-US"/>
              <a:t>through examples</a:t>
            </a:r>
            <a:endParaRPr lang="en-US" dirty="0"/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152400" y="5713413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Physics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152400" y="5273675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Devices</a:t>
            </a: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152400" y="488156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Circuits</a:t>
            </a: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152400" y="4495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Gates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152400" y="410451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152400" y="370128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Microarchitecture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152400" y="3229801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Instruction Set Architecture</a:t>
            </a: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152400" y="2826576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Operating System/Virtual Machines</a:t>
            </a: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152400" y="2423351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Programming Language</a:t>
            </a:r>
          </a:p>
        </p:txBody>
      </p:sp>
      <p:sp>
        <p:nvSpPr>
          <p:cNvPr id="17" name="AutoShape 3"/>
          <p:cNvSpPr>
            <a:spLocks noChangeArrowheads="1"/>
          </p:cNvSpPr>
          <p:nvPr/>
        </p:nvSpPr>
        <p:spPr bwMode="auto">
          <a:xfrm>
            <a:off x="152400" y="20018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Algorithm</a:t>
            </a: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auto">
          <a:xfrm>
            <a:off x="152400" y="1598613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auto">
          <a:xfrm>
            <a:off x="152400" y="4114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</p:spTree>
    <p:extLst>
      <p:ext uri="{BB962C8B-B14F-4D97-AF65-F5344CB8AC3E}">
        <p14:creationId xmlns:p14="http://schemas.microsoft.com/office/powerpoint/2010/main" val="1290599023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0" y="3017440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5" name="Elbow Connector 4"/>
          <p:cNvCxnSpPr>
            <a:endCxn id="50" idx="1"/>
          </p:cNvCxnSpPr>
          <p:nvPr/>
        </p:nvCxnSpPr>
        <p:spPr bwMode="auto">
          <a:xfrm rot="5400000">
            <a:off x="1883034" y="4136768"/>
            <a:ext cx="1948932" cy="381000"/>
          </a:xfrm>
          <a:prstGeom prst="bentConnector4">
            <a:avLst>
              <a:gd name="adj1" fmla="val 45262"/>
              <a:gd name="adj2" fmla="val 16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359156"/>
              </p:ext>
            </p:extLst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814345" y="4539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</p:spTree>
    <p:extLst>
      <p:ext uri="{BB962C8B-B14F-4D97-AF65-F5344CB8AC3E}">
        <p14:creationId xmlns:p14="http://schemas.microsoft.com/office/powerpoint/2010/main" val="2995593238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619651" y="489740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sp>
        <p:nvSpPr>
          <p:cNvPr id="34" name="Right Arrow 33"/>
          <p:cNvSpPr/>
          <p:nvPr/>
        </p:nvSpPr>
        <p:spPr bwMode="auto">
          <a:xfrm>
            <a:off x="3110706" y="3419716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346418"/>
              </p:ext>
            </p:extLst>
          </p:nvPr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335904" y="3434956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46" name="Elbow Connector 45"/>
          <p:cNvCxnSpPr>
            <a:stCxn id="44" idx="2"/>
          </p:cNvCxnSpPr>
          <p:nvPr/>
        </p:nvCxnSpPr>
        <p:spPr bwMode="auto">
          <a:xfrm rot="5400000">
            <a:off x="2781520" y="3549037"/>
            <a:ext cx="2554164" cy="2783204"/>
          </a:xfrm>
          <a:prstGeom prst="bentConnector4">
            <a:avLst>
              <a:gd name="adj1" fmla="val 36003"/>
              <a:gd name="adj2" fmla="val 108214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6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57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58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59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60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61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62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63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64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65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66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67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68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69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70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71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</p:spTree>
    <p:extLst>
      <p:ext uri="{BB962C8B-B14F-4D97-AF65-F5344CB8AC3E}">
        <p14:creationId xmlns:p14="http://schemas.microsoft.com/office/powerpoint/2010/main" val="296317914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619651" y="489740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sp>
        <p:nvSpPr>
          <p:cNvPr id="34" name="Right Arrow 33"/>
          <p:cNvSpPr/>
          <p:nvPr/>
        </p:nvSpPr>
        <p:spPr bwMode="auto">
          <a:xfrm>
            <a:off x="3110706" y="3419716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335904" y="3434956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46" name="Elbow Connector 45"/>
          <p:cNvCxnSpPr>
            <a:stCxn id="44" idx="2"/>
            <a:endCxn id="53" idx="1"/>
          </p:cNvCxnSpPr>
          <p:nvPr/>
        </p:nvCxnSpPr>
        <p:spPr bwMode="auto">
          <a:xfrm rot="5400000">
            <a:off x="2781520" y="3549037"/>
            <a:ext cx="2554164" cy="2783204"/>
          </a:xfrm>
          <a:prstGeom prst="bentConnector4">
            <a:avLst>
              <a:gd name="adj1" fmla="val 36003"/>
              <a:gd name="adj2" fmla="val 108214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37612644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cxnSp>
        <p:nvCxnSpPr>
          <p:cNvPr id="5" name="Elbow Connector 4"/>
          <p:cNvCxnSpPr>
            <a:stCxn id="69" idx="2"/>
            <a:endCxn id="88" idx="1"/>
          </p:cNvCxnSpPr>
          <p:nvPr/>
        </p:nvCxnSpPr>
        <p:spPr bwMode="auto">
          <a:xfrm rot="5400000">
            <a:off x="1911136" y="4439273"/>
            <a:ext cx="1923655" cy="411925"/>
          </a:xfrm>
          <a:prstGeom prst="bentConnector4">
            <a:avLst>
              <a:gd name="adj1" fmla="val 45200"/>
              <a:gd name="adj2" fmla="val 15549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61" name="Table 60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63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64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66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67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68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2964625" y="3454807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70" name="Right Arrow 69"/>
          <p:cNvSpPr/>
          <p:nvPr/>
        </p:nvSpPr>
        <p:spPr bwMode="auto">
          <a:xfrm>
            <a:off x="240902" y="3401428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grpSp>
        <p:nvGrpSpPr>
          <p:cNvPr id="71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72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73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74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75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76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77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</a:t>
            </a:r>
          </a:p>
        </p:txBody>
      </p:sp>
      <p:sp>
        <p:nvSpPr>
          <p:cNvPr id="79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80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?</a:t>
            </a:r>
          </a:p>
        </p:txBody>
      </p:sp>
      <p:sp>
        <p:nvSpPr>
          <p:cNvPr id="81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82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83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84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85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86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746164" y="460423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</p:spTree>
    <p:extLst>
      <p:ext uri="{BB962C8B-B14F-4D97-AF65-F5344CB8AC3E}">
        <p14:creationId xmlns:p14="http://schemas.microsoft.com/office/powerpoint/2010/main" val="3554463646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cxnSp>
        <p:nvCxnSpPr>
          <p:cNvPr id="5" name="Elbow Connector 4"/>
          <p:cNvCxnSpPr>
            <a:stCxn id="69" idx="2"/>
          </p:cNvCxnSpPr>
          <p:nvPr/>
        </p:nvCxnSpPr>
        <p:spPr bwMode="auto">
          <a:xfrm rot="5400000">
            <a:off x="1911136" y="4439273"/>
            <a:ext cx="1923655" cy="411925"/>
          </a:xfrm>
          <a:prstGeom prst="bentConnector4">
            <a:avLst>
              <a:gd name="adj1" fmla="val 45200"/>
              <a:gd name="adj2" fmla="val 15549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61" name="Table 60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63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64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66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67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68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2964625" y="3454807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70" name="Right Arrow 69"/>
          <p:cNvSpPr/>
          <p:nvPr/>
        </p:nvSpPr>
        <p:spPr bwMode="auto">
          <a:xfrm>
            <a:off x="240902" y="3401428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746164" y="460423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grpSp>
        <p:nvGrpSpPr>
          <p:cNvPr id="35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3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3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3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4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4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4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0x08, 0x0C</a:t>
            </a:r>
          </a:p>
        </p:txBody>
      </p:sp>
      <p:sp>
        <p:nvSpPr>
          <p:cNvPr id="4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4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4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4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4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5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</p:spTree>
    <p:extLst>
      <p:ext uri="{BB962C8B-B14F-4D97-AF65-F5344CB8AC3E}">
        <p14:creationId xmlns:p14="http://schemas.microsoft.com/office/powerpoint/2010/main" val="605433369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0x08, 0x0C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cxnSp>
        <p:nvCxnSpPr>
          <p:cNvPr id="5" name="Elbow Connector 4"/>
          <p:cNvCxnSpPr>
            <a:stCxn id="46" idx="2"/>
            <a:endCxn id="53" idx="1"/>
          </p:cNvCxnSpPr>
          <p:nvPr/>
        </p:nvCxnSpPr>
        <p:spPr bwMode="auto">
          <a:xfrm rot="5400000">
            <a:off x="2959848" y="3757844"/>
            <a:ext cx="2167029" cy="2752724"/>
          </a:xfrm>
          <a:prstGeom prst="bentConnector4">
            <a:avLst>
              <a:gd name="adj1" fmla="val 21265"/>
              <a:gd name="adj2" fmla="val 108305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1638300" y="521633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2964625" y="3454807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4" name="Right Arrow 43"/>
          <p:cNvSpPr/>
          <p:nvPr/>
        </p:nvSpPr>
        <p:spPr bwMode="auto">
          <a:xfrm>
            <a:off x="3126390" y="3757054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305424" y="3822091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994106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0x08, 0x0C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3" name="Right Arrow 2"/>
          <p:cNvSpPr/>
          <p:nvPr/>
        </p:nvSpPr>
        <p:spPr bwMode="auto">
          <a:xfrm>
            <a:off x="0" y="3779440"/>
            <a:ext cx="816769" cy="33536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5" name="Elbow Connector 4"/>
          <p:cNvCxnSpPr>
            <a:stCxn id="43" idx="2"/>
            <a:endCxn id="51" idx="1"/>
          </p:cNvCxnSpPr>
          <p:nvPr/>
        </p:nvCxnSpPr>
        <p:spPr bwMode="auto">
          <a:xfrm rot="5400000">
            <a:off x="2088732" y="4616870"/>
            <a:ext cx="1568462" cy="411925"/>
          </a:xfrm>
          <a:prstGeom prst="bentConnector4">
            <a:avLst>
              <a:gd name="adj1" fmla="val 44113"/>
              <a:gd name="adj2" fmla="val 15549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2964625" y="3810000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746163" y="484291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49908" y="3317775"/>
            <a:ext cx="21849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8 accesses</a:t>
            </a:r>
          </a:p>
          <a:p>
            <a:r>
              <a:rPr lang="en-US" sz="1800" dirty="0">
                <a:latin typeface="Calibri" pitchFamily="34" charset="0"/>
              </a:rPr>
              <a:t>4 misses (cold), 4 hits</a:t>
            </a:r>
          </a:p>
          <a:p>
            <a:r>
              <a:rPr lang="en-US" sz="1800" b="1" dirty="0">
                <a:latin typeface="Calibri" pitchFamily="34" charset="0"/>
              </a:rPr>
              <a:t>50% </a:t>
            </a:r>
            <a:r>
              <a:rPr lang="en-US" sz="1800" dirty="0">
                <a:latin typeface="Calibri" pitchFamily="34" charset="0"/>
              </a:rPr>
              <a:t>hit rate</a:t>
            </a:r>
          </a:p>
        </p:txBody>
      </p:sp>
    </p:spTree>
    <p:extLst>
      <p:ext uri="{BB962C8B-B14F-4D97-AF65-F5344CB8AC3E}">
        <p14:creationId xmlns:p14="http://schemas.microsoft.com/office/powerpoint/2010/main" val="971769131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1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000</a:t>
              </a:r>
              <a:endParaRPr lang="en-US" sz="2000" b="0" dirty="0">
                <a:latin typeface="Calibri"/>
                <a:cs typeface="Calibri"/>
              </a:endParaRP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/>
                  <a:cs typeface="Calibri"/>
                </a:rPr>
                <a:t>0x00, 0x04</a:t>
              </a:r>
              <a:endParaRPr lang="en-US" sz="2000" b="0" dirty="0">
                <a:latin typeface="Calibri"/>
                <a:cs typeface="Calibri"/>
              </a:endParaRP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0x08, 0x0C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0x10 , 0x14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000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0x18, 0x1C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697253" y="2007643"/>
          <a:ext cx="55511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%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rdx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endParaRPr lang="en-US" b="1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filter(,%rdx,4)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&amp;filter[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(%rdi,%rdx,4)</a:t>
                      </a:r>
                    </a:p>
                    <a:p>
                      <a:pPr algn="ctr"/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&amp;in[</a:t>
                      </a:r>
                      <a:r>
                        <a:rPr lang="en-US" b="1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i</a:t>
                      </a:r>
                      <a:r>
                        <a:rPr lang="en-US" b="1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0x10: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0x14: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0x18: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0x0C: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0x1C: 000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sz="18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11</a:t>
                      </a:r>
                      <a:r>
                        <a:rPr lang="en-US" sz="120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100</a:t>
                      </a:r>
                      <a:endParaRPr lang="en-US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2982913" y="1214165"/>
            <a:ext cx="4027487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8 bit addresses, B=8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53022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649287" y="1204714"/>
            <a:ext cx="5273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t=3</a:t>
            </a: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277937" y="1204714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2017712" y="1204714"/>
            <a:ext cx="5754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b=3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1247775" y="154305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963737" y="154305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xxx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2964625" y="3810000"/>
            <a:ext cx="228600" cy="228601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48400" y="2994847"/>
            <a:ext cx="46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4394" y="3999842"/>
            <a:ext cx="21849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8 mem accesses</a:t>
            </a:r>
          </a:p>
          <a:p>
            <a:r>
              <a:rPr lang="en-US" sz="1800" dirty="0">
                <a:latin typeface="Calibri" pitchFamily="34" charset="0"/>
              </a:rPr>
              <a:t>4 misses (cold), 4 hits</a:t>
            </a:r>
          </a:p>
          <a:p>
            <a:r>
              <a:rPr lang="en-US" sz="1800" b="1" dirty="0">
                <a:latin typeface="Calibri" pitchFamily="34" charset="0"/>
              </a:rPr>
              <a:t>50% </a:t>
            </a:r>
            <a:r>
              <a:rPr lang="en-US" sz="1800" dirty="0">
                <a:latin typeface="Calibri" pitchFamily="34" charset="0"/>
              </a:rPr>
              <a:t>hit rate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76674" y="3041380"/>
            <a:ext cx="46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175803" y="260217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67501" y="260217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48400" y="3745468"/>
            <a:ext cx="46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176674" y="3792001"/>
            <a:ext cx="46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B050"/>
                </a:solidFill>
                <a:latin typeface="Calibri" pitchFamily="34" charset="0"/>
              </a:rPr>
              <a:t>hit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175803" y="3352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67501" y="3352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miss</a:t>
            </a:r>
          </a:p>
        </p:txBody>
      </p:sp>
    </p:spTree>
    <p:extLst>
      <p:ext uri="{BB962C8B-B14F-4D97-AF65-F5344CB8AC3E}">
        <p14:creationId xmlns:p14="http://schemas.microsoft.com/office/powerpoint/2010/main" val="907077115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778117"/>
          </a:xfrm>
        </p:spPr>
        <p:txBody>
          <a:bodyPr/>
          <a:lstStyle/>
          <a:p>
            <a:r>
              <a:rPr lang="en-US" dirty="0"/>
              <a:t>Cache Example: Fully associative cache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38200" y="1490197"/>
            <a:ext cx="14398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Cache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381000" y="2362200"/>
            <a:ext cx="2555034" cy="3352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479042" y="3379126"/>
            <a:ext cx="2355284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559869" y="3479284"/>
            <a:ext cx="684237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charset="0"/>
                <a:ea typeface="Courier New" charset="0"/>
                <a:cs typeface="Courier New" charset="0"/>
                <a:sym typeface="Gill Sans" charset="0"/>
              </a:rPr>
              <a:t>001010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1295400" y="3479284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64B data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479042" y="4199896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59870" y="4300054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1309954" y="4300054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480305" y="4971306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561133" y="5071464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1311217" y="5071464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479042" y="2570820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559870" y="2670978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1309954" y="2670978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5715000" y="3768168"/>
            <a:ext cx="894316" cy="14392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5672030" y="3768168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001010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000000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5672030" y="4838077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001010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111111</a:t>
            </a:r>
          </a:p>
        </p:txBody>
      </p:sp>
      <p:sp>
        <p:nvSpPr>
          <p:cNvPr id="110" name="TextBox 109"/>
          <p:cNvSpPr txBox="1"/>
          <p:nvPr/>
        </p:nvSpPr>
        <p:spPr>
          <a:xfrm rot="5400000">
            <a:off x="6312487" y="320563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800" dirty="0"/>
              <a:t>…</a:t>
            </a:r>
            <a:endParaRPr lang="en-US" sz="2800" dirty="0"/>
          </a:p>
        </p:txBody>
      </p:sp>
      <p:sp>
        <p:nvSpPr>
          <p:cNvPr id="111" name="TextBox 110"/>
          <p:cNvSpPr txBox="1"/>
          <p:nvPr/>
        </p:nvSpPr>
        <p:spPr>
          <a:xfrm rot="5400000">
            <a:off x="6305329" y="530242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800" dirty="0"/>
              <a:t>…</a:t>
            </a:r>
            <a:endParaRPr lang="en-US" sz="2800" dirty="0"/>
          </a:p>
        </p:txBody>
      </p:sp>
      <p:sp>
        <p:nvSpPr>
          <p:cNvPr id="112" name="TextBox 111"/>
          <p:cNvSpPr txBox="1"/>
          <p:nvPr/>
        </p:nvSpPr>
        <p:spPr>
          <a:xfrm>
            <a:off x="6322746" y="2169592"/>
            <a:ext cx="1201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Address</a:t>
            </a:r>
            <a:endParaRPr lang="en-US" sz="2400" dirty="0"/>
          </a:p>
        </p:txBody>
      </p:sp>
      <p:sp>
        <p:nvSpPr>
          <p:cNvPr id="113" name="Rectangle 112"/>
          <p:cNvSpPr/>
          <p:nvPr/>
        </p:nvSpPr>
        <p:spPr>
          <a:xfrm>
            <a:off x="5672030" y="2698259"/>
            <a:ext cx="1824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000000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000000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672029" y="5959576"/>
            <a:ext cx="1824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111111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111111</a:t>
            </a:r>
          </a:p>
        </p:txBody>
      </p:sp>
      <p:graphicFrame>
        <p:nvGraphicFramePr>
          <p:cNvPr id="115" name="Table 114"/>
          <p:cNvGraphicFramePr>
            <a:graphicFrameLocks noGrp="1"/>
          </p:cNvGraphicFramePr>
          <p:nvPr/>
        </p:nvGraphicFramePr>
        <p:xfrm>
          <a:off x="7620000" y="2743373"/>
          <a:ext cx="1371600" cy="35570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24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6" name="TextBox 115"/>
          <p:cNvSpPr txBox="1"/>
          <p:nvPr/>
        </p:nvSpPr>
        <p:spPr>
          <a:xfrm>
            <a:off x="7648608" y="2199527"/>
            <a:ext cx="780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Data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6324600" y="1456669"/>
            <a:ext cx="1933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Memory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7515191" y="4153467"/>
            <a:ext cx="1552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Cache block 64B</a:t>
            </a:r>
          </a:p>
        </p:txBody>
      </p:sp>
      <p:sp>
        <p:nvSpPr>
          <p:cNvPr id="119" name="TextBox 118"/>
          <p:cNvSpPr txBox="1"/>
          <p:nvPr/>
        </p:nvSpPr>
        <p:spPr>
          <a:xfrm rot="5400000">
            <a:off x="6312486" y="422664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800" dirty="0"/>
              <a:t>…</a:t>
            </a:r>
            <a:endParaRPr lang="en-US" sz="2800" dirty="0"/>
          </a:p>
        </p:txBody>
      </p:sp>
      <p:cxnSp>
        <p:nvCxnSpPr>
          <p:cNvPr id="123" name="Curved Connector 122"/>
          <p:cNvCxnSpPr>
            <a:stCxn id="107" idx="0"/>
            <a:endCxn id="96" idx="0"/>
          </p:cNvCxnSpPr>
          <p:nvPr/>
        </p:nvCxnSpPr>
        <p:spPr bwMode="auto">
          <a:xfrm rot="16200000" flipV="1">
            <a:off x="3387631" y="993641"/>
            <a:ext cx="288884" cy="5260170"/>
          </a:xfrm>
          <a:prstGeom prst="curvedConnector3">
            <a:avLst>
              <a:gd name="adj1" fmla="val 179132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24" name="Curved Connector 123"/>
          <p:cNvCxnSpPr>
            <a:stCxn id="118" idx="1"/>
            <a:endCxn id="97" idx="2"/>
          </p:cNvCxnSpPr>
          <p:nvPr/>
        </p:nvCxnSpPr>
        <p:spPr bwMode="auto">
          <a:xfrm rot="10800000">
            <a:off x="2016987" y="3824360"/>
            <a:ext cx="5498204" cy="683051"/>
          </a:xfrm>
          <a:prstGeom prst="curvedConnector2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8205910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778117"/>
          </a:xfrm>
        </p:spPr>
        <p:txBody>
          <a:bodyPr/>
          <a:lstStyle/>
          <a:p>
            <a:r>
              <a:rPr lang="en-US" dirty="0"/>
              <a:t>Cache Example: Fully associative cache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38200" y="1490197"/>
            <a:ext cx="14398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Cache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81000" y="2362200"/>
            <a:ext cx="2555034" cy="3352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479042" y="3379126"/>
            <a:ext cx="2355284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59869" y="3479284"/>
            <a:ext cx="684237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charset="0"/>
                <a:ea typeface="Courier New" charset="0"/>
                <a:cs typeface="Courier New" charset="0"/>
                <a:sym typeface="Gill Sans" charset="0"/>
              </a:rPr>
              <a:t>001010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1295400" y="3479284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64B data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479042" y="4199896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59870" y="4300054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1309954" y="4300054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480305" y="4971306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561133" y="5071464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1311217" y="5071464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479042" y="2570820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559870" y="2670978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1309954" y="2670978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005955" y="2242560"/>
            <a:ext cx="821625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charset="0"/>
                <a:ea typeface="Courier New" charset="0"/>
                <a:cs typeface="Courier New" charset="0"/>
                <a:sym typeface="Gill Sans" charset="0"/>
              </a:rPr>
              <a:t>001010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4827952" y="2242559"/>
            <a:ext cx="848629" cy="3450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charset="0"/>
                <a:ea typeface="Courier New" charset="0"/>
                <a:cs typeface="Courier New" charset="0"/>
                <a:sym typeface="Gill Sans" charset="0"/>
              </a:rPr>
              <a:t>000100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962400" y="1905000"/>
            <a:ext cx="5147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Arial" charset="0"/>
                <a:ea typeface="Arial" charset="0"/>
                <a:cs typeface="Arial" charset="0"/>
              </a:rPr>
              <a:t>Tag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89571" y="1921581"/>
            <a:ext cx="730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Offset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767033" y="1196835"/>
            <a:ext cx="21210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>
                <a:latin typeface="Arial" charset="0"/>
                <a:ea typeface="Arial" charset="0"/>
                <a:cs typeface="Arial" charset="0"/>
              </a:rPr>
              <a:t>Read address </a:t>
            </a:r>
          </a:p>
          <a:p>
            <a:pPr eaLnBrk="0" hangingPunct="0"/>
            <a:r>
              <a:rPr lang="en-US" sz="18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001010000100</a:t>
            </a: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”?</a:t>
            </a:r>
          </a:p>
        </p:txBody>
      </p:sp>
      <p:cxnSp>
        <p:nvCxnSpPr>
          <p:cNvPr id="4" name="Elbow Connector 3"/>
          <p:cNvCxnSpPr>
            <a:stCxn id="30" idx="2"/>
            <a:endCxn id="71" idx="0"/>
          </p:cNvCxnSpPr>
          <p:nvPr/>
        </p:nvCxnSpPr>
        <p:spPr bwMode="auto">
          <a:xfrm rot="5400000">
            <a:off x="2213554" y="1276069"/>
            <a:ext cx="891649" cy="3514780"/>
          </a:xfrm>
          <a:prstGeom prst="bentConnector3">
            <a:avLst>
              <a:gd name="adj1" fmla="val 68232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37" name="Elbow Connector 36"/>
          <p:cNvCxnSpPr>
            <a:stCxn id="31" idx="2"/>
            <a:endCxn id="72" idx="3"/>
          </p:cNvCxnSpPr>
          <p:nvPr/>
        </p:nvCxnSpPr>
        <p:spPr bwMode="auto">
          <a:xfrm rot="5400000">
            <a:off x="3463326" y="1862881"/>
            <a:ext cx="1064188" cy="2513694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3016862" y="2820097"/>
            <a:ext cx="1308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Match tag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179674" y="3621582"/>
            <a:ext cx="21959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Get bytes starting from the </a:t>
            </a:r>
            <a:r>
              <a:rPr lang="en-US" sz="2000" i="1">
                <a:latin typeface="Arial" charset="0"/>
                <a:ea typeface="Arial" charset="0"/>
                <a:cs typeface="Arial" charset="0"/>
              </a:rPr>
              <a:t>4</a:t>
            </a:r>
            <a:r>
              <a:rPr lang="en-US" sz="2000" i="1" baseline="30000">
                <a:latin typeface="Arial" charset="0"/>
                <a:ea typeface="Arial" charset="0"/>
                <a:cs typeface="Arial" charset="0"/>
              </a:rPr>
              <a:t>th</a:t>
            </a:r>
            <a:r>
              <a:rPr lang="en-US" sz="2000" i="1">
                <a:latin typeface="Arial" charset="0"/>
                <a:ea typeface="Arial" charset="0"/>
                <a:cs typeface="Arial" charset="0"/>
              </a:rPr>
              <a:t> byte</a:t>
            </a:r>
            <a:endParaRPr lang="en-US" sz="200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728262" y="3768168"/>
            <a:ext cx="881053" cy="14392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672030" y="3768168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001010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000000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672030" y="4838077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001010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111111</a:t>
            </a:r>
          </a:p>
        </p:txBody>
      </p:sp>
      <p:sp>
        <p:nvSpPr>
          <p:cNvPr id="51" name="TextBox 50"/>
          <p:cNvSpPr txBox="1"/>
          <p:nvPr/>
        </p:nvSpPr>
        <p:spPr>
          <a:xfrm rot="5400000">
            <a:off x="6312487" y="320563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800" dirty="0"/>
              <a:t>…</a:t>
            </a:r>
            <a:endParaRPr lang="en-US" sz="2800" dirty="0"/>
          </a:p>
        </p:txBody>
      </p:sp>
      <p:sp>
        <p:nvSpPr>
          <p:cNvPr id="52" name="TextBox 51"/>
          <p:cNvSpPr txBox="1"/>
          <p:nvPr/>
        </p:nvSpPr>
        <p:spPr>
          <a:xfrm rot="5400000">
            <a:off x="6305329" y="530242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800" dirty="0"/>
              <a:t>…</a:t>
            </a:r>
            <a:endParaRPr lang="en-US" sz="2800" dirty="0"/>
          </a:p>
        </p:txBody>
      </p:sp>
      <p:sp>
        <p:nvSpPr>
          <p:cNvPr id="67" name="TextBox 66"/>
          <p:cNvSpPr txBox="1"/>
          <p:nvPr/>
        </p:nvSpPr>
        <p:spPr>
          <a:xfrm>
            <a:off x="6322746" y="2169592"/>
            <a:ext cx="1201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Address</a:t>
            </a:r>
            <a:endParaRPr lang="en-US" sz="2400" dirty="0"/>
          </a:p>
        </p:txBody>
      </p:sp>
      <p:sp>
        <p:nvSpPr>
          <p:cNvPr id="69" name="Rectangle 68"/>
          <p:cNvSpPr/>
          <p:nvPr/>
        </p:nvSpPr>
        <p:spPr>
          <a:xfrm>
            <a:off x="5672030" y="2698259"/>
            <a:ext cx="1824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000000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000000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672029" y="5959576"/>
            <a:ext cx="1824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111111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111111</a:t>
            </a:r>
          </a:p>
        </p:txBody>
      </p:sp>
      <p:graphicFrame>
        <p:nvGraphicFramePr>
          <p:cNvPr id="73" name="Table 72"/>
          <p:cNvGraphicFramePr>
            <a:graphicFrameLocks noGrp="1"/>
          </p:cNvGraphicFramePr>
          <p:nvPr/>
        </p:nvGraphicFramePr>
        <p:xfrm>
          <a:off x="7620000" y="2743373"/>
          <a:ext cx="1371600" cy="35570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24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7648608" y="2199527"/>
            <a:ext cx="780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Data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324600" y="1456669"/>
            <a:ext cx="1933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Memory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515191" y="4153467"/>
            <a:ext cx="1552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Cache block 64B</a:t>
            </a:r>
          </a:p>
        </p:txBody>
      </p:sp>
      <p:sp>
        <p:nvSpPr>
          <p:cNvPr id="77" name="TextBox 76"/>
          <p:cNvSpPr txBox="1"/>
          <p:nvPr/>
        </p:nvSpPr>
        <p:spPr>
          <a:xfrm rot="5400000">
            <a:off x="6312486" y="422664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800" dirty="0"/>
              <a:t>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63364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/>
      <p:bldP spid="33" grpId="0"/>
      <p:bldP spid="7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81000" y="510029"/>
            <a:ext cx="8382000" cy="630942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/>
              <a:t>Review: Memory Address for Cache Access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Memory address: 64-bit in x86-64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Block offset:  b bits (B = 2^b Bytes per block)</a:t>
            </a:r>
          </a:p>
          <a:p>
            <a:r>
              <a:rPr lang="en-US" dirty="0"/>
              <a:t>Set index:  s bits (S = 2^s cache sets)</a:t>
            </a:r>
          </a:p>
          <a:p>
            <a:r>
              <a:rPr lang="en-US" dirty="0"/>
              <a:t>Tag Bits: (Address Size – b – s) 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828801" y="2819401"/>
            <a:ext cx="1385628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533425" y="2819400"/>
            <a:ext cx="1257776" cy="3450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8982" y="28194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tag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41474" y="2805756"/>
            <a:ext cx="744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offset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3214428" y="2819400"/>
            <a:ext cx="1318996" cy="3450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26509" y="2868826"/>
            <a:ext cx="102629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>
                <a:latin typeface="Arial" charset="0"/>
                <a:ea typeface="Arial" charset="0"/>
                <a:cs typeface="Arial" charset="0"/>
              </a:rPr>
              <a:t>set index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221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2-way set associative cache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0339" y="1700850"/>
            <a:ext cx="2646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Fully associative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81000" y="2362200"/>
            <a:ext cx="2555034" cy="3352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79042" y="3379126"/>
            <a:ext cx="2355284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59869" y="3479284"/>
            <a:ext cx="684237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charset="0"/>
                <a:ea typeface="Courier New" charset="0"/>
                <a:cs typeface="Courier New" charset="0"/>
                <a:sym typeface="Gill Sans" charset="0"/>
              </a:rPr>
              <a:t>00101</a:t>
            </a:r>
            <a:r>
              <a:rPr kumimoji="0" lang="en-US" sz="1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charset="0"/>
                <a:ea typeface="Courier New" charset="0"/>
                <a:cs typeface="Courier New" charset="0"/>
                <a:sym typeface="Gill Sans" charset="0"/>
              </a:rPr>
              <a:t>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295400" y="3479284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79042" y="4199896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59870" y="4300054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10010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309954" y="4300054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80305" y="4971306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61133" y="5071464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10110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311217" y="5071464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9042" y="2570820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9870" y="2670978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01010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309954" y="2670978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947561" y="4419600"/>
            <a:ext cx="2555034" cy="160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22265" y="1748135"/>
            <a:ext cx="33169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2-way set associative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5947561" y="2286000"/>
            <a:ext cx="2555034" cy="160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045603" y="5359353"/>
            <a:ext cx="2355284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126430" y="5459511"/>
            <a:ext cx="684237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10010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861961" y="5459511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45603" y="4551047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126431" y="4651205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01010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876515" y="4651205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045603" y="2432345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126431" y="2532503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00101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6876515" y="2532503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046866" y="3203755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127694" y="3303913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10110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877778" y="3303913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920571" y="4996280"/>
            <a:ext cx="926121" cy="4080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1800" b="1">
                <a:latin typeface="Courier New" charset="0"/>
                <a:ea typeface="Courier New" charset="0"/>
                <a:cs typeface="Courier New" charset="0"/>
              </a:defRPr>
            </a:lvl1pPr>
          </a:lstStyle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Set</a:t>
            </a:r>
            <a:r>
              <a:rPr lang="en-US" sz="2400" dirty="0"/>
              <a:t> 1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627432" y="3726492"/>
            <a:ext cx="712233" cy="4222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i="1">
                <a:latin typeface="Courier New" charset="0"/>
                <a:ea typeface="Courier New" charset="0"/>
                <a:cs typeface="Courier New" charset="0"/>
              </a:rPr>
              <a:t>01010</a:t>
            </a:r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cxnSp>
        <p:nvCxnSpPr>
          <p:cNvPr id="44" name="Elbow Connector 43"/>
          <p:cNvCxnSpPr>
            <a:stCxn id="58" idx="2"/>
            <a:endCxn id="35" idx="0"/>
          </p:cNvCxnSpPr>
          <p:nvPr/>
        </p:nvCxnSpPr>
        <p:spPr bwMode="auto">
          <a:xfrm rot="16200000" flipH="1">
            <a:off x="4483598" y="4096246"/>
            <a:ext cx="847540" cy="95252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5" name="Elbow Connector 44"/>
          <p:cNvCxnSpPr>
            <a:stCxn id="36" idx="2"/>
            <a:endCxn id="26" idx="0"/>
          </p:cNvCxnSpPr>
          <p:nvPr/>
        </p:nvCxnSpPr>
        <p:spPr bwMode="auto">
          <a:xfrm rot="16200000" flipH="1">
            <a:off x="4974768" y="3157520"/>
            <a:ext cx="502465" cy="248490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52" name="Straight Arrow Connector 51"/>
          <p:cNvCxnSpPr>
            <a:stCxn id="17" idx="2"/>
            <a:endCxn id="36" idx="1"/>
          </p:cNvCxnSpPr>
          <p:nvPr/>
        </p:nvCxnSpPr>
        <p:spPr bwMode="auto">
          <a:xfrm>
            <a:off x="901891" y="3016053"/>
            <a:ext cx="2725541" cy="92156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8" name="Rectangle 57"/>
          <p:cNvSpPr/>
          <p:nvPr/>
        </p:nvSpPr>
        <p:spPr bwMode="auto">
          <a:xfrm>
            <a:off x="4339664" y="3726490"/>
            <a:ext cx="182880" cy="4222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920571" y="2854538"/>
            <a:ext cx="926121" cy="4080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1800" b="1">
                <a:latin typeface="Courier New" charset="0"/>
                <a:ea typeface="Courier New" charset="0"/>
                <a:cs typeface="Courier New" charset="0"/>
              </a:defRPr>
            </a:lvl1pPr>
          </a:lstStyle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Set</a:t>
            </a:r>
            <a:r>
              <a:rPr lang="en-US" sz="2400" dirty="0"/>
              <a:t> 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068938" y="6153090"/>
            <a:ext cx="4814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charset="0"/>
                <a:ea typeface="Arial" charset="0"/>
                <a:cs typeface="Arial" charset="0"/>
              </a:rPr>
              <a:t>2 cache sets </a:t>
            </a:r>
            <a:r>
              <a:rPr lang="en-US" sz="2000" dirty="0">
                <a:latin typeface="Arial" charset="0"/>
                <a:ea typeface="Arial" charset="0"/>
                <a:cs typeface="Arial" charset="0"/>
                <a:sym typeface="Wingdings"/>
              </a:rPr>
              <a:t> 1 bit to </a:t>
            </a:r>
            <a:r>
              <a:rPr lang="en-US" sz="2000">
                <a:latin typeface="Arial" charset="0"/>
                <a:ea typeface="Arial" charset="0"/>
                <a:cs typeface="Arial" charset="0"/>
                <a:sym typeface="Wingdings"/>
              </a:rPr>
              <a:t>encode set index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126430" y="5459511"/>
            <a:ext cx="684237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en-US" sz="1400" i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126431" y="4651205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tag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6126431" y="2532503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en-US" sz="1400" i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127694" y="3303913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en-US" sz="1400" i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622422" y="3209849"/>
            <a:ext cx="4700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tag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067003" y="2971800"/>
            <a:ext cx="73359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set index</a:t>
            </a:r>
          </a:p>
        </p:txBody>
      </p:sp>
      <p:cxnSp>
        <p:nvCxnSpPr>
          <p:cNvPr id="75" name="Straight Arrow Connector 74"/>
          <p:cNvCxnSpPr>
            <a:stCxn id="74" idx="2"/>
            <a:endCxn id="58" idx="0"/>
          </p:cNvCxnSpPr>
          <p:nvPr/>
        </p:nvCxnSpPr>
        <p:spPr bwMode="auto">
          <a:xfrm flipH="1">
            <a:off x="4431104" y="3464243"/>
            <a:ext cx="2698" cy="26224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5" name="Straight Arrow Connector 84"/>
          <p:cNvCxnSpPr>
            <a:stCxn id="73" idx="2"/>
          </p:cNvCxnSpPr>
          <p:nvPr/>
        </p:nvCxnSpPr>
        <p:spPr bwMode="auto">
          <a:xfrm>
            <a:off x="3857423" y="3548403"/>
            <a:ext cx="4516" cy="17808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464908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58" grpId="0" animBg="1"/>
      <p:bldP spid="69" grpId="0" animBg="1"/>
      <p:bldP spid="70" grpId="0" animBg="1"/>
      <p:bldP spid="71" grpId="0" animBg="1"/>
      <p:bldP spid="72" grpId="0" animBg="1"/>
      <p:bldP spid="73" grpId="0"/>
      <p:bldP spid="7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 bwMode="auto">
          <a:xfrm>
            <a:off x="6434902" y="3768168"/>
            <a:ext cx="157086" cy="14392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715000" y="3768168"/>
            <a:ext cx="728770" cy="14392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672030" y="3768168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001010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000000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672030" y="4838077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001010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111111</a:t>
            </a:r>
          </a:p>
        </p:txBody>
      </p:sp>
      <p:sp>
        <p:nvSpPr>
          <p:cNvPr id="25" name="TextBox 24"/>
          <p:cNvSpPr txBox="1"/>
          <p:nvPr/>
        </p:nvSpPr>
        <p:spPr>
          <a:xfrm rot="5400000">
            <a:off x="6781720" y="320563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800" dirty="0"/>
              <a:t>…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 rot="5400000">
            <a:off x="6781720" y="530242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800" dirty="0"/>
              <a:t>…</a:t>
            </a:r>
            <a:endParaRPr lang="en-US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6322746" y="2169592"/>
            <a:ext cx="1201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Address</a:t>
            </a:r>
            <a:endParaRPr lang="en-US" sz="2400" dirty="0"/>
          </a:p>
        </p:txBody>
      </p:sp>
      <p:sp>
        <p:nvSpPr>
          <p:cNvPr id="28" name="Rectangle 27"/>
          <p:cNvSpPr/>
          <p:nvPr/>
        </p:nvSpPr>
        <p:spPr>
          <a:xfrm>
            <a:off x="5672030" y="2698259"/>
            <a:ext cx="1824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000000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000000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672029" y="5959576"/>
            <a:ext cx="1824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111111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111111</a:t>
            </a:r>
          </a:p>
        </p:txBody>
      </p: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7620000" y="2743373"/>
          <a:ext cx="1371600" cy="35570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24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7648608" y="2199527"/>
            <a:ext cx="780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Data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24600" y="1456669"/>
            <a:ext cx="1933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Memory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15191" y="4153467"/>
            <a:ext cx="1552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Cache block 64B</a:t>
            </a:r>
          </a:p>
        </p:txBody>
      </p:sp>
      <p:sp>
        <p:nvSpPr>
          <p:cNvPr id="35" name="TextBox 34"/>
          <p:cNvSpPr txBox="1"/>
          <p:nvPr/>
        </p:nvSpPr>
        <p:spPr>
          <a:xfrm rot="5400000">
            <a:off x="6781720" y="422664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800" dirty="0"/>
              <a:t>…</a:t>
            </a:r>
            <a:endParaRPr lang="en-US" sz="2800" dirty="0"/>
          </a:p>
        </p:txBody>
      </p:sp>
      <p:sp>
        <p:nvSpPr>
          <p:cNvPr id="53" name="Rectangle 52"/>
          <p:cNvSpPr/>
          <p:nvPr/>
        </p:nvSpPr>
        <p:spPr bwMode="auto">
          <a:xfrm>
            <a:off x="1155584" y="4876800"/>
            <a:ext cx="2555034" cy="160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906110" y="1307762"/>
            <a:ext cx="26849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2-way set associative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1155584" y="2743200"/>
            <a:ext cx="2555034" cy="160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1253626" y="5816553"/>
            <a:ext cx="2355284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1334453" y="5916711"/>
            <a:ext cx="684237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10010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2069984" y="5916711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1253626" y="5008247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1334454" y="5108405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01010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2084538" y="5108405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1253626" y="2889545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1334454" y="2989703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00101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2084538" y="2989703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1254889" y="3660955"/>
            <a:ext cx="2354021" cy="5210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1335717" y="3761113"/>
            <a:ext cx="684042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i="1" dirty="0">
                <a:latin typeface="Courier New" charset="0"/>
                <a:ea typeface="Courier New" charset="0"/>
                <a:cs typeface="Courier New" charset="0"/>
              </a:rPr>
              <a:t>10110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2085801" y="3761113"/>
            <a:ext cx="1443173" cy="3450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28594" y="5453480"/>
            <a:ext cx="926121" cy="4080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1800" b="1">
                <a:latin typeface="Courier New" charset="0"/>
                <a:ea typeface="Courier New" charset="0"/>
                <a:cs typeface="Courier New" charset="0"/>
              </a:defRPr>
            </a:lvl1pPr>
          </a:lstStyle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Set</a:t>
            </a:r>
            <a:r>
              <a:rPr lang="en-US" sz="2400" dirty="0"/>
              <a:t> 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28594" y="3311738"/>
            <a:ext cx="926121" cy="4080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1800" b="1">
                <a:latin typeface="Courier New" charset="0"/>
                <a:ea typeface="Courier New" charset="0"/>
                <a:cs typeface="Courier New" charset="0"/>
              </a:defRPr>
            </a:lvl1pPr>
          </a:lstStyle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Set</a:t>
            </a:r>
            <a:r>
              <a:rPr lang="en-US" sz="2400" dirty="0"/>
              <a:t> 0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3961880" y="1788525"/>
            <a:ext cx="683625" cy="345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charset="0"/>
                <a:ea typeface="Courier New" charset="0"/>
                <a:cs typeface="Courier New" charset="0"/>
                <a:sym typeface="Gill Sans" charset="0"/>
              </a:rPr>
              <a:t>00101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4783877" y="1788524"/>
            <a:ext cx="848629" cy="3450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charset="0"/>
                <a:ea typeface="Courier New" charset="0"/>
                <a:cs typeface="Courier New" charset="0"/>
                <a:sym typeface="Gill Sans" charset="0"/>
              </a:rPr>
              <a:t>000100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987268" y="1492975"/>
            <a:ext cx="4700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tag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868740" y="1467546"/>
            <a:ext cx="6842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offset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4645505" y="1788524"/>
            <a:ext cx="139861" cy="3450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0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Courier New" charset="0"/>
              <a:cs typeface="Courier New" charset="0"/>
              <a:sym typeface="Gill Sans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345695" y="1143000"/>
            <a:ext cx="73359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latin typeface="Arial" charset="0"/>
                <a:ea typeface="Arial" charset="0"/>
                <a:cs typeface="Arial" charset="0"/>
              </a:rPr>
              <a:t>set index</a:t>
            </a:r>
          </a:p>
        </p:txBody>
      </p:sp>
      <p:cxnSp>
        <p:nvCxnSpPr>
          <p:cNvPr id="79" name="Straight Arrow Connector 78"/>
          <p:cNvCxnSpPr>
            <a:stCxn id="77" idx="2"/>
            <a:endCxn id="75" idx="0"/>
          </p:cNvCxnSpPr>
          <p:nvPr/>
        </p:nvCxnSpPr>
        <p:spPr bwMode="auto">
          <a:xfrm>
            <a:off x="4712494" y="1635443"/>
            <a:ext cx="2942" cy="15308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5" name="Elbow Connector 84"/>
          <p:cNvCxnSpPr>
            <a:stCxn id="75" idx="2"/>
            <a:endCxn id="69" idx="0"/>
          </p:cNvCxnSpPr>
          <p:nvPr/>
        </p:nvCxnSpPr>
        <p:spPr bwMode="auto">
          <a:xfrm rot="5400000">
            <a:off x="2064477" y="660778"/>
            <a:ext cx="1178139" cy="4123781"/>
          </a:xfrm>
          <a:prstGeom prst="bentConnector3">
            <a:avLst>
              <a:gd name="adj1" fmla="val 36202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94" name="Elbow Connector 93"/>
          <p:cNvCxnSpPr>
            <a:stCxn id="71" idx="2"/>
            <a:endCxn id="63" idx="0"/>
          </p:cNvCxnSpPr>
          <p:nvPr/>
        </p:nvCxnSpPr>
        <p:spPr bwMode="auto">
          <a:xfrm rot="5400000">
            <a:off x="2562033" y="1248042"/>
            <a:ext cx="856103" cy="2627218"/>
          </a:xfrm>
          <a:prstGeom prst="bentConnector3">
            <a:avLst>
              <a:gd name="adj1" fmla="val 28638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9" name="Elbow Connector 108"/>
          <p:cNvCxnSpPr>
            <a:stCxn id="72" idx="2"/>
            <a:endCxn id="64" idx="3"/>
          </p:cNvCxnSpPr>
          <p:nvPr/>
        </p:nvCxnSpPr>
        <p:spPr bwMode="auto">
          <a:xfrm rot="5400000">
            <a:off x="3853631" y="1807680"/>
            <a:ext cx="1028642" cy="1680481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10" name="TextBox 109"/>
          <p:cNvSpPr txBox="1"/>
          <p:nvPr/>
        </p:nvSpPr>
        <p:spPr>
          <a:xfrm>
            <a:off x="3657451" y="3124665"/>
            <a:ext cx="21959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Get bytes starting from the </a:t>
            </a:r>
            <a:r>
              <a:rPr lang="en-US" sz="2000" i="1">
                <a:latin typeface="Arial" charset="0"/>
                <a:ea typeface="Arial" charset="0"/>
                <a:cs typeface="Arial" charset="0"/>
              </a:rPr>
              <a:t>4</a:t>
            </a:r>
            <a:r>
              <a:rPr lang="en-US" sz="2000" i="1" baseline="30000">
                <a:latin typeface="Arial" charset="0"/>
                <a:ea typeface="Arial" charset="0"/>
                <a:cs typeface="Arial" charset="0"/>
              </a:rPr>
              <a:t>th</a:t>
            </a:r>
            <a:r>
              <a:rPr lang="en-US" sz="2000" i="1">
                <a:latin typeface="Arial" charset="0"/>
                <a:ea typeface="Arial" charset="0"/>
                <a:cs typeface="Arial" charset="0"/>
              </a:rPr>
              <a:t> byte</a:t>
            </a:r>
            <a:endParaRPr lang="en-US" sz="200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3" name="Title 1"/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</p:spPr>
        <p:txBody>
          <a:bodyPr/>
          <a:lstStyle/>
          <a:p>
            <a:r>
              <a:rPr lang="en-US" dirty="0"/>
              <a:t>2-way set associative cache</a:t>
            </a:r>
          </a:p>
        </p:txBody>
      </p:sp>
    </p:spTree>
    <p:extLst>
      <p:ext uri="{BB962C8B-B14F-4D97-AF65-F5344CB8AC3E}">
        <p14:creationId xmlns:p14="http://schemas.microsoft.com/office/powerpoint/2010/main" val="347074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3" grpId="0"/>
      <p:bldP spid="74" grpId="0"/>
      <p:bldP spid="75" grpId="0" animBg="1"/>
      <p:bldP spid="77" grpId="0"/>
      <p:bldP spid="1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</a:t>
            </a:r>
            <a:br>
              <a:rPr lang="en-US" dirty="0"/>
            </a:br>
            <a:r>
              <a:rPr lang="en-US" dirty="0"/>
              <a:t>Cache Structure (S, E, B)</a:t>
            </a:r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4114801" y="-495835"/>
            <a:ext cx="228600" cy="464820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800" b="1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905000" y="2078999"/>
            <a:ext cx="4648200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>
            <a:off x="2133600" y="4019283"/>
            <a:ext cx="4267200" cy="1111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524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800" b="1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86200" y="1344634"/>
            <a:ext cx="1660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E blocks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7333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S = 2</a:t>
            </a:r>
            <a:r>
              <a:rPr lang="en-US" sz="1800" b="1" baseline="30000" dirty="0">
                <a:latin typeface="Calibri" pitchFamily="34" charset="0"/>
              </a:rPr>
              <a:t>s</a:t>
            </a:r>
            <a:r>
              <a:rPr lang="en-US" sz="1800" b="1" dirty="0">
                <a:latin typeface="Calibri" pitchFamily="34" charset="0"/>
              </a:rPr>
              <a:t> sets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181548" y="2286000"/>
            <a:ext cx="48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solidFill>
                  <a:srgbClr val="3333CC">
                    <a:lumMod val="60000"/>
                    <a:lumOff val="40000"/>
                  </a:srgbClr>
                </a:solidFill>
                <a:latin typeface="Calibri" pitchFamily="34" charset="0"/>
              </a:rPr>
              <a:t>set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003314" y="2678668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solidFill>
                  <a:srgbClr val="3333CC">
                    <a:lumMod val="60000"/>
                    <a:lumOff val="40000"/>
                  </a:srgbClr>
                </a:solidFill>
                <a:latin typeface="Calibri" pitchFamily="34" charset="0"/>
              </a:rPr>
              <a:t>line (block)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905000" y="2647683"/>
            <a:ext cx="4648200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</p:grpSp>
      <p:grpSp>
        <p:nvGrpSpPr>
          <p:cNvPr id="5" name="Group 86"/>
          <p:cNvGrpSpPr/>
          <p:nvPr/>
        </p:nvGrpSpPr>
        <p:grpSpPr>
          <a:xfrm>
            <a:off x="1905000" y="3221999"/>
            <a:ext cx="4648200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</p:grpSp>
      <p:grpSp>
        <p:nvGrpSpPr>
          <p:cNvPr id="6" name="Group 92"/>
          <p:cNvGrpSpPr/>
          <p:nvPr/>
        </p:nvGrpSpPr>
        <p:grpSpPr>
          <a:xfrm>
            <a:off x="1905000" y="4288799"/>
            <a:ext cx="4648200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</p:grpSp>
      <p:sp>
        <p:nvSpPr>
          <p:cNvPr id="99" name="Trapezoid 98"/>
          <p:cNvSpPr/>
          <p:nvPr/>
        </p:nvSpPr>
        <p:spPr bwMode="auto">
          <a:xfrm>
            <a:off x="2146824" y="4709564"/>
            <a:ext cx="3523449" cy="865914"/>
          </a:xfrm>
          <a:prstGeom prst="trapezoid">
            <a:avLst>
              <a:gd name="adj" fmla="val 135061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146824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1600" b="1" dirty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645068" y="5689778"/>
            <a:ext cx="272605" cy="30480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917673" y="5689778"/>
            <a:ext cx="272605" cy="30480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4178468" y="5689778"/>
            <a:ext cx="272605" cy="30480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5092868" y="5689778"/>
            <a:ext cx="457200" cy="30480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4451073" y="5689778"/>
            <a:ext cx="641795" cy="30480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1600" b="1" dirty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585224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2273468" y="5702122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v</a:t>
            </a:r>
          </a:p>
        </p:txBody>
      </p: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4496145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800" b="1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12058" y="6374902"/>
            <a:ext cx="392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B = 2</a:t>
            </a:r>
            <a:r>
              <a:rPr lang="en-US" sz="1800" b="1" baseline="30000" dirty="0">
                <a:latin typeface="Calibri" pitchFamily="34" charset="0"/>
              </a:rPr>
              <a:t>b</a:t>
            </a:r>
            <a:r>
              <a:rPr lang="en-US" sz="1800" b="1" dirty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096000" y="5112603"/>
            <a:ext cx="31512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2400" b="1" i="1" dirty="0">
                <a:solidFill>
                  <a:srgbClr val="C00000"/>
                </a:solidFill>
                <a:latin typeface="Calibri" pitchFamily="34" charset="0"/>
              </a:rPr>
              <a:t>Cache size:</a:t>
            </a:r>
          </a:p>
          <a:p>
            <a:pPr algn="l" eaLnBrk="0" hangingPunct="0"/>
            <a:r>
              <a:rPr lang="en-US" sz="2400" b="1" i="1" dirty="0">
                <a:latin typeface="Calibri" pitchFamily="34" charset="0"/>
              </a:rPr>
              <a:t>C = S x E x B data bytes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93219" y="6282688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valid bit</a:t>
            </a:r>
          </a:p>
        </p:txBody>
      </p:sp>
      <p:cxnSp>
        <p:nvCxnSpPr>
          <p:cNvPr id="51" name="Straight Connector 50"/>
          <p:cNvCxnSpPr/>
          <p:nvPr/>
        </p:nvCxnSpPr>
        <p:spPr bwMode="auto">
          <a:xfrm rot="5400000" flipH="1" flipV="1">
            <a:off x="2256576" y="6170872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52" name="Rectangle 51"/>
          <p:cNvSpPr/>
          <p:nvPr/>
        </p:nvSpPr>
        <p:spPr bwMode="auto">
          <a:xfrm>
            <a:off x="2736573" y="5702122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tag</a:t>
            </a:r>
          </a:p>
        </p:txBody>
      </p:sp>
      <p:sp>
        <p:nvSpPr>
          <p:cNvPr id="10" name="Rectangular Callout 9"/>
          <p:cNvSpPr/>
          <p:nvPr/>
        </p:nvSpPr>
        <p:spPr bwMode="auto">
          <a:xfrm>
            <a:off x="30480" y="4102262"/>
            <a:ext cx="2515593" cy="834771"/>
          </a:xfrm>
          <a:prstGeom prst="wedgeRectCallout">
            <a:avLst>
              <a:gd name="adj1" fmla="val -19892"/>
              <a:gd name="adj2" fmla="val -109249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A cache has </a:t>
            </a:r>
            <a:r>
              <a:rPr lang="en-US" sz="1800" i="1" dirty="0">
                <a:latin typeface="Calibri" charset="0"/>
                <a:ea typeface="Calibri" charset="0"/>
                <a:cs typeface="Calibri" charset="0"/>
              </a:rPr>
              <a:t>S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cache sets (fully associative, if S=1)</a:t>
            </a:r>
          </a:p>
        </p:txBody>
      </p:sp>
      <p:sp>
        <p:nvSpPr>
          <p:cNvPr id="58" name="Rectangular Callout 57"/>
          <p:cNvSpPr/>
          <p:nvPr/>
        </p:nvSpPr>
        <p:spPr bwMode="auto">
          <a:xfrm>
            <a:off x="6610202" y="1233110"/>
            <a:ext cx="2457005" cy="844888"/>
          </a:xfrm>
          <a:prstGeom prst="wedgeRectCallout">
            <a:avLst>
              <a:gd name="adj1" fmla="val -22352"/>
              <a:gd name="adj2" fmla="val 77379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A cache set has </a:t>
            </a:r>
            <a:r>
              <a:rPr lang="en-US" sz="1800" i="1" dirty="0">
                <a:latin typeface="Calibri" charset="0"/>
                <a:ea typeface="Calibri" charset="0"/>
                <a:cs typeface="Calibri" charset="0"/>
              </a:rPr>
              <a:t>E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lines (direct-mapped</a:t>
            </a:r>
            <a:r>
              <a:rPr lang="en-US" sz="1800">
                <a:latin typeface="Calibri" charset="0"/>
                <a:ea typeface="Calibri" charset="0"/>
                <a:cs typeface="Calibri" charset="0"/>
              </a:rPr>
              <a:t>, if </a:t>
            </a:r>
            <a:r>
              <a:rPr lang="en-US" sz="1800" i="1">
                <a:latin typeface="Calibri" charset="0"/>
                <a:ea typeface="Calibri" charset="0"/>
                <a:cs typeface="Calibri" charset="0"/>
              </a:rPr>
              <a:t>E</a:t>
            </a:r>
            <a:r>
              <a:rPr lang="en-US" sz="180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= 1)</a:t>
            </a:r>
          </a:p>
        </p:txBody>
      </p:sp>
      <p:cxnSp>
        <p:nvCxnSpPr>
          <p:cNvPr id="60" name="Straight Connector 59"/>
          <p:cNvCxnSpPr>
            <a:stCxn id="85" idx="3"/>
            <a:endCxn id="63" idx="1"/>
          </p:cNvCxnSpPr>
          <p:nvPr/>
        </p:nvCxnSpPr>
        <p:spPr bwMode="auto">
          <a:xfrm flipV="1">
            <a:off x="6407239" y="2863334"/>
            <a:ext cx="596075" cy="3605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>
            <a:stCxn id="34" idx="3"/>
            <a:endCxn id="61" idx="1"/>
          </p:cNvCxnSpPr>
          <p:nvPr/>
        </p:nvCxnSpPr>
        <p:spPr bwMode="auto">
          <a:xfrm>
            <a:off x="6553200" y="2325241"/>
            <a:ext cx="628348" cy="1454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65083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Where to Place a </a:t>
            </a:r>
            <a:br>
              <a:rPr lang="en-US" dirty="0"/>
            </a:br>
            <a:r>
              <a:rPr lang="en-US" dirty="0"/>
              <a:t>Block and How to Find It?</a:t>
            </a:r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800" b="1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/>
        </p:nvCxnSpPr>
        <p:spPr bwMode="auto">
          <a:xfrm>
            <a:off x="1782467" y="4019283"/>
            <a:ext cx="3875673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800" b="1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234411" y="1378904"/>
            <a:ext cx="5211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E blocks per set (E doesn’t have to be a power of 2)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S = 2</a:t>
            </a:r>
            <a:r>
              <a:rPr lang="en-US" sz="1800" b="1" baseline="30000" dirty="0">
                <a:latin typeface="Calibri" pitchFamily="34" charset="0"/>
              </a:rPr>
              <a:t>s</a:t>
            </a:r>
            <a:r>
              <a:rPr lang="en-US" sz="1800" b="1" dirty="0">
                <a:latin typeface="Calibri" pitchFamily="34" charset="0"/>
              </a:rPr>
              <a:t> sets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/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/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1" dirty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/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1600" b="1" dirty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eaLnBrk="0" hangingPunct="0"/>
            <a:endParaRPr lang="en-US" sz="1600" b="1" dirty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306311" y="6383870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valid bit</a:t>
            </a:r>
          </a:p>
        </p:txBody>
      </p: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800" b="1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85097" y="6374902"/>
            <a:ext cx="383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B = 2</a:t>
            </a:r>
            <a:r>
              <a:rPr lang="en-US" sz="1800" b="1" baseline="30000" dirty="0">
                <a:latin typeface="Calibri" pitchFamily="34" charset="0"/>
              </a:rPr>
              <a:t>b</a:t>
            </a:r>
            <a:r>
              <a:rPr lang="en-US" sz="1800" b="1" dirty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337478" y="28533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 bits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7328078" y="2853352"/>
            <a:ext cx="762000" cy="2708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s bits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090078" y="2853352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b bits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66800" y="1989850"/>
            <a:ext cx="1810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Address of word:</a:t>
            </a:r>
          </a:p>
        </p:txBody>
      </p:sp>
      <p:sp>
        <p:nvSpPr>
          <p:cNvPr id="58" name="AutoShape 16"/>
          <p:cNvSpPr>
            <a:spLocks/>
          </p:cNvSpPr>
          <p:nvPr/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800" b="1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/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800" b="1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/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800" b="1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/>
            <a:r>
              <a:rPr lang="en-US" sz="1800" b="1" dirty="0">
                <a:latin typeface="Calibri" pitchFamily="34" charset="0"/>
              </a:rPr>
              <a:t>set</a:t>
            </a:r>
          </a:p>
          <a:p>
            <a:pPr eaLnBrk="0" hangingPunct="0"/>
            <a:r>
              <a:rPr lang="en-US" sz="1800" b="1" dirty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/>
            <a:r>
              <a:rPr lang="en-US" sz="1800" b="1" dirty="0">
                <a:latin typeface="Calibri" pitchFamily="34" charset="0"/>
              </a:rPr>
              <a:t>block</a:t>
            </a:r>
          </a:p>
          <a:p>
            <a:pPr eaLnBrk="0" hangingPunct="0"/>
            <a:r>
              <a:rPr lang="en-US" sz="1800" b="1" dirty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/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/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400" b="1" dirty="0">
                <a:solidFill>
                  <a:srgbClr val="3333CC">
                    <a:lumMod val="75000"/>
                  </a:srgb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311007" y="531674"/>
            <a:ext cx="2573077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115888" indent="-115888" algn="l" eaLnBrk="0" hangingPunct="0">
              <a:buFont typeface="Arial" pitchFamily="34" charset="0"/>
              <a:buChar char="•"/>
            </a:pPr>
            <a:r>
              <a:rPr lang="en-US" sz="1800" b="1" i="1" dirty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115888" indent="-115888" algn="l" eaLnBrk="0" hangingPunct="0">
              <a:buFont typeface="Arial" pitchFamily="34" charset="0"/>
              <a:buChar char="•"/>
            </a:pPr>
            <a:r>
              <a:rPr lang="en-US" sz="1800" b="1" i="1" dirty="0">
                <a:solidFill>
                  <a:srgbClr val="C00000"/>
                </a:solidFill>
                <a:latin typeface="Calibri" pitchFamily="34" charset="0"/>
              </a:rPr>
              <a:t>Check if any block in set</a:t>
            </a:r>
            <a:br>
              <a:rPr lang="en-US" sz="1800" b="1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b="1" i="1" dirty="0">
                <a:solidFill>
                  <a:srgbClr val="C00000"/>
                </a:solidFill>
                <a:latin typeface="Calibri" pitchFamily="34" charset="0"/>
              </a:rPr>
              <a:t>has matching tag</a:t>
            </a:r>
          </a:p>
          <a:p>
            <a:pPr marL="115888" indent="-115888" algn="l" eaLnBrk="0" hangingPunct="0">
              <a:buFont typeface="Arial" pitchFamily="34" charset="0"/>
              <a:buChar char="•"/>
            </a:pPr>
            <a:r>
              <a:rPr lang="en-US" sz="1800" b="1" i="1" dirty="0">
                <a:solidFill>
                  <a:srgbClr val="C00000"/>
                </a:solidFill>
                <a:latin typeface="Calibri" pitchFamily="34" charset="0"/>
              </a:rPr>
              <a:t>Yes + block valid: hit</a:t>
            </a:r>
          </a:p>
          <a:p>
            <a:pPr marL="115888" indent="-115888" algn="l" eaLnBrk="0" hangingPunct="0">
              <a:buFont typeface="Arial" pitchFamily="34" charset="0"/>
              <a:buChar char="•"/>
            </a:pPr>
            <a:r>
              <a:rPr lang="en-US" sz="1800" b="1" i="1" dirty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b="1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b="1" i="1" dirty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  <p:sp>
        <p:nvSpPr>
          <p:cNvPr id="61" name="AutoShape 16"/>
          <p:cNvSpPr>
            <a:spLocks/>
          </p:cNvSpPr>
          <p:nvPr/>
        </p:nvSpPr>
        <p:spPr bwMode="auto">
          <a:xfrm rot="5400000">
            <a:off x="7440370" y="1411712"/>
            <a:ext cx="228600" cy="2434377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800" b="1" dirty="0">
              <a:latin typeface="Calibri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324600" y="2211008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address of word: m bits</a:t>
            </a:r>
          </a:p>
        </p:txBody>
      </p:sp>
      <p:cxnSp>
        <p:nvCxnSpPr>
          <p:cNvPr id="63" name="Straight Connector 62"/>
          <p:cNvCxnSpPr/>
          <p:nvPr/>
        </p:nvCxnSpPr>
        <p:spPr bwMode="auto">
          <a:xfrm rot="5400000" flipH="1" flipV="1">
            <a:off x="1722664" y="6161353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9" name="Elbow Connector 78"/>
          <p:cNvCxnSpPr>
            <a:stCxn id="75" idx="2"/>
            <a:endCxn id="72" idx="0"/>
          </p:cNvCxnSpPr>
          <p:nvPr/>
        </p:nvCxnSpPr>
        <p:spPr bwMode="auto">
          <a:xfrm rot="5400000">
            <a:off x="3728607" y="2580918"/>
            <a:ext cx="1954768" cy="4262952"/>
          </a:xfrm>
          <a:prstGeom prst="bentConnector3">
            <a:avLst>
              <a:gd name="adj1" fmla="val 58836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413387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97711" y="1919737"/>
            <a:ext cx="32678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>
                <a:latin typeface="Calibri" pitchFamily="34" charset="0"/>
              </a:rPr>
              <a:t>64</a:t>
            </a:r>
            <a:r>
              <a:rPr lang="en-US" sz="2400" dirty="0">
                <a:latin typeface="Calibri" pitchFamily="34" charset="0"/>
              </a:rPr>
              <a:t>-Byte cache block size </a:t>
            </a:r>
          </a:p>
          <a:p>
            <a:pPr algn="l"/>
            <a:r>
              <a:rPr lang="en-US" sz="2400" b="1" dirty="0">
                <a:latin typeface="Calibri" pitchFamily="34" charset="0"/>
              </a:rPr>
              <a:t>8</a:t>
            </a:r>
            <a:r>
              <a:rPr lang="en-US" sz="2400" dirty="0">
                <a:latin typeface="Calibri" pitchFamily="34" charset="0"/>
              </a:rPr>
              <a:t> Sets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587578" y="1933242"/>
            <a:ext cx="2023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  <a:sym typeface="Wingdings"/>
              </a:rPr>
              <a:t> </a:t>
            </a:r>
            <a:r>
              <a:rPr lang="en-US" sz="2400" b="1" dirty="0">
                <a:latin typeface="Calibri" pitchFamily="34" charset="0"/>
                <a:sym typeface="Wingdings"/>
              </a:rPr>
              <a:t>6</a:t>
            </a:r>
            <a:r>
              <a:rPr lang="en-US" sz="2400" dirty="0">
                <a:latin typeface="Calibri" pitchFamily="34" charset="0"/>
                <a:sym typeface="Wingdings"/>
              </a:rPr>
              <a:t> offset bits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581400" y="2323922"/>
            <a:ext cx="2424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  <a:sym typeface="Wingdings"/>
              </a:rPr>
              <a:t> </a:t>
            </a:r>
            <a:r>
              <a:rPr lang="en-US" sz="2400" b="1" dirty="0">
                <a:latin typeface="Calibri" pitchFamily="34" charset="0"/>
                <a:sym typeface="Wingdings"/>
              </a:rPr>
              <a:t>3</a:t>
            </a:r>
            <a:r>
              <a:rPr lang="en-US" sz="2400" dirty="0">
                <a:latin typeface="Calibri" pitchFamily="34" charset="0"/>
                <a:sym typeface="Wingdings"/>
              </a:rPr>
              <a:t> set index bits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01325" y="1551926"/>
            <a:ext cx="1963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alibri" pitchFamily="34" charset="0"/>
              </a:rPr>
              <a:t>16</a:t>
            </a:r>
            <a:r>
              <a:rPr lang="en-US" sz="2400" dirty="0">
                <a:latin typeface="Calibri" pitchFamily="34" charset="0"/>
              </a:rPr>
              <a:t>-bit address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97711" y="2649612"/>
            <a:ext cx="314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>
                <a:latin typeface="Calibri" pitchFamily="34" charset="0"/>
              </a:rPr>
              <a:t>How many bits for tag?</a:t>
            </a:r>
            <a:endParaRPr lang="en-US" sz="2400" b="1" i="1" dirty="0">
              <a:latin typeface="Calibri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588302" y="2701436"/>
            <a:ext cx="16941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  <a:sym typeface="Wingdings"/>
              </a:rPr>
              <a:t> </a:t>
            </a:r>
            <a:r>
              <a:rPr lang="en-US" sz="2400" b="1">
                <a:latin typeface="Calibri" pitchFamily="34" charset="0"/>
                <a:sym typeface="Wingdings"/>
              </a:rPr>
              <a:t>7</a:t>
            </a:r>
            <a:r>
              <a:rPr lang="en-US" sz="2400">
                <a:latin typeface="Calibri" pitchFamily="34" charset="0"/>
                <a:sym typeface="Wingdings"/>
              </a:rPr>
              <a:t> tag bits</a:t>
            </a:r>
            <a:endParaRPr lang="en-US" sz="2400" dirty="0">
              <a:latin typeface="Calibri" pitchFamily="34" charset="0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1524000" y="3825912"/>
            <a:ext cx="5541238" cy="768677"/>
            <a:chOff x="1524000" y="3825912"/>
            <a:chExt cx="5541238" cy="768677"/>
          </a:xfrm>
        </p:grpSpPr>
        <p:sp>
          <p:nvSpPr>
            <p:cNvPr id="70" name="Rectangle 69"/>
            <p:cNvSpPr/>
            <p:nvPr/>
          </p:nvSpPr>
          <p:spPr bwMode="auto">
            <a:xfrm>
              <a:off x="1524000" y="3825912"/>
              <a:ext cx="2245041" cy="307012"/>
            </a:xfrm>
            <a:prstGeom prst="rect">
              <a:avLst/>
            </a:prstGeom>
            <a:solidFill>
              <a:srgbClr val="FF0000">
                <a:alpha val="38000"/>
              </a:srgbClr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400" dirty="0">
                  <a:latin typeface="Calibri" pitchFamily="34" charset="0"/>
                </a:rPr>
                <a:t>7bits</a:t>
              </a: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3769041" y="3825912"/>
              <a:ext cx="1147946" cy="307012"/>
            </a:xfrm>
            <a:prstGeom prst="rect">
              <a:avLst/>
            </a:prstGeom>
            <a:solidFill>
              <a:schemeClr val="accent2">
                <a:alpha val="38000"/>
              </a:schemeClr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400" dirty="0">
                  <a:latin typeface="Calibri" pitchFamily="34" charset="0"/>
                </a:rPr>
                <a:t>3bits</a:t>
              </a: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4916987" y="3825912"/>
              <a:ext cx="2148251" cy="307012"/>
            </a:xfrm>
            <a:prstGeom prst="rect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400" dirty="0">
                  <a:latin typeface="Calibri" pitchFamily="34" charset="0"/>
                </a:rPr>
                <a:t>6bits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332138" y="4132923"/>
              <a:ext cx="5752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674834" y="4132923"/>
              <a:ext cx="13363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set index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610632" y="4132924"/>
              <a:ext cx="904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offset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809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Cache Performance Metrics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94725" cy="497205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Miss Rate</a:t>
            </a:r>
          </a:p>
          <a:p>
            <a:pPr lvl="1"/>
            <a:r>
              <a:rPr lang="en-GB" dirty="0"/>
              <a:t>Fraction of memory references not found in cache (misses / accesses)</a:t>
            </a:r>
            <a:br>
              <a:rPr lang="en-GB" dirty="0"/>
            </a:br>
            <a:r>
              <a:rPr lang="en-GB" dirty="0"/>
              <a:t>= 1 – hit rate</a:t>
            </a:r>
          </a:p>
          <a:p>
            <a:pPr lvl="1"/>
            <a:r>
              <a:rPr lang="en-GB" dirty="0"/>
              <a:t>Typical numbers (in percentages):</a:t>
            </a:r>
          </a:p>
          <a:p>
            <a:pPr lvl="2"/>
            <a:r>
              <a:rPr lang="en-GB" dirty="0"/>
              <a:t>3-10% for L1</a:t>
            </a:r>
          </a:p>
          <a:p>
            <a:pPr lvl="2"/>
            <a:r>
              <a:rPr lang="en-GB" dirty="0"/>
              <a:t>can be quite small (e.g., &lt; 1%) for L2, depending on size, etc.</a:t>
            </a:r>
          </a:p>
          <a:p>
            <a:r>
              <a:rPr lang="en-GB" dirty="0"/>
              <a:t>Hit Time</a:t>
            </a:r>
          </a:p>
          <a:p>
            <a:pPr lvl="1"/>
            <a:r>
              <a:rPr lang="en-GB" dirty="0"/>
              <a:t>Time to deliver a line in the cache to the processor</a:t>
            </a:r>
          </a:p>
          <a:p>
            <a:pPr lvl="2"/>
            <a:r>
              <a:rPr lang="en-GB" dirty="0"/>
              <a:t>includes time to determine whether the line is in the cache</a:t>
            </a:r>
          </a:p>
          <a:p>
            <a:pPr lvl="1"/>
            <a:r>
              <a:rPr lang="en-GB" dirty="0"/>
              <a:t>Typical numbers:</a:t>
            </a:r>
          </a:p>
          <a:p>
            <a:pPr lvl="2"/>
            <a:r>
              <a:rPr lang="en-GB" dirty="0"/>
              <a:t>4 clock cycle for L1</a:t>
            </a:r>
          </a:p>
          <a:p>
            <a:pPr lvl="2"/>
            <a:r>
              <a:rPr lang="en-GB" dirty="0"/>
              <a:t>10 clock cycles for L2</a:t>
            </a:r>
          </a:p>
          <a:p>
            <a:r>
              <a:rPr lang="en-GB" dirty="0"/>
              <a:t>Miss Penalty</a:t>
            </a:r>
          </a:p>
          <a:p>
            <a:pPr lvl="1"/>
            <a:r>
              <a:rPr lang="en-GB" dirty="0"/>
              <a:t>Additional time required because of a miss</a:t>
            </a:r>
          </a:p>
          <a:p>
            <a:pPr lvl="2"/>
            <a:r>
              <a:rPr lang="en-GB" dirty="0"/>
              <a:t>typically 50-200 cycles for main memory (Trend: increasing!)</a:t>
            </a:r>
          </a:p>
        </p:txBody>
      </p:sp>
    </p:spTree>
    <p:extLst>
      <p:ext uri="{BB962C8B-B14F-4D97-AF65-F5344CB8AC3E}">
        <p14:creationId xmlns:p14="http://schemas.microsoft.com/office/powerpoint/2010/main" val="162850775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Categorizing Misses: The Three C’s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Compulsory (or cold)</a:t>
            </a:r>
            <a:r>
              <a:rPr lang="en-US" dirty="0"/>
              <a:t> – first-reference to a block, occur even with infinite cache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Capacity</a:t>
            </a:r>
            <a:r>
              <a:rPr lang="en-US" dirty="0"/>
              <a:t> – cache is too small to hold all data needed by program at a given time (refer to as the working set)</a:t>
            </a:r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Conflict</a:t>
            </a:r>
            <a:r>
              <a:rPr lang="en-US" dirty="0"/>
              <a:t> – misses that occur because of collisions, even when the cache is large enough</a:t>
            </a:r>
          </a:p>
          <a:p>
            <a:pPr lvl="1"/>
            <a:r>
              <a:rPr lang="en-US" dirty="0"/>
              <a:t>E.g., referencing blocks 0, 8, 0, 8, 0, 8 </a:t>
            </a:r>
            <a:r>
              <a:rPr lang="mr-IN" dirty="0"/>
              <a:t>…</a:t>
            </a:r>
            <a:r>
              <a:rPr lang="en-US" dirty="0"/>
              <a:t> would always miss if 0 and 8 are mapped to the </a:t>
            </a:r>
            <a:r>
              <a:rPr lang="en-US"/>
              <a:t>same cache line </a:t>
            </a:r>
            <a:r>
              <a:rPr lang="en-US" dirty="0"/>
              <a:t>in a large direct-mapped cache</a:t>
            </a:r>
          </a:p>
        </p:txBody>
      </p:sp>
    </p:spTree>
    <p:extLst>
      <p:ext uri="{BB962C8B-B14F-4D97-AF65-F5344CB8AC3E}">
        <p14:creationId xmlns:p14="http://schemas.microsoft.com/office/powerpoint/2010/main" val="274363289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22696</TotalTime>
  <Pages>0</Pages>
  <Words>4457</Words>
  <Characters>0</Characters>
  <Application>Microsoft Macintosh PowerPoint</Application>
  <PresentationFormat>On-screen Show (4:3)</PresentationFormat>
  <Lines>0</Lines>
  <Paragraphs>1305</Paragraphs>
  <Slides>41</Slides>
  <Notes>35</Notes>
  <HiddenSlides>4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41</vt:i4>
      </vt:variant>
    </vt:vector>
  </HeadingPairs>
  <TitlesOfParts>
    <vt:vector size="53" baseType="lpstr">
      <vt:lpstr>Calibri Bold</vt:lpstr>
      <vt:lpstr>Arial</vt:lpstr>
      <vt:lpstr>Arial Narrow</vt:lpstr>
      <vt:lpstr>Calibri</vt:lpstr>
      <vt:lpstr>Courier New</vt:lpstr>
      <vt:lpstr>Gill Sans</vt:lpstr>
      <vt:lpstr>Times New Roman</vt:lpstr>
      <vt:lpstr>Wingdings</vt:lpstr>
      <vt:lpstr>Wingdings 2</vt:lpstr>
      <vt:lpstr>Title Slide</vt:lpstr>
      <vt:lpstr>Title and Content</vt:lpstr>
      <vt:lpstr>1_template2007</vt:lpstr>
      <vt:lpstr>Caches and Examples  CMSC 15400: Introduction to Computer Systems  Autumn 2019, Prof Chien Lecture 12 Readings - 6.6, 6.7</vt:lpstr>
      <vt:lpstr>Announcements</vt:lpstr>
      <vt:lpstr>Lecture Goals</vt:lpstr>
      <vt:lpstr>Review: Memory Address for Cache Access</vt:lpstr>
      <vt:lpstr>Review: Cache Structure (S, E, B)</vt:lpstr>
      <vt:lpstr>Review: Where to Place a  Block and How to Find It?</vt:lpstr>
      <vt:lpstr>Exercise</vt:lpstr>
      <vt:lpstr>Cache Performance Metrics</vt:lpstr>
      <vt:lpstr>Categorizing Misses: The Three C’s</vt:lpstr>
      <vt:lpstr>Direct-mapped cache simulation</vt:lpstr>
      <vt:lpstr>2-way set associative cache simulation</vt:lpstr>
      <vt:lpstr>Software View of Architecture State</vt:lpstr>
      <vt:lpstr>Architecture vs. Microarchitecture</vt:lpstr>
      <vt:lpstr>Let’s analyze cache performance</vt:lpstr>
      <vt:lpstr>Step 1: Decompiling</vt:lpstr>
      <vt:lpstr>Step 1: Decompiling</vt:lpstr>
      <vt:lpstr>Step 1: Decompiling</vt:lpstr>
      <vt:lpstr>Step 1: Decompiling</vt:lpstr>
      <vt:lpstr>Now we have the decompiled C code</vt:lpstr>
      <vt:lpstr>Step 2: Write down the Address Trace</vt:lpstr>
      <vt:lpstr>How Does Our Address Trace Interact With the Cache?</vt:lpstr>
      <vt:lpstr>How Does Our Address Trace Interact With the Cache?</vt:lpstr>
      <vt:lpstr>Step 3: 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Direct-mapped cache simulation</vt:lpstr>
      <vt:lpstr>Cache Example: Fully associative cache</vt:lpstr>
      <vt:lpstr>Cache Example: Fully associative cache</vt:lpstr>
      <vt:lpstr>2-way set associative cache</vt:lpstr>
      <vt:lpstr>2-way set associative cache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Andrew A Chien</cp:lastModifiedBy>
  <cp:revision>1353</cp:revision>
  <dcterms:created xsi:type="dcterms:W3CDTF">2011-01-05T21:32:11Z</dcterms:created>
  <dcterms:modified xsi:type="dcterms:W3CDTF">2019-10-28T03:11:45Z</dcterms:modified>
</cp:coreProperties>
</file>