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  <p:sldMasterId id="2147483688" r:id="rId3"/>
    <p:sldMasterId id="2147483700" r:id="rId4"/>
    <p:sldMasterId id="2147483714" r:id="rId5"/>
  </p:sldMasterIdLst>
  <p:notesMasterIdLst>
    <p:notesMasterId r:id="rId39"/>
  </p:notesMasterIdLst>
  <p:sldIdLst>
    <p:sldId id="317" r:id="rId6"/>
    <p:sldId id="344" r:id="rId7"/>
    <p:sldId id="445" r:id="rId8"/>
    <p:sldId id="433" r:id="rId9"/>
    <p:sldId id="449" r:id="rId10"/>
    <p:sldId id="456" r:id="rId11"/>
    <p:sldId id="457" r:id="rId12"/>
    <p:sldId id="458" r:id="rId13"/>
    <p:sldId id="434" r:id="rId14"/>
    <p:sldId id="435" r:id="rId15"/>
    <p:sldId id="436" r:id="rId16"/>
    <p:sldId id="409" r:id="rId17"/>
    <p:sldId id="437" r:id="rId18"/>
    <p:sldId id="438" r:id="rId19"/>
    <p:sldId id="421" r:id="rId20"/>
    <p:sldId id="422" r:id="rId21"/>
    <p:sldId id="423" r:id="rId22"/>
    <p:sldId id="424" r:id="rId23"/>
    <p:sldId id="425" r:id="rId24"/>
    <p:sldId id="426" r:id="rId25"/>
    <p:sldId id="451" r:id="rId26"/>
    <p:sldId id="441" r:id="rId27"/>
    <p:sldId id="417" r:id="rId28"/>
    <p:sldId id="418" r:id="rId29"/>
    <p:sldId id="443" r:id="rId30"/>
    <p:sldId id="444" r:id="rId31"/>
    <p:sldId id="427" r:id="rId32"/>
    <p:sldId id="446" r:id="rId33"/>
    <p:sldId id="447" r:id="rId34"/>
    <p:sldId id="347" r:id="rId35"/>
    <p:sldId id="454" r:id="rId36"/>
    <p:sldId id="455" r:id="rId37"/>
    <p:sldId id="430" r:id="rId38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008000"/>
    <a:srgbClr val="CC0000"/>
    <a:srgbClr val="CC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2602" autoAdjust="0"/>
    <p:restoredTop sz="70204" autoAdjust="0"/>
  </p:normalViewPr>
  <p:slideViewPr>
    <p:cSldViewPr>
      <p:cViewPr varScale="1">
        <p:scale>
          <a:sx n="88" d="100"/>
          <a:sy n="88" d="100"/>
        </p:scale>
        <p:origin x="305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ableStyles" Target="tableStyles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16927-21FB-45BE-9815-9A740330FA9B}" type="datetimeFigureOut">
              <a:rPr lang="en-US" smtClean="0"/>
              <a:pPr/>
              <a:t>10/24/19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5B0C-B35D-4608-94F8-324A6C7A47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13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474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200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4035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4977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9847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Locating</a:t>
            </a:r>
            <a:r>
              <a:rPr lang="en-US" baseline="0" dirty="0"/>
              <a:t> set:</a:t>
            </a:r>
          </a:p>
          <a:p>
            <a:endParaRPr lang="en-US" baseline="0" dirty="0"/>
          </a:p>
          <a:p>
            <a:r>
              <a:rPr lang="en-US" baseline="0" dirty="0"/>
              <a:t>Can only be one set</a:t>
            </a:r>
          </a:p>
          <a:p>
            <a:r>
              <a:rPr lang="en-US" baseline="0" dirty="0"/>
              <a:t>Set number = Memory block number %  number of sets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43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Ask: if s = 2,</a:t>
            </a:r>
            <a:r>
              <a:rPr lang="en-US" baseline="0" dirty="0"/>
              <a:t> i.e., a total of 4 sets,</a:t>
            </a:r>
          </a:p>
          <a:p>
            <a:r>
              <a:rPr lang="en-US" baseline="0" dirty="0"/>
              <a:t>And the address is 8 bits, how many bits of tag there are?</a:t>
            </a:r>
          </a:p>
          <a:p>
            <a:endParaRPr lang="en-US" baseline="0" dirty="0"/>
          </a:p>
          <a:p>
            <a:r>
              <a:rPr lang="en-US" baseline="0" dirty="0"/>
              <a:t>Answer: 64 </a:t>
            </a:r>
            <a:r>
              <a:rPr lang="mr-IN" baseline="0" dirty="0"/>
              <a:t>–</a:t>
            </a:r>
            <a:r>
              <a:rPr lang="en-US" baseline="0" dirty="0"/>
              <a:t> 3 </a:t>
            </a:r>
            <a:r>
              <a:rPr lang="mr-IN" baseline="0" dirty="0"/>
              <a:t>–</a:t>
            </a:r>
            <a:r>
              <a:rPr lang="en-US" baseline="0" dirty="0"/>
              <a:t> 2 = 59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5522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3092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1600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9898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096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806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714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55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1278663" y="726094"/>
            <a:ext cx="4754835" cy="358260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8863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noFill/>
          <a:ln/>
        </p:spPr>
        <p:txBody>
          <a:bodyPr lIns="95683" tIns="47003" rIns="95683" bIns="47003"/>
          <a:lstStyle/>
          <a:p>
            <a:endParaRPr lang="en-US"/>
          </a:p>
        </p:txBody>
      </p:sp>
      <p:sp>
        <p:nvSpPr>
          <p:cNvPr id="409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4125" y="715963"/>
            <a:ext cx="4795838" cy="3598862"/>
          </a:xfrm>
          <a:ln w="12700"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6805766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9454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505" y="4341506"/>
            <a:ext cx="5028994" cy="411574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9539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0455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Interface between SW and HW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500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342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1"/>
          <p:cNvSpPr txBox="1">
            <a:spLocks noChangeArrowheads="1"/>
          </p:cNvSpPr>
          <p:nvPr/>
        </p:nvSpPr>
        <p:spPr bwMode="auto">
          <a:xfrm>
            <a:off x="1233987" y="726094"/>
            <a:ext cx="4835733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1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lIns="95088" tIns="47544" rIns="95088" bIns="47544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92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956562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54113" y="692150"/>
            <a:ext cx="4552950" cy="34163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13540" y="4343543"/>
            <a:ext cx="5031389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Century Gothic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Century Gothic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Century Gothic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Century Gothic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Century Gothic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Century Gothic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Century Gothic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Century Gothic" pitchFamily="34"/>
              <a:buChar char="•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6355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4877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92681-3A2E-48B0-9DE0-D29D3FC0A2C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339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92681-3A2E-48B0-9DE0-D29D3FC0A2C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06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48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98283097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4512789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0579868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6322146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4658674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89323714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903821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07365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8246447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4387534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4226278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18869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59627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4173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321984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522471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6474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09260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95424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02649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922655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936594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76058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728490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703203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421937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9811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836608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07839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429614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163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8873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648494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599602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2091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43408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448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solidFill>
                <a:srgbClr val="80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</a:rPr>
              <a:t>CMSC 15400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</a:rPr>
              <a:t>CMSC 15400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solidFill>
                <a:srgbClr val="8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  <p:sp>
        <p:nvSpPr>
          <p:cNvPr id="5" name="Rectangle 4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lang="en-US" sz="1000" b="1" smtClean="0">
                <a:solidFill>
                  <a:srgbClr val="990000"/>
                </a:solidFill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solidFill>
                <a:srgbClr val="990000"/>
              </a:solidFill>
              <a:ea typeface="ヒラギノ角ゴ ProN W3" charset="-12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ea typeface="ヒラギノ角ゴ ProN W3" charset="-128"/>
              </a:rPr>
              <a:t>CMSC 15400</a:t>
            </a:r>
          </a:p>
        </p:txBody>
      </p:sp>
    </p:spTree>
    <p:extLst>
      <p:ext uri="{BB962C8B-B14F-4D97-AF65-F5344CB8AC3E}">
        <p14:creationId xmlns:p14="http://schemas.microsoft.com/office/powerpoint/2010/main" val="1691365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</a:rPr>
              <a:t>Carngie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</a:rPr>
              <a:t>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eaLnBrk="0" hangingPunct="0"/>
            <a:fld id="{F5551B27-49BC-4291-80C6-707CDCF1D651}" type="slidenum">
              <a:rPr lang="en-US" sz="1000" b="1" smtClean="0">
                <a:solidFill>
                  <a:srgbClr val="800000"/>
                </a:solidFill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algn="l" eaLnBrk="0" hangingPunct="0"/>
              <a:t>‹#›</a:t>
            </a:fld>
            <a:endParaRPr lang="en-US" sz="1000" b="1" dirty="0">
              <a:solidFill>
                <a:srgbClr val="800000"/>
              </a:solidFill>
              <a:latin typeface="Arial Narrow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600" b="1" dirty="0">
                <a:solidFill>
                  <a:srgbClr val="990000"/>
                </a:solidFill>
                <a:latin typeface="Arial Narrow" pitchFamily="34" charset="0"/>
              </a:rPr>
              <a:t>CMSC 15400</a:t>
            </a:r>
          </a:p>
        </p:txBody>
      </p:sp>
    </p:spTree>
    <p:extLst>
      <p:ext uri="{BB962C8B-B14F-4D97-AF65-F5344CB8AC3E}">
        <p14:creationId xmlns:p14="http://schemas.microsoft.com/office/powerpoint/2010/main" val="267221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en-US" sz="1200" b="1" dirty="0" err="1">
                <a:solidFill>
                  <a:srgbClr val="FFFFFF"/>
                </a:solidFill>
                <a:latin typeface="Times New Roman" pitchFamily="18" charset="0"/>
              </a:rPr>
              <a:t>Carngie</a:t>
            </a:r>
            <a:r>
              <a:rPr lang="en-US" sz="1200" b="1" dirty="0">
                <a:solidFill>
                  <a:srgbClr val="FFFFFF"/>
                </a:solidFill>
                <a:latin typeface="Times New Roman" pitchFamily="18" charset="0"/>
              </a:rPr>
              <a:t>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eaLnBrk="0" hangingPunct="0"/>
            <a:fld id="{F5551B27-49BC-4291-80C6-707CDCF1D651}" type="slidenum">
              <a:rPr lang="en-US" sz="1000" b="1" smtClean="0">
                <a:solidFill>
                  <a:srgbClr val="800000"/>
                </a:solidFill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algn="l" eaLnBrk="0" hangingPunct="0"/>
              <a:t>‹#›</a:t>
            </a:fld>
            <a:endParaRPr lang="en-US" sz="1000" b="1" dirty="0">
              <a:solidFill>
                <a:srgbClr val="800000"/>
              </a:solidFill>
              <a:latin typeface="Arial Narrow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600" b="1" dirty="0">
                <a:solidFill>
                  <a:srgbClr val="990000"/>
                </a:solidFill>
                <a:latin typeface="Arial Narrow" pitchFamily="34" charset="0"/>
              </a:rPr>
              <a:t>CMSC 15400</a:t>
            </a:r>
          </a:p>
        </p:txBody>
      </p:sp>
    </p:spTree>
    <p:extLst>
      <p:ext uri="{BB962C8B-B14F-4D97-AF65-F5344CB8AC3E}">
        <p14:creationId xmlns:p14="http://schemas.microsoft.com/office/powerpoint/2010/main" val="415814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533400" y="1752600"/>
            <a:ext cx="8077200" cy="2590800"/>
          </a:xfrm>
        </p:spPr>
        <p:txBody>
          <a:bodyPr/>
          <a:lstStyle/>
          <a:p>
            <a:pPr lvl="0">
              <a:defRPr/>
            </a:pPr>
            <a:r>
              <a:rPr lang="en-US" b="1" dirty="0">
                <a:solidFill>
                  <a:srgbClr val="000000"/>
                </a:solidFill>
              </a:rPr>
              <a:t>Caching Overview</a:t>
            </a:r>
            <a:br>
              <a:rPr lang="en-US" b="1" dirty="0">
                <a:solidFill>
                  <a:srgbClr val="000000"/>
                </a:solidFill>
              </a:rPr>
            </a:br>
            <a:br>
              <a:rPr lang="en-US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</a:br>
            <a:r>
              <a:rPr lang="en-US" sz="2400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CS154, Autumn 2019, Prof Chien</a:t>
            </a:r>
            <a:br>
              <a:rPr lang="en-US" sz="2400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400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Intro to Computer Systems</a:t>
            </a:r>
            <a:br>
              <a:rPr lang="en-US" sz="2400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400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Lecture 11</a:t>
            </a:r>
            <a:br>
              <a:rPr lang="en-US" sz="2400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br>
              <a:rPr lang="en-US" sz="2400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400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Book Sections 6.4-6.5</a:t>
            </a:r>
            <a:endParaRPr lang="en-US" sz="44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Up-Down Arrow 42"/>
          <p:cNvSpPr/>
          <p:nvPr/>
        </p:nvSpPr>
        <p:spPr bwMode="auto">
          <a:xfrm>
            <a:off x="3352800" y="1295400"/>
            <a:ext cx="685800" cy="990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35" name="Up-Down Arrow 34"/>
          <p:cNvSpPr/>
          <p:nvPr/>
        </p:nvSpPr>
        <p:spPr bwMode="auto">
          <a:xfrm>
            <a:off x="3352800" y="2895600"/>
            <a:ext cx="685800" cy="1371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Cache Concepts: Hit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1905000" y="4267200"/>
            <a:ext cx="3581400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74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7338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5720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8956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7338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0574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8956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5720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8956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7338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286000" y="6096000"/>
            <a:ext cx="3048000" cy="1477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8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8956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9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45720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6135" y="2348591"/>
            <a:ext cx="11945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0327" y="4343400"/>
            <a:ext cx="16146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itchFamily="34" charset="0"/>
              </a:rPr>
              <a:t>Memory</a:t>
            </a:r>
          </a:p>
        </p:txBody>
      </p:sp>
      <p:sp>
        <p:nvSpPr>
          <p:cNvPr id="44" name="Text Box 29"/>
          <p:cNvSpPr txBox="1">
            <a:spLocks noChangeArrowheads="1"/>
          </p:cNvSpPr>
          <p:nvPr/>
        </p:nvSpPr>
        <p:spPr bwMode="auto">
          <a:xfrm>
            <a:off x="5919759" y="1580883"/>
            <a:ext cx="2826906" cy="3961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Data in block b is needed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997173" y="1619517"/>
            <a:ext cx="11844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Request: 14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3733800" y="2425522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48" name="Text Box 29"/>
          <p:cNvSpPr txBox="1">
            <a:spLocks noChangeArrowheads="1"/>
          </p:cNvSpPr>
          <p:nvPr/>
        </p:nvSpPr>
        <p:spPr bwMode="auto">
          <a:xfrm>
            <a:off x="5936094" y="2209800"/>
            <a:ext cx="2154670" cy="697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Block b is in cache: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i="1" dirty="0">
                <a:solidFill>
                  <a:srgbClr val="C00000"/>
                </a:solidFill>
                <a:latin typeface="Calibri" pitchFamily="34" charset="0"/>
              </a:rPr>
              <a:t>Hit!</a:t>
            </a:r>
            <a:endParaRPr lang="en-GB" sz="2000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791200" y="3962400"/>
            <a:ext cx="2971800" cy="2133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The degree to which the cache exploits locality can be quantified as </a:t>
            </a:r>
            <a:r>
              <a:rPr lang="en-US" sz="2400" i="1" dirty="0">
                <a:latin typeface="Calibri" pitchFamily="34" charset="0"/>
              </a:rPr>
              <a:t>hit rate </a:t>
            </a:r>
            <a:r>
              <a:rPr lang="en-US" sz="2400" dirty="0">
                <a:latin typeface="Calibri" pitchFamily="34" charset="0"/>
              </a:rPr>
              <a:t>=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# hits / # accesses</a:t>
            </a:r>
          </a:p>
        </p:txBody>
      </p:sp>
    </p:spTree>
    <p:extLst>
      <p:ext uri="{BB962C8B-B14F-4D97-AF65-F5344CB8AC3E}">
        <p14:creationId xmlns:p14="http://schemas.microsoft.com/office/powerpoint/2010/main" val="15818050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6" grpId="0"/>
      <p:bldP spid="47" grpId="0" animBg="1"/>
      <p:bldP spid="48" grpId="0"/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Up-Down Arrow 42"/>
          <p:cNvSpPr/>
          <p:nvPr/>
        </p:nvSpPr>
        <p:spPr bwMode="auto">
          <a:xfrm>
            <a:off x="3352800" y="1295400"/>
            <a:ext cx="685800" cy="990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35" name="Up-Down Arrow 34"/>
          <p:cNvSpPr/>
          <p:nvPr/>
        </p:nvSpPr>
        <p:spPr bwMode="auto">
          <a:xfrm>
            <a:off x="3352800" y="2895600"/>
            <a:ext cx="685800" cy="1371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Cache Concepts: Miss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1905000" y="4267200"/>
            <a:ext cx="3581400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74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7338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5720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8956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7338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0574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8956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5720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8956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7338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286000" y="6096000"/>
            <a:ext cx="3048000" cy="1477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8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8956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9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45720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0415" y="2348591"/>
            <a:ext cx="11945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44607" y="4343400"/>
            <a:ext cx="16146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itchFamily="34" charset="0"/>
              </a:rPr>
              <a:t>Memory</a:t>
            </a:r>
          </a:p>
        </p:txBody>
      </p:sp>
      <p:sp>
        <p:nvSpPr>
          <p:cNvPr id="44" name="Text Box 29"/>
          <p:cNvSpPr txBox="1">
            <a:spLocks noChangeArrowheads="1"/>
          </p:cNvSpPr>
          <p:nvPr/>
        </p:nvSpPr>
        <p:spPr bwMode="auto">
          <a:xfrm>
            <a:off x="5919759" y="1580883"/>
            <a:ext cx="2826906" cy="3961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Data in block b is needed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997173" y="1619517"/>
            <a:ext cx="11844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Request: 12</a:t>
            </a:r>
          </a:p>
        </p:txBody>
      </p:sp>
      <p:sp>
        <p:nvSpPr>
          <p:cNvPr id="48" name="Text Box 29"/>
          <p:cNvSpPr txBox="1">
            <a:spLocks noChangeArrowheads="1"/>
          </p:cNvSpPr>
          <p:nvPr/>
        </p:nvSpPr>
        <p:spPr bwMode="auto">
          <a:xfrm>
            <a:off x="5936094" y="2209800"/>
            <a:ext cx="2569847" cy="697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Block b is not in cache: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rgbClr val="C00000"/>
                </a:solidFill>
                <a:latin typeface="Calibri" pitchFamily="34" charset="0"/>
              </a:rPr>
              <a:t>Miss!</a:t>
            </a: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5943600" y="3200400"/>
            <a:ext cx="2585173" cy="697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Block b is fetched from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i="1" dirty="0">
                <a:latin typeface="Calibri" pitchFamily="34" charset="0"/>
              </a:rPr>
              <a:t>memory</a:t>
            </a:r>
            <a:endParaRPr lang="en-GB" sz="2000" b="1" i="1" dirty="0">
              <a:latin typeface="Calibri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997172" y="3395246"/>
            <a:ext cx="11844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Request: 12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590800" y="34290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2895600" y="2425522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5791200" y="3962400"/>
            <a:ext cx="2971800" cy="2133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The degree to which the cache fails to exploit locality is its </a:t>
            </a:r>
            <a:r>
              <a:rPr lang="en-US" sz="2400" i="1" dirty="0">
                <a:latin typeface="Calibri" pitchFamily="34" charset="0"/>
              </a:rPr>
              <a:t>miss rate </a:t>
            </a:r>
            <a:r>
              <a:rPr lang="en-US" sz="2400" dirty="0">
                <a:latin typeface="Calibri" pitchFamily="34" charset="0"/>
              </a:rPr>
              <a:t>=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# misses / # accesses</a:t>
            </a:r>
          </a:p>
        </p:txBody>
      </p:sp>
    </p:spTree>
    <p:extLst>
      <p:ext uri="{BB962C8B-B14F-4D97-AF65-F5344CB8AC3E}">
        <p14:creationId xmlns:p14="http://schemas.microsoft.com/office/powerpoint/2010/main" val="3385318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6" grpId="0"/>
      <p:bldP spid="48" grpId="0"/>
      <p:bldP spid="34" grpId="0"/>
      <p:bldP spid="36" grpId="0"/>
      <p:bldP spid="37" grpId="0" animBg="1"/>
      <p:bldP spid="38" grpId="0" animBg="1"/>
      <p:bldP spid="38" grpId="1" animBg="1"/>
      <p:bldP spid="39" grpId="0" animBg="1"/>
      <p:bldP spid="4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533400"/>
            <a:ext cx="7591425" cy="762000"/>
          </a:xfrm>
        </p:spPr>
        <p:txBody>
          <a:bodyPr/>
          <a:lstStyle/>
          <a:p>
            <a:r>
              <a:rPr lang="en-US" dirty="0"/>
              <a:t>Basic Flow for a “Mem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Reg</a:t>
            </a:r>
            <a:r>
              <a:rPr lang="en-US" dirty="0">
                <a:sym typeface="Wingdings" panose="05000000000000000000" pitchFamily="2" charset="2"/>
              </a:rPr>
              <a:t>”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  <a:sym typeface="Wingdings" panose="05000000000000000000" pitchFamily="2" charset="2"/>
              </a:rPr>
              <a:t>mov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00200"/>
            <a:ext cx="7315200" cy="4951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ular Callout 2"/>
          <p:cNvSpPr/>
          <p:nvPr/>
        </p:nvSpPr>
        <p:spPr bwMode="auto">
          <a:xfrm>
            <a:off x="6705600" y="1790114"/>
            <a:ext cx="2286000" cy="838200"/>
          </a:xfrm>
          <a:prstGeom prst="wedgeRectCallout">
            <a:avLst>
              <a:gd name="adj1" fmla="val -38966"/>
              <a:gd name="adj2" fmla="val 93045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How </a:t>
            </a:r>
            <a:r>
              <a:rPr lang="en-US" sz="2400">
                <a:latin typeface="Calibri" pitchFamily="34" charset="0"/>
              </a:rPr>
              <a:t>to check if there’s a match?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5" name="Rectangular Callout 4"/>
          <p:cNvSpPr/>
          <p:nvPr/>
        </p:nvSpPr>
        <p:spPr bwMode="auto">
          <a:xfrm>
            <a:off x="6858000" y="4171071"/>
            <a:ext cx="2133599" cy="838200"/>
          </a:xfrm>
          <a:prstGeom prst="wedgeRectCallout">
            <a:avLst>
              <a:gd name="adj1" fmla="val -45404"/>
              <a:gd name="adj2" fmla="val 72682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Which block to replace?</a:t>
            </a:r>
          </a:p>
        </p:txBody>
      </p:sp>
    </p:spTree>
    <p:extLst>
      <p:ext uri="{BB962C8B-B14F-4D97-AF65-F5344CB8AC3E}">
        <p14:creationId xmlns:p14="http://schemas.microsoft.com/office/powerpoint/2010/main" val="2955579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Cache Design and Organization (S, E, B)</a:t>
            </a:r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4114801" y="-495835"/>
            <a:ext cx="228600" cy="4648201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905000" y="2078999"/>
            <a:ext cx="4648200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</p:grpSp>
      <p:cxnSp>
        <p:nvCxnSpPr>
          <p:cNvPr id="45" name="Straight Connector 44"/>
          <p:cNvCxnSpPr/>
          <p:nvPr/>
        </p:nvCxnSpPr>
        <p:spPr bwMode="auto">
          <a:xfrm>
            <a:off x="2133600" y="4019283"/>
            <a:ext cx="4267200" cy="1111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524000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121616" y="1344634"/>
            <a:ext cx="1486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 lines per set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27333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 = 2</a:t>
            </a:r>
            <a:r>
              <a:rPr lang="en-US" sz="1800" baseline="30000" dirty="0">
                <a:latin typeface="Calibri" pitchFamily="34" charset="0"/>
              </a:rPr>
              <a:t>s</a:t>
            </a:r>
            <a:r>
              <a:rPr lang="en-US" sz="1800" dirty="0">
                <a:latin typeface="Calibri" pitchFamily="34" charset="0"/>
              </a:rPr>
              <a:t> sets</a:t>
            </a:r>
          </a:p>
        </p:txBody>
      </p:sp>
      <p:cxnSp>
        <p:nvCxnSpPr>
          <p:cNvPr id="59" name="Straight Connector 58"/>
          <p:cNvCxnSpPr>
            <a:endCxn id="61" idx="1"/>
          </p:cNvCxnSpPr>
          <p:nvPr/>
        </p:nvCxnSpPr>
        <p:spPr bwMode="auto">
          <a:xfrm flipV="1">
            <a:off x="6553202" y="2070349"/>
            <a:ext cx="596798" cy="10416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7150000" y="1885683"/>
            <a:ext cx="470000" cy="36933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set</a:t>
            </a:r>
          </a:p>
        </p:txBody>
      </p:sp>
      <p:cxnSp>
        <p:nvCxnSpPr>
          <p:cNvPr id="62" name="Straight Connector 61"/>
          <p:cNvCxnSpPr/>
          <p:nvPr/>
        </p:nvCxnSpPr>
        <p:spPr bwMode="auto">
          <a:xfrm>
            <a:off x="6096000" y="2338583"/>
            <a:ext cx="914400" cy="138451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3" name="TextBox 62"/>
          <p:cNvSpPr txBox="1"/>
          <p:nvPr/>
        </p:nvSpPr>
        <p:spPr>
          <a:xfrm>
            <a:off x="7030224" y="2302300"/>
            <a:ext cx="1814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line (cache block)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905000" y="2647683"/>
            <a:ext cx="4648200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5" name="Group 86"/>
          <p:cNvGrpSpPr/>
          <p:nvPr/>
        </p:nvGrpSpPr>
        <p:grpSpPr>
          <a:xfrm>
            <a:off x="1905000" y="3221999"/>
            <a:ext cx="4648200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6" name="Group 92"/>
          <p:cNvGrpSpPr/>
          <p:nvPr/>
        </p:nvGrpSpPr>
        <p:grpSpPr>
          <a:xfrm>
            <a:off x="1905000" y="4288799"/>
            <a:ext cx="4648200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99" name="Trapezoid 98"/>
          <p:cNvSpPr/>
          <p:nvPr/>
        </p:nvSpPr>
        <p:spPr bwMode="auto">
          <a:xfrm>
            <a:off x="2146824" y="4709564"/>
            <a:ext cx="3523449" cy="865914"/>
          </a:xfrm>
          <a:prstGeom prst="trapezoid">
            <a:avLst>
              <a:gd name="adj" fmla="val 135061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2146824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6450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917673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41784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5092868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4451073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585224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2742478" y="5689778"/>
            <a:ext cx="7179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2273468" y="5702122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4496145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012058" y="6374902"/>
            <a:ext cx="392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 = 2</a:t>
            </a:r>
            <a:r>
              <a:rPr lang="en-US" sz="1800" baseline="30000" dirty="0">
                <a:latin typeface="Calibri" pitchFamily="34" charset="0"/>
              </a:rPr>
              <a:t>b</a:t>
            </a:r>
            <a:r>
              <a:rPr lang="en-US" sz="1800" dirty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165781" y="5112603"/>
            <a:ext cx="30117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C00000"/>
                </a:solidFill>
                <a:latin typeface="Calibri" pitchFamily="34" charset="0"/>
              </a:rPr>
              <a:t>Cache size:</a:t>
            </a:r>
          </a:p>
          <a:p>
            <a:r>
              <a:rPr lang="en-US" sz="2400" i="1" dirty="0">
                <a:latin typeface="Calibri" pitchFamily="34" charset="0"/>
              </a:rPr>
              <a:t>C = S x E x B data bytes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943288" y="6336268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 bit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 rot="5400000" flipH="1" flipV="1">
            <a:off x="2285206" y="6158528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3182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2" grpId="0" animBg="1"/>
      <p:bldP spid="73" grpId="0" animBg="1"/>
      <p:bldP spid="77" grpId="0" animBg="1"/>
      <p:bldP spid="78" grpId="0"/>
      <p:bldP spid="100" grpId="0"/>
      <p:bldP spid="5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379" y="328381"/>
            <a:ext cx="7592093" cy="762000"/>
          </a:xfrm>
        </p:spPr>
        <p:txBody>
          <a:bodyPr/>
          <a:lstStyle/>
          <a:p>
            <a:r>
              <a:rPr lang="en-US" dirty="0"/>
              <a:t>Cache Read: </a:t>
            </a:r>
            <a:br>
              <a:rPr lang="en-US" dirty="0"/>
            </a:br>
            <a:r>
              <a:rPr lang="en-US" dirty="0"/>
              <a:t>How Do I Find My Data?</a:t>
            </a:r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3558235" y="-290401"/>
            <a:ext cx="228600" cy="4237334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553867" y="2078999"/>
            <a:ext cx="4237333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5" name="Straight Connector 44"/>
          <p:cNvCxnSpPr/>
          <p:nvPr/>
        </p:nvCxnSpPr>
        <p:spPr bwMode="auto">
          <a:xfrm>
            <a:off x="1782467" y="4019283"/>
            <a:ext cx="3875673" cy="1009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172867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09180" y="1344634"/>
            <a:ext cx="1539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>
                <a:latin typeface="Calibri" pitchFamily="34" charset="0"/>
              </a:rPr>
              <a:t>E  </a:t>
            </a:r>
            <a:r>
              <a:rPr lang="en-US" sz="1800" dirty="0">
                <a:latin typeface="Calibri" pitchFamily="34" charset="0"/>
              </a:rPr>
              <a:t>lines per set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6200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 = 2</a:t>
            </a:r>
            <a:r>
              <a:rPr lang="en-US" sz="1800" baseline="30000" dirty="0">
                <a:latin typeface="Calibri" pitchFamily="34" charset="0"/>
              </a:rPr>
              <a:t>s</a:t>
            </a:r>
            <a:r>
              <a:rPr lang="en-US" sz="1800" dirty="0">
                <a:latin typeface="Calibri" pitchFamily="34" charset="0"/>
              </a:rPr>
              <a:t> sets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553867" y="2647683"/>
            <a:ext cx="4237333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" name="Group 86"/>
          <p:cNvGrpSpPr/>
          <p:nvPr/>
        </p:nvGrpSpPr>
        <p:grpSpPr>
          <a:xfrm>
            <a:off x="1553867" y="3221999"/>
            <a:ext cx="4237333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" name="Group 92"/>
          <p:cNvGrpSpPr/>
          <p:nvPr/>
        </p:nvGrpSpPr>
        <p:grpSpPr>
          <a:xfrm>
            <a:off x="1553867" y="4288799"/>
            <a:ext cx="4237333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9" name="Trapezoid 98"/>
          <p:cNvSpPr/>
          <p:nvPr/>
        </p:nvSpPr>
        <p:spPr bwMode="auto">
          <a:xfrm>
            <a:off x="1619863" y="4709564"/>
            <a:ext cx="3523449" cy="865914"/>
          </a:xfrm>
          <a:prstGeom prst="trapezoid">
            <a:avLst>
              <a:gd name="adj" fmla="val 141754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1619863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1181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390712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3651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4565907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3924112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058263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2215517" y="5689778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1746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179643" y="6314547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 bit</a:t>
            </a:r>
          </a:p>
        </p:txBody>
      </p:sp>
      <p:cxnSp>
        <p:nvCxnSpPr>
          <p:cNvPr id="76" name="Straight Connector 75"/>
          <p:cNvCxnSpPr/>
          <p:nvPr/>
        </p:nvCxnSpPr>
        <p:spPr bwMode="auto">
          <a:xfrm rot="5400000" flipH="1" flipV="1">
            <a:off x="1722664" y="6161353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3969184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485097" y="6374902"/>
            <a:ext cx="383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 = 2</a:t>
            </a:r>
            <a:r>
              <a:rPr lang="en-US" sz="1800" baseline="30000" dirty="0">
                <a:latin typeface="Calibri" pitchFamily="34" charset="0"/>
              </a:rPr>
              <a:t>b</a:t>
            </a:r>
            <a:r>
              <a:rPr lang="en-US" sz="1800" dirty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6337478" y="28533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 bits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7328078" y="28533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s bits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8090078" y="2853352"/>
            <a:ext cx="6858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b bits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48400" y="2513390"/>
            <a:ext cx="1810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word:</a:t>
            </a:r>
          </a:p>
        </p:txBody>
      </p:sp>
      <p:sp>
        <p:nvSpPr>
          <p:cNvPr id="58" name="AutoShape 16"/>
          <p:cNvSpPr>
            <a:spLocks/>
          </p:cNvSpPr>
          <p:nvPr/>
        </p:nvSpPr>
        <p:spPr bwMode="auto">
          <a:xfrm rot="16200000" flipV="1">
            <a:off x="6718478" y="2822218"/>
            <a:ext cx="228600" cy="9905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AutoShape 16"/>
          <p:cNvSpPr>
            <a:spLocks/>
          </p:cNvSpPr>
          <p:nvPr/>
        </p:nvSpPr>
        <p:spPr bwMode="auto">
          <a:xfrm rot="16200000" flipV="1">
            <a:off x="7594779" y="2933702"/>
            <a:ext cx="228600" cy="7619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" name="AutoShape 16"/>
          <p:cNvSpPr>
            <a:spLocks/>
          </p:cNvSpPr>
          <p:nvPr/>
        </p:nvSpPr>
        <p:spPr bwMode="auto">
          <a:xfrm rot="16200000" flipV="1">
            <a:off x="8280578" y="3009901"/>
            <a:ext cx="228600" cy="609600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594772" y="3365678"/>
            <a:ext cx="485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tag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360273" y="3364468"/>
            <a:ext cx="705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set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index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033195" y="3364468"/>
            <a:ext cx="738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cxnSp>
        <p:nvCxnSpPr>
          <p:cNvPr id="93" name="Shape 92"/>
          <p:cNvCxnSpPr>
            <a:stCxn id="80" idx="2"/>
            <a:endCxn id="94" idx="3"/>
          </p:cNvCxnSpPr>
          <p:nvPr/>
        </p:nvCxnSpPr>
        <p:spPr bwMode="auto">
          <a:xfrm rot="5400000">
            <a:off x="6489930" y="3312069"/>
            <a:ext cx="524242" cy="1921702"/>
          </a:xfrm>
          <a:prstGeom prst="bentConnector2">
            <a:avLst/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Elbow Connector 101"/>
          <p:cNvCxnSpPr>
            <a:stCxn id="81" idx="2"/>
            <a:endCxn id="67" idx="0"/>
          </p:cNvCxnSpPr>
          <p:nvPr/>
        </p:nvCxnSpPr>
        <p:spPr bwMode="auto">
          <a:xfrm rot="5400000">
            <a:off x="5255680" y="2542930"/>
            <a:ext cx="1678979" cy="4614717"/>
          </a:xfrm>
          <a:prstGeom prst="bentConnector3">
            <a:avLst>
              <a:gd name="adj1" fmla="val 63807"/>
            </a:avLst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6471298" y="5054956"/>
            <a:ext cx="2015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data begins at this offset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5948148" y="543925"/>
            <a:ext cx="3061594" cy="147732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15888" indent="-115888" algn="l">
              <a:buFont typeface="Arial" pitchFamily="34" charset="0"/>
              <a:buChar char="•"/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Locate set</a:t>
            </a:r>
          </a:p>
          <a:p>
            <a:pPr marL="115888" indent="-115888" algn="l">
              <a:buFont typeface="Arial" pitchFamily="34" charset="0"/>
              <a:buChar char="•"/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Check if any line in set has matching tag</a:t>
            </a:r>
          </a:p>
          <a:p>
            <a:pPr marL="115888" indent="-115888" algn="l">
              <a:buFont typeface="Arial" pitchFamily="34" charset="0"/>
              <a:buChar char="•"/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Yes + line valid: hit</a:t>
            </a:r>
          </a:p>
          <a:p>
            <a:pPr marL="115888" indent="-115888" algn="l">
              <a:buFont typeface="Arial" pitchFamily="34" charset="0"/>
              <a:buChar char="•"/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Locate data starting at offset</a:t>
            </a:r>
          </a:p>
        </p:txBody>
      </p:sp>
    </p:spTree>
    <p:extLst>
      <p:ext uri="{BB962C8B-B14F-4D97-AF65-F5344CB8AC3E}">
        <p14:creationId xmlns:p14="http://schemas.microsoft.com/office/powerpoint/2010/main" val="36944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2" grpId="0" animBg="1"/>
      <p:bldP spid="73" grpId="0" animBg="1"/>
      <p:bldP spid="74" grpId="0"/>
      <p:bldP spid="77" grpId="0" animBg="1"/>
      <p:bldP spid="78" grpId="0"/>
      <p:bldP spid="10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53855"/>
            <a:ext cx="7592093" cy="762000"/>
          </a:xfrm>
        </p:spPr>
        <p:txBody>
          <a:bodyPr/>
          <a:lstStyle/>
          <a:p>
            <a:r>
              <a:rPr lang="en-US" dirty="0"/>
              <a:t>Example: Direct mapped cache (E = 1)</a:t>
            </a:r>
          </a:p>
        </p:txBody>
      </p:sp>
      <p:sp>
        <p:nvSpPr>
          <p:cNvPr id="54" name="AutoShape 16"/>
          <p:cNvSpPr>
            <a:spLocks/>
          </p:cNvSpPr>
          <p:nvPr/>
        </p:nvSpPr>
        <p:spPr bwMode="auto">
          <a:xfrm>
            <a:off x="1172867" y="3515535"/>
            <a:ext cx="240458" cy="25804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1400" b="1" dirty="0">
              <a:latin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9376" y="4606528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S = 2</a:t>
            </a:r>
            <a:r>
              <a:rPr lang="en-US" sz="1800" b="1" baseline="30000" dirty="0">
                <a:latin typeface="Calibri" pitchFamily="34" charset="0"/>
              </a:rPr>
              <a:t>s</a:t>
            </a:r>
            <a:r>
              <a:rPr lang="en-US" sz="1800" b="1" dirty="0">
                <a:latin typeface="Calibri" pitchFamily="34" charset="0"/>
              </a:rPr>
              <a:t> sets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357018" y="1110111"/>
            <a:ext cx="56129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2400" dirty="0">
                <a:latin typeface="Calibri" pitchFamily="34" charset="0"/>
              </a:rPr>
              <a:t>Direct mapped: One block per set</a:t>
            </a:r>
          </a:p>
          <a:p>
            <a:pPr algn="l" eaLnBrk="0" hangingPunct="0"/>
            <a:r>
              <a:rPr lang="en-US" sz="2400" dirty="0">
                <a:latin typeface="Calibri" pitchFamily="34" charset="0"/>
              </a:rPr>
              <a:t>Assume: cache block size 8 bytes (B=8, b=3)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37689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37689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37689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100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1524000" y="48768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1400" b="1" dirty="0">
              <a:latin typeface="Calibri" pitchFamily="34" charset="0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30222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0</a:t>
            </a:r>
          </a:p>
        </p:txBody>
      </p:sp>
      <p:sp>
        <p:nvSpPr>
          <p:cNvPr id="134" name="Rectangle 133"/>
          <p:cNvSpPr/>
          <p:nvPr/>
        </p:nvSpPr>
        <p:spPr bwMode="auto">
          <a:xfrm>
            <a:off x="3294848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1</a:t>
            </a:r>
          </a:p>
        </p:txBody>
      </p:sp>
      <p:sp>
        <p:nvSpPr>
          <p:cNvPr id="135" name="Rectangle 134"/>
          <p:cNvSpPr/>
          <p:nvPr/>
        </p:nvSpPr>
        <p:spPr bwMode="auto">
          <a:xfrm>
            <a:off x="35556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36" name="Rectangle 135"/>
          <p:cNvSpPr/>
          <p:nvPr/>
        </p:nvSpPr>
        <p:spPr bwMode="auto">
          <a:xfrm>
            <a:off x="4977688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7</a:t>
            </a:r>
          </a:p>
        </p:txBody>
      </p:sp>
      <p:sp>
        <p:nvSpPr>
          <p:cNvPr id="139" name="Rectangle 138"/>
          <p:cNvSpPr/>
          <p:nvPr/>
        </p:nvSpPr>
        <p:spPr bwMode="auto">
          <a:xfrm>
            <a:off x="2119653" y="49911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tag</a:t>
            </a:r>
          </a:p>
        </p:txBody>
      </p:sp>
      <p:sp>
        <p:nvSpPr>
          <p:cNvPr id="140" name="Rectangle 139"/>
          <p:cNvSpPr/>
          <p:nvPr/>
        </p:nvSpPr>
        <p:spPr bwMode="auto">
          <a:xfrm>
            <a:off x="16506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v</a:t>
            </a:r>
          </a:p>
        </p:txBody>
      </p:sp>
      <p:sp>
        <p:nvSpPr>
          <p:cNvPr id="141" name="Rectangle 140"/>
          <p:cNvSpPr/>
          <p:nvPr/>
        </p:nvSpPr>
        <p:spPr bwMode="auto">
          <a:xfrm>
            <a:off x="3828971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3</a:t>
            </a:r>
          </a:p>
        </p:txBody>
      </p:sp>
      <p:sp>
        <p:nvSpPr>
          <p:cNvPr id="142" name="Rectangle 141"/>
          <p:cNvSpPr/>
          <p:nvPr/>
        </p:nvSpPr>
        <p:spPr bwMode="auto">
          <a:xfrm>
            <a:off x="4686488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6</a:t>
            </a:r>
          </a:p>
        </p:txBody>
      </p:sp>
      <p:sp>
        <p:nvSpPr>
          <p:cNvPr id="143" name="Rectangle 142"/>
          <p:cNvSpPr/>
          <p:nvPr/>
        </p:nvSpPr>
        <p:spPr bwMode="auto">
          <a:xfrm>
            <a:off x="4394566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5</a:t>
            </a:r>
          </a:p>
        </p:txBody>
      </p:sp>
      <p:sp>
        <p:nvSpPr>
          <p:cNvPr id="144" name="Rectangle 143"/>
          <p:cNvSpPr/>
          <p:nvPr/>
        </p:nvSpPr>
        <p:spPr bwMode="auto">
          <a:xfrm>
            <a:off x="4102644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41910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1400" b="1" dirty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4305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4305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4305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4305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43053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4305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4305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4305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4305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4305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59" name="Rectangle 158"/>
          <p:cNvSpPr/>
          <p:nvPr/>
        </p:nvSpPr>
        <p:spPr bwMode="auto">
          <a:xfrm>
            <a:off x="1524000" y="3505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rmAutofit/>
          </a:bodyPr>
          <a:lstStyle/>
          <a:p>
            <a:pPr eaLnBrk="0" hangingPunct="0"/>
            <a:endParaRPr lang="en-US" sz="1400" b="1" dirty="0">
              <a:latin typeface="Calibri" pitchFamily="34" charset="0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3022243" y="3619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0</a:t>
            </a:r>
          </a:p>
        </p:txBody>
      </p:sp>
      <p:sp>
        <p:nvSpPr>
          <p:cNvPr id="161" name="Rectangle 160"/>
          <p:cNvSpPr/>
          <p:nvPr/>
        </p:nvSpPr>
        <p:spPr bwMode="auto">
          <a:xfrm>
            <a:off x="3294848" y="3619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1</a:t>
            </a:r>
          </a:p>
        </p:txBody>
      </p:sp>
      <p:sp>
        <p:nvSpPr>
          <p:cNvPr id="162" name="Rectangle 161"/>
          <p:cNvSpPr/>
          <p:nvPr/>
        </p:nvSpPr>
        <p:spPr bwMode="auto">
          <a:xfrm>
            <a:off x="3555643" y="3619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63" name="Rectangle 162"/>
          <p:cNvSpPr/>
          <p:nvPr/>
        </p:nvSpPr>
        <p:spPr bwMode="auto">
          <a:xfrm>
            <a:off x="4977688" y="3619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7</a:t>
            </a:r>
          </a:p>
        </p:txBody>
      </p:sp>
      <p:sp>
        <p:nvSpPr>
          <p:cNvPr id="164" name="Rectangle 163"/>
          <p:cNvSpPr/>
          <p:nvPr/>
        </p:nvSpPr>
        <p:spPr bwMode="auto">
          <a:xfrm>
            <a:off x="2119653" y="36195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tag</a:t>
            </a:r>
          </a:p>
        </p:txBody>
      </p:sp>
      <p:sp>
        <p:nvSpPr>
          <p:cNvPr id="165" name="Rectangle 164"/>
          <p:cNvSpPr/>
          <p:nvPr/>
        </p:nvSpPr>
        <p:spPr bwMode="auto">
          <a:xfrm>
            <a:off x="1650643" y="3619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v</a:t>
            </a:r>
          </a:p>
        </p:txBody>
      </p:sp>
      <p:sp>
        <p:nvSpPr>
          <p:cNvPr id="166" name="Rectangle 165"/>
          <p:cNvSpPr/>
          <p:nvPr/>
        </p:nvSpPr>
        <p:spPr bwMode="auto">
          <a:xfrm>
            <a:off x="3828971" y="3619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3</a:t>
            </a:r>
          </a:p>
        </p:txBody>
      </p:sp>
      <p:sp>
        <p:nvSpPr>
          <p:cNvPr id="167" name="Rectangle 166"/>
          <p:cNvSpPr/>
          <p:nvPr/>
        </p:nvSpPr>
        <p:spPr bwMode="auto">
          <a:xfrm>
            <a:off x="4686488" y="3619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6</a:t>
            </a:r>
          </a:p>
        </p:txBody>
      </p:sp>
      <p:sp>
        <p:nvSpPr>
          <p:cNvPr id="168" name="Rectangle 167"/>
          <p:cNvSpPr/>
          <p:nvPr/>
        </p:nvSpPr>
        <p:spPr bwMode="auto">
          <a:xfrm>
            <a:off x="4394566" y="3619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5</a:t>
            </a:r>
          </a:p>
        </p:txBody>
      </p:sp>
      <p:sp>
        <p:nvSpPr>
          <p:cNvPr id="169" name="Rectangle 168"/>
          <p:cNvSpPr/>
          <p:nvPr/>
        </p:nvSpPr>
        <p:spPr bwMode="auto">
          <a:xfrm>
            <a:off x="4102644" y="3619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71" name="Rectangle 170"/>
          <p:cNvSpPr/>
          <p:nvPr/>
        </p:nvSpPr>
        <p:spPr bwMode="auto">
          <a:xfrm>
            <a:off x="1524000" y="55626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1400" b="1" dirty="0">
              <a:latin typeface="Calibri" pitchFamily="34" charset="0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3022243" y="5676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0</a:t>
            </a:r>
          </a:p>
        </p:txBody>
      </p:sp>
      <p:sp>
        <p:nvSpPr>
          <p:cNvPr id="173" name="Rectangle 172"/>
          <p:cNvSpPr/>
          <p:nvPr/>
        </p:nvSpPr>
        <p:spPr bwMode="auto">
          <a:xfrm>
            <a:off x="3294848" y="5676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 bwMode="auto">
          <a:xfrm>
            <a:off x="3555643" y="5676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75" name="Rectangle 174"/>
          <p:cNvSpPr/>
          <p:nvPr/>
        </p:nvSpPr>
        <p:spPr bwMode="auto">
          <a:xfrm>
            <a:off x="4977688" y="5676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7</a:t>
            </a:r>
          </a:p>
        </p:txBody>
      </p:sp>
      <p:sp>
        <p:nvSpPr>
          <p:cNvPr id="176" name="Rectangle 175"/>
          <p:cNvSpPr/>
          <p:nvPr/>
        </p:nvSpPr>
        <p:spPr bwMode="auto">
          <a:xfrm>
            <a:off x="2119653" y="56769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tag</a:t>
            </a:r>
          </a:p>
        </p:txBody>
      </p:sp>
      <p:sp>
        <p:nvSpPr>
          <p:cNvPr id="177" name="Rectangle 176"/>
          <p:cNvSpPr/>
          <p:nvPr/>
        </p:nvSpPr>
        <p:spPr bwMode="auto">
          <a:xfrm>
            <a:off x="1650643" y="5676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v</a:t>
            </a:r>
          </a:p>
        </p:txBody>
      </p:sp>
      <p:sp>
        <p:nvSpPr>
          <p:cNvPr id="178" name="Rectangle 177"/>
          <p:cNvSpPr/>
          <p:nvPr/>
        </p:nvSpPr>
        <p:spPr bwMode="auto">
          <a:xfrm>
            <a:off x="3828971" y="5676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3</a:t>
            </a:r>
          </a:p>
        </p:txBody>
      </p:sp>
      <p:sp>
        <p:nvSpPr>
          <p:cNvPr id="179" name="Rectangle 178"/>
          <p:cNvSpPr/>
          <p:nvPr/>
        </p:nvSpPr>
        <p:spPr bwMode="auto">
          <a:xfrm>
            <a:off x="4686488" y="5676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6</a:t>
            </a:r>
          </a:p>
        </p:txBody>
      </p:sp>
      <p:sp>
        <p:nvSpPr>
          <p:cNvPr id="180" name="Rectangle 179"/>
          <p:cNvSpPr/>
          <p:nvPr/>
        </p:nvSpPr>
        <p:spPr bwMode="auto">
          <a:xfrm>
            <a:off x="4394566" y="5676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5</a:t>
            </a:r>
          </a:p>
        </p:txBody>
      </p:sp>
      <p:sp>
        <p:nvSpPr>
          <p:cNvPr id="181" name="Rectangle 180"/>
          <p:cNvSpPr/>
          <p:nvPr/>
        </p:nvSpPr>
        <p:spPr bwMode="auto">
          <a:xfrm>
            <a:off x="4102644" y="5676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31184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875252" y="441097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find set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6143774" y="2423953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 bits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7134374" y="2423953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s bits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7896374" y="2423953"/>
            <a:ext cx="6858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b bits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562600" y="2037421"/>
            <a:ext cx="2647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word (8 bytes):</a:t>
            </a:r>
          </a:p>
        </p:txBody>
      </p:sp>
      <p:sp>
        <p:nvSpPr>
          <p:cNvPr id="63" name="AutoShape 16"/>
          <p:cNvSpPr>
            <a:spLocks/>
          </p:cNvSpPr>
          <p:nvPr/>
        </p:nvSpPr>
        <p:spPr bwMode="auto">
          <a:xfrm rot="16200000" flipV="1">
            <a:off x="6524774" y="2392819"/>
            <a:ext cx="228600" cy="9905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4" name="AutoShape 16"/>
          <p:cNvSpPr>
            <a:spLocks/>
          </p:cNvSpPr>
          <p:nvPr/>
        </p:nvSpPr>
        <p:spPr bwMode="auto">
          <a:xfrm rot="16200000" flipV="1">
            <a:off x="7401075" y="2504303"/>
            <a:ext cx="228600" cy="7619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5" name="AutoShape 16"/>
          <p:cNvSpPr>
            <a:spLocks/>
          </p:cNvSpPr>
          <p:nvPr/>
        </p:nvSpPr>
        <p:spPr bwMode="auto">
          <a:xfrm rot="16200000" flipV="1">
            <a:off x="8086874" y="2580502"/>
            <a:ext cx="228600" cy="609600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401068" y="2936279"/>
            <a:ext cx="485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tag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166569" y="2935069"/>
            <a:ext cx="705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set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index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839491" y="2935069"/>
            <a:ext cx="738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518" y="4991100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(s=2)</a:t>
            </a:r>
          </a:p>
        </p:txBody>
      </p:sp>
    </p:spTree>
    <p:extLst>
      <p:ext uri="{BB962C8B-B14F-4D97-AF65-F5344CB8AC3E}">
        <p14:creationId xmlns:p14="http://schemas.microsoft.com/office/powerpoint/2010/main" val="194532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 animBg="1"/>
      <p:bldP spid="129" grpId="0" animBg="1"/>
      <p:bldP spid="130" grpId="0" animBg="1"/>
      <p:bldP spid="6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 bwMode="auto">
          <a:xfrm>
            <a:off x="1524000" y="41910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1400" b="1" dirty="0">
              <a:latin typeface="Calibri" pitchFamily="34" charset="0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3780630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3780630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3780630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3440668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Address of </a:t>
            </a:r>
            <a:r>
              <a:rPr lang="en-US" sz="1800" b="1" dirty="0" err="1">
                <a:latin typeface="Calibri" pitchFamily="34" charset="0"/>
              </a:rPr>
              <a:t>int</a:t>
            </a:r>
            <a:r>
              <a:rPr lang="en-US" sz="1800" b="1" dirty="0">
                <a:latin typeface="Calibri" pitchFamily="34" charset="0"/>
              </a:rPr>
              <a:t>: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4202668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1400" b="1" dirty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431696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431696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431696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4316968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4316968"/>
            <a:ext cx="7179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431696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431696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4316968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4316968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4316968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37124" y="3181506"/>
            <a:ext cx="417890" cy="215783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/>
        </p:nvCxnSpPr>
        <p:spPr bwMode="auto">
          <a:xfrm rot="10800000" flipV="1">
            <a:off x="2478656" y="3935189"/>
            <a:ext cx="3782623" cy="382689"/>
          </a:xfrm>
          <a:prstGeom prst="bentConnector3">
            <a:avLst>
              <a:gd name="adj1" fmla="val 100281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368639" y="3593068"/>
            <a:ext cx="246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match: assume yes = hit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 rot="5400000">
            <a:off x="1582476" y="4116511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402727" y="3593068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  <a:endCxn id="157" idx="2"/>
          </p:cNvCxnSpPr>
          <p:nvPr/>
        </p:nvCxnSpPr>
        <p:spPr bwMode="auto">
          <a:xfrm rot="5400000">
            <a:off x="5976408" y="2324037"/>
            <a:ext cx="570290" cy="4025173"/>
          </a:xfrm>
          <a:prstGeom prst="bentConnector3">
            <a:avLst>
              <a:gd name="adj1" fmla="val 140085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5715000" y="50408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block offset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124974" y="4320564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tag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1000" y="1302603"/>
            <a:ext cx="43593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2400" dirty="0">
                <a:latin typeface="Calibri" pitchFamily="34" charset="0"/>
              </a:rPr>
              <a:t>Direct mapped: One block per set</a:t>
            </a:r>
          </a:p>
          <a:p>
            <a:pPr algn="l" eaLnBrk="0" hangingPunct="0"/>
            <a:r>
              <a:rPr lang="en-US" sz="2400" dirty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357018" y="253855"/>
            <a:ext cx="7592093" cy="762000"/>
          </a:xfrm>
        </p:spPr>
        <p:txBody>
          <a:bodyPr/>
          <a:lstStyle/>
          <a:p>
            <a:r>
              <a:rPr lang="en-US" dirty="0"/>
              <a:t>Example: Direct mapped cache (E = 1)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0332" y="4329003"/>
            <a:ext cx="657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Set 1</a:t>
            </a:r>
          </a:p>
        </p:txBody>
      </p:sp>
    </p:spTree>
    <p:extLst>
      <p:ext uri="{BB962C8B-B14F-4D97-AF65-F5344CB8AC3E}">
        <p14:creationId xmlns:p14="http://schemas.microsoft.com/office/powerpoint/2010/main" val="41692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9" grpId="0"/>
      <p:bldP spid="26" grpId="0"/>
      <p:bldP spid="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 bwMode="auto">
          <a:xfrm>
            <a:off x="1524000" y="41910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1400" b="1" dirty="0">
              <a:latin typeface="Calibri" pitchFamily="34" charset="0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37689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37689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37689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34290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Address of </a:t>
            </a:r>
            <a:r>
              <a:rPr lang="en-US" sz="1800" b="1" dirty="0" err="1">
                <a:latin typeface="Calibri" pitchFamily="34" charset="0"/>
              </a:rPr>
              <a:t>int</a:t>
            </a:r>
            <a:r>
              <a:rPr lang="en-US" sz="1800" b="1" dirty="0">
                <a:latin typeface="Calibri" pitchFamily="34" charset="0"/>
              </a:rPr>
              <a:t>: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41910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endParaRPr lang="en-US" sz="1600" b="1" dirty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4305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4305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4305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43053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4305300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4305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4305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43053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43053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43053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600" b="1" dirty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31184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/>
        </p:nvCxnSpPr>
        <p:spPr bwMode="auto">
          <a:xfrm rot="10800000" flipV="1">
            <a:off x="2478652" y="39043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368639" y="3581400"/>
            <a:ext cx="246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match: assume yes = hit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 rot="5400000">
            <a:off x="1582476" y="41048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402727" y="35814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/>
        </p:nvCxnSpPr>
        <p:spPr bwMode="auto">
          <a:xfrm rot="5400000">
            <a:off x="5976408" y="23123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Down Arrow 25"/>
          <p:cNvSpPr/>
          <p:nvPr/>
        </p:nvSpPr>
        <p:spPr bwMode="auto">
          <a:xfrm flipV="1">
            <a:off x="4330522" y="46482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40656" y="5726668"/>
            <a:ext cx="2017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 err="1">
                <a:latin typeface="Calibri" pitchFamily="34" charset="0"/>
              </a:rPr>
              <a:t>int</a:t>
            </a:r>
            <a:r>
              <a:rPr lang="en-US" sz="1800" b="1" dirty="0">
                <a:latin typeface="Calibri" pitchFamily="34" charset="0"/>
              </a:rPr>
              <a:t> (4 Bytes) is here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15000" y="50292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800" b="1" dirty="0">
                <a:latin typeface="Calibri" pitchFamily="34" charset="0"/>
              </a:rPr>
              <a:t>block offset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046627" y="6242174"/>
            <a:ext cx="57138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No match: </a:t>
            </a:r>
            <a:r>
              <a:rPr lang="en-US" sz="2400" b="1" dirty="0">
                <a:latin typeface="Calibri" pitchFamily="34" charset="0"/>
              </a:rPr>
              <a:t>old block is evicted and replaced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1000" y="1302603"/>
            <a:ext cx="43593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2400" dirty="0">
                <a:latin typeface="Calibri" pitchFamily="34" charset="0"/>
              </a:rPr>
              <a:t>Direct mapped: One block per set</a:t>
            </a:r>
          </a:p>
          <a:p>
            <a:pPr algn="l" eaLnBrk="0" hangingPunct="0"/>
            <a:r>
              <a:rPr lang="en-US" sz="2400" dirty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357018" y="253855"/>
            <a:ext cx="7592093" cy="762000"/>
          </a:xfrm>
        </p:spPr>
        <p:txBody>
          <a:bodyPr/>
          <a:lstStyle/>
          <a:p>
            <a:r>
              <a:rPr lang="en-US" dirty="0"/>
              <a:t>Example: Direct mapped cache (E = 1)</a:t>
            </a:r>
          </a:p>
        </p:txBody>
      </p:sp>
    </p:spTree>
    <p:extLst>
      <p:ext uri="{BB962C8B-B14F-4D97-AF65-F5344CB8AC3E}">
        <p14:creationId xmlns:p14="http://schemas.microsoft.com/office/powerpoint/2010/main" val="24390763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61660" cy="762000"/>
          </a:xfrm>
        </p:spPr>
        <p:txBody>
          <a:bodyPr/>
          <a:lstStyle/>
          <a:p>
            <a:r>
              <a:rPr lang="en-US" dirty="0"/>
              <a:t>Example: 2-way set associative cache</a:t>
            </a:r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762000" y="4800600"/>
            <a:ext cx="6598924" cy="17189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TextBox 126"/>
          <p:cNvSpPr txBox="1"/>
          <p:nvPr/>
        </p:nvSpPr>
        <p:spPr>
          <a:xfrm>
            <a:off x="381000" y="1334869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 = 2: Two blocks per set</a:t>
            </a:r>
          </a:p>
          <a:p>
            <a:r>
              <a:rPr lang="en-US" sz="1800" dirty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647686" y="1522790"/>
            <a:ext cx="1784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short: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457200" y="25146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606607" y="25908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1899924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2135242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2360367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3587907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1120788" y="26894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715928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2596309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3336537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3084544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2832550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4080935" y="25940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5374252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5609570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5834695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7062235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4595116" y="26927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4190256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94" name="Rectangle 93"/>
          <p:cNvSpPr/>
          <p:nvPr/>
        </p:nvSpPr>
        <p:spPr bwMode="auto">
          <a:xfrm>
            <a:off x="6070637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6810865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96" name="Rectangle 95"/>
          <p:cNvSpPr/>
          <p:nvPr/>
        </p:nvSpPr>
        <p:spPr bwMode="auto">
          <a:xfrm>
            <a:off x="6558872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6306878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137" name="Rectangle 136"/>
          <p:cNvSpPr/>
          <p:nvPr/>
        </p:nvSpPr>
        <p:spPr bwMode="auto">
          <a:xfrm>
            <a:off x="457200" y="38862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606607" y="39624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1899924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193" name="Rectangle 192"/>
          <p:cNvSpPr/>
          <p:nvPr/>
        </p:nvSpPr>
        <p:spPr bwMode="auto">
          <a:xfrm>
            <a:off x="2135242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194" name="Rectangle 193"/>
          <p:cNvSpPr/>
          <p:nvPr/>
        </p:nvSpPr>
        <p:spPr bwMode="auto">
          <a:xfrm>
            <a:off x="2360367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195" name="Rectangle 194"/>
          <p:cNvSpPr/>
          <p:nvPr/>
        </p:nvSpPr>
        <p:spPr bwMode="auto">
          <a:xfrm>
            <a:off x="3587907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196" name="Rectangle 195"/>
          <p:cNvSpPr/>
          <p:nvPr/>
        </p:nvSpPr>
        <p:spPr bwMode="auto">
          <a:xfrm>
            <a:off x="1120788" y="40610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97" name="Rectangle 196"/>
          <p:cNvSpPr/>
          <p:nvPr/>
        </p:nvSpPr>
        <p:spPr bwMode="auto">
          <a:xfrm>
            <a:off x="715928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98" name="Rectangle 197"/>
          <p:cNvSpPr/>
          <p:nvPr/>
        </p:nvSpPr>
        <p:spPr bwMode="auto">
          <a:xfrm>
            <a:off x="2596309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199" name="Rectangle 198"/>
          <p:cNvSpPr/>
          <p:nvPr/>
        </p:nvSpPr>
        <p:spPr bwMode="auto">
          <a:xfrm>
            <a:off x="3336537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200" name="Rectangle 199"/>
          <p:cNvSpPr/>
          <p:nvPr/>
        </p:nvSpPr>
        <p:spPr bwMode="auto">
          <a:xfrm>
            <a:off x="3084544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201" name="Rectangle 200"/>
          <p:cNvSpPr/>
          <p:nvPr/>
        </p:nvSpPr>
        <p:spPr bwMode="auto">
          <a:xfrm>
            <a:off x="2832550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146" name="Rectangle 145"/>
          <p:cNvSpPr/>
          <p:nvPr/>
        </p:nvSpPr>
        <p:spPr bwMode="auto">
          <a:xfrm>
            <a:off x="4080935" y="39656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5374252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170" name="Rectangle 169"/>
          <p:cNvSpPr/>
          <p:nvPr/>
        </p:nvSpPr>
        <p:spPr bwMode="auto">
          <a:xfrm>
            <a:off x="5609570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182" name="Rectangle 181"/>
          <p:cNvSpPr/>
          <p:nvPr/>
        </p:nvSpPr>
        <p:spPr bwMode="auto">
          <a:xfrm>
            <a:off x="5834695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184" name="Rectangle 183"/>
          <p:cNvSpPr/>
          <p:nvPr/>
        </p:nvSpPr>
        <p:spPr bwMode="auto">
          <a:xfrm>
            <a:off x="7062235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185" name="Rectangle 184"/>
          <p:cNvSpPr/>
          <p:nvPr/>
        </p:nvSpPr>
        <p:spPr bwMode="auto">
          <a:xfrm>
            <a:off x="4595116" y="40643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86" name="Rectangle 185"/>
          <p:cNvSpPr/>
          <p:nvPr/>
        </p:nvSpPr>
        <p:spPr bwMode="auto">
          <a:xfrm>
            <a:off x="4190256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87" name="Rectangle 186"/>
          <p:cNvSpPr/>
          <p:nvPr/>
        </p:nvSpPr>
        <p:spPr bwMode="auto">
          <a:xfrm>
            <a:off x="6070637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188" name="Rectangle 187"/>
          <p:cNvSpPr/>
          <p:nvPr/>
        </p:nvSpPr>
        <p:spPr bwMode="auto">
          <a:xfrm>
            <a:off x="6810865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189" name="Rectangle 188"/>
          <p:cNvSpPr/>
          <p:nvPr/>
        </p:nvSpPr>
        <p:spPr bwMode="auto">
          <a:xfrm>
            <a:off x="6558872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190" name="Rectangle 189"/>
          <p:cNvSpPr/>
          <p:nvPr/>
        </p:nvSpPr>
        <p:spPr bwMode="auto">
          <a:xfrm>
            <a:off x="6306878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205" name="Rectangle 204"/>
          <p:cNvSpPr/>
          <p:nvPr/>
        </p:nvSpPr>
        <p:spPr bwMode="auto">
          <a:xfrm>
            <a:off x="457200" y="5102157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606607" y="5178360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899924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221" name="Rectangle 220"/>
          <p:cNvSpPr/>
          <p:nvPr/>
        </p:nvSpPr>
        <p:spPr bwMode="auto">
          <a:xfrm>
            <a:off x="2135242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222" name="Rectangle 221"/>
          <p:cNvSpPr/>
          <p:nvPr/>
        </p:nvSpPr>
        <p:spPr bwMode="auto">
          <a:xfrm>
            <a:off x="2360367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223" name="Rectangle 222"/>
          <p:cNvSpPr/>
          <p:nvPr/>
        </p:nvSpPr>
        <p:spPr bwMode="auto">
          <a:xfrm>
            <a:off x="3587907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224" name="Rectangle 223"/>
          <p:cNvSpPr/>
          <p:nvPr/>
        </p:nvSpPr>
        <p:spPr bwMode="auto">
          <a:xfrm>
            <a:off x="1120788" y="52770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225" name="Rectangle 224"/>
          <p:cNvSpPr/>
          <p:nvPr/>
        </p:nvSpPr>
        <p:spPr bwMode="auto">
          <a:xfrm>
            <a:off x="715928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226" name="Rectangle 225"/>
          <p:cNvSpPr/>
          <p:nvPr/>
        </p:nvSpPr>
        <p:spPr bwMode="auto">
          <a:xfrm>
            <a:off x="2596309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227" name="Rectangle 226"/>
          <p:cNvSpPr/>
          <p:nvPr/>
        </p:nvSpPr>
        <p:spPr bwMode="auto">
          <a:xfrm>
            <a:off x="3336537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228" name="Rectangle 227"/>
          <p:cNvSpPr/>
          <p:nvPr/>
        </p:nvSpPr>
        <p:spPr bwMode="auto">
          <a:xfrm>
            <a:off x="3084544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229" name="Rectangle 228"/>
          <p:cNvSpPr/>
          <p:nvPr/>
        </p:nvSpPr>
        <p:spPr bwMode="auto">
          <a:xfrm>
            <a:off x="2832550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208" name="Rectangle 207"/>
          <p:cNvSpPr/>
          <p:nvPr/>
        </p:nvSpPr>
        <p:spPr bwMode="auto">
          <a:xfrm>
            <a:off x="4080935" y="5181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5374252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210" name="Rectangle 209"/>
          <p:cNvSpPr/>
          <p:nvPr/>
        </p:nvSpPr>
        <p:spPr bwMode="auto">
          <a:xfrm>
            <a:off x="5609570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211" name="Rectangle 210"/>
          <p:cNvSpPr/>
          <p:nvPr/>
        </p:nvSpPr>
        <p:spPr bwMode="auto">
          <a:xfrm>
            <a:off x="5834695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212" name="Rectangle 211"/>
          <p:cNvSpPr/>
          <p:nvPr/>
        </p:nvSpPr>
        <p:spPr bwMode="auto">
          <a:xfrm>
            <a:off x="7062235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213" name="Rectangle 212"/>
          <p:cNvSpPr/>
          <p:nvPr/>
        </p:nvSpPr>
        <p:spPr bwMode="auto">
          <a:xfrm>
            <a:off x="4595116" y="52802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214" name="Rectangle 213"/>
          <p:cNvSpPr/>
          <p:nvPr/>
        </p:nvSpPr>
        <p:spPr bwMode="auto">
          <a:xfrm>
            <a:off x="4190256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215" name="Rectangle 214"/>
          <p:cNvSpPr/>
          <p:nvPr/>
        </p:nvSpPr>
        <p:spPr bwMode="auto">
          <a:xfrm>
            <a:off x="6070637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216" name="Rectangle 215"/>
          <p:cNvSpPr/>
          <p:nvPr/>
        </p:nvSpPr>
        <p:spPr bwMode="auto">
          <a:xfrm>
            <a:off x="6810865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217" name="Rectangle 216"/>
          <p:cNvSpPr/>
          <p:nvPr/>
        </p:nvSpPr>
        <p:spPr bwMode="auto">
          <a:xfrm>
            <a:off x="6558872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218" name="Rectangle 217"/>
          <p:cNvSpPr/>
          <p:nvPr/>
        </p:nvSpPr>
        <p:spPr bwMode="auto">
          <a:xfrm>
            <a:off x="6306878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2" name="TextBox 131"/>
          <p:cNvSpPr txBox="1"/>
          <p:nvPr/>
        </p:nvSpPr>
        <p:spPr>
          <a:xfrm>
            <a:off x="7924800" y="3246572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find set</a:t>
            </a:r>
          </a:p>
        </p:txBody>
      </p:sp>
    </p:spTree>
    <p:extLst>
      <p:ext uri="{BB962C8B-B14F-4D97-AF65-F5344CB8AC3E}">
        <p14:creationId xmlns:p14="http://schemas.microsoft.com/office/powerpoint/2010/main" val="171151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2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647686" y="1522790"/>
            <a:ext cx="1784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short: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  <a:endCxn id="108" idx="0"/>
          </p:cNvCxnSpPr>
          <p:nvPr/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  <a:endCxn id="119" idx="0"/>
          </p:cNvCxnSpPr>
          <p:nvPr/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429000" y="1981200"/>
            <a:ext cx="15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compare both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57200" y="2628106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  <a:endCxn id="124" idx="2"/>
          </p:cNvCxnSpPr>
          <p:nvPr/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offset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1124185" y="3377238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61660" cy="762000"/>
          </a:xfrm>
        </p:spPr>
        <p:txBody>
          <a:bodyPr/>
          <a:lstStyle/>
          <a:p>
            <a:r>
              <a:rPr lang="en-US" dirty="0"/>
              <a:t>Example: 2-way set associative cache</a:t>
            </a:r>
          </a:p>
        </p:txBody>
      </p:sp>
    </p:spTree>
    <p:extLst>
      <p:ext uri="{BB962C8B-B14F-4D97-AF65-F5344CB8AC3E}">
        <p14:creationId xmlns:p14="http://schemas.microsoft.com/office/powerpoint/2010/main" val="17258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38" grpId="0"/>
      <p:bldP spid="139" grpId="0"/>
      <p:bldP spid="145" grpId="0"/>
      <p:bldP spid="4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Goals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Last Lecture</a:t>
            </a:r>
          </a:p>
          <a:p>
            <a:pPr lvl="1"/>
            <a:r>
              <a:rPr lang="en-US" dirty="0"/>
              <a:t>Review </a:t>
            </a:r>
          </a:p>
          <a:p>
            <a:pPr lvl="1"/>
            <a:r>
              <a:rPr lang="en-US" dirty="0"/>
              <a:t>Fundamental tradeoff in memory: Big or Fast </a:t>
            </a:r>
          </a:p>
          <a:p>
            <a:pPr lvl="1"/>
            <a:r>
              <a:rPr lang="en-US" dirty="0"/>
              <a:t>Locality of reference</a:t>
            </a:r>
          </a:p>
          <a:p>
            <a:pPr lvl="1"/>
            <a:endParaRPr lang="en-US" dirty="0"/>
          </a:p>
          <a:p>
            <a:r>
              <a:rPr lang="en-US" dirty="0"/>
              <a:t>Today</a:t>
            </a:r>
          </a:p>
          <a:p>
            <a:pPr lvl="1"/>
            <a:r>
              <a:rPr lang="en-US" dirty="0"/>
              <a:t>Understand mechanics of caches</a:t>
            </a: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152400" y="5713413"/>
            <a:ext cx="4225925" cy="4587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Physics</a:t>
            </a: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152400" y="5273675"/>
            <a:ext cx="4225925" cy="45878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Devices</a:t>
            </a:r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>
            <a:off x="152400" y="488156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Circuits</a:t>
            </a: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152400" y="4495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Gates</a:t>
            </a: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152400" y="410451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Register-Transfer Level</a:t>
            </a: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152400" y="370128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Microarchitecture</a:t>
            </a: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152400" y="3229801"/>
            <a:ext cx="4225925" cy="4714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Instruction Set Architecture</a:t>
            </a: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152400" y="2826576"/>
            <a:ext cx="4214813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Operating System/Virtual Machines</a:t>
            </a:r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>
            <a:off x="152400" y="2423351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Programming Language</a:t>
            </a:r>
          </a:p>
        </p:txBody>
      </p:sp>
      <p:sp>
        <p:nvSpPr>
          <p:cNvPr id="17" name="AutoShape 3"/>
          <p:cNvSpPr>
            <a:spLocks noChangeArrowheads="1"/>
          </p:cNvSpPr>
          <p:nvPr/>
        </p:nvSpPr>
        <p:spPr bwMode="auto">
          <a:xfrm>
            <a:off x="152400" y="200183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Algorithm</a:t>
            </a:r>
          </a:p>
        </p:txBody>
      </p:sp>
      <p:sp>
        <p:nvSpPr>
          <p:cNvPr id="18" name="AutoShape 5"/>
          <p:cNvSpPr>
            <a:spLocks noChangeArrowheads="1"/>
          </p:cNvSpPr>
          <p:nvPr/>
        </p:nvSpPr>
        <p:spPr bwMode="auto">
          <a:xfrm>
            <a:off x="152400" y="1598613"/>
            <a:ext cx="4217988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19" name="AutoShape 4"/>
          <p:cNvSpPr>
            <a:spLocks noChangeArrowheads="1"/>
          </p:cNvSpPr>
          <p:nvPr/>
        </p:nvSpPr>
        <p:spPr bwMode="auto">
          <a:xfrm>
            <a:off x="152400" y="4114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Register-Transfer Level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63512" y="3657600"/>
            <a:ext cx="4214813" cy="471487"/>
          </a:xfrm>
          <a:prstGeom prst="rect">
            <a:avLst/>
          </a:prstGeom>
          <a:noFill/>
          <a:ln w="603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599023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short </a:t>
            </a:r>
            <a:r>
              <a:rPr lang="en-US" sz="1800" dirty="0" err="1">
                <a:latin typeface="Calibri" pitchFamily="34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  <a:endCxn id="108" idx="0"/>
          </p:cNvCxnSpPr>
          <p:nvPr/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  <a:endCxn id="119" idx="0"/>
          </p:cNvCxnSpPr>
          <p:nvPr/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429000" y="1981200"/>
            <a:ext cx="1529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compare both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57200" y="2641599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  <a:endCxn id="124" idx="2"/>
          </p:cNvCxnSpPr>
          <p:nvPr/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offset</a:t>
            </a:r>
          </a:p>
        </p:txBody>
      </p:sp>
      <p:sp>
        <p:nvSpPr>
          <p:cNvPr id="43" name="Down Arrow 42"/>
          <p:cNvSpPr/>
          <p:nvPr/>
        </p:nvSpPr>
        <p:spPr bwMode="auto">
          <a:xfrm flipV="1">
            <a:off x="2717407" y="37338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803399" y="4812268"/>
            <a:ext cx="2570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short </a:t>
            </a:r>
            <a:r>
              <a:rPr lang="en-US" sz="1800" dirty="0" err="1">
                <a:latin typeface="Calibri" pitchFamily="34" charset="0"/>
              </a:rPr>
              <a:t>int</a:t>
            </a:r>
            <a:r>
              <a:rPr lang="en-US" sz="1800" dirty="0">
                <a:latin typeface="Calibri" pitchFamily="34" charset="0"/>
              </a:rPr>
              <a:t> (2 Bytes) is here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295889" y="5562600"/>
            <a:ext cx="630121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  <a:latin typeface="Calibri" pitchFamily="34" charset="0"/>
              </a:rPr>
              <a:t>No match: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000" dirty="0">
                <a:latin typeface="Calibri" pitchFamily="34" charset="0"/>
              </a:rPr>
              <a:t>One block in set is selected for eviction and replacement</a:t>
            </a:r>
          </a:p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61660" cy="762000"/>
          </a:xfrm>
        </p:spPr>
        <p:txBody>
          <a:bodyPr/>
          <a:lstStyle/>
          <a:p>
            <a:r>
              <a:rPr lang="en-US" dirty="0"/>
              <a:t>Example: 2-way set associative cache</a:t>
            </a:r>
          </a:p>
        </p:txBody>
      </p:sp>
    </p:spTree>
    <p:extLst>
      <p:ext uri="{BB962C8B-B14F-4D97-AF65-F5344CB8AC3E}">
        <p14:creationId xmlns:p14="http://schemas.microsoft.com/office/powerpoint/2010/main" val="9478704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024238" cy="762000"/>
          </a:xfrm>
        </p:spPr>
        <p:txBody>
          <a:bodyPr/>
          <a:lstStyle/>
          <a:p>
            <a:r>
              <a:rPr lang="en-US" dirty="0"/>
              <a:t>Set Associativity Affects Data Placement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838200" y="1826626"/>
            <a:ext cx="1503265" cy="2712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29214" y="1879327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838200" y="2163261"/>
            <a:ext cx="1503265" cy="2712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29214" y="2215961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838200" y="2499896"/>
            <a:ext cx="1503265" cy="2712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29214" y="2552596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838200" y="2836530"/>
            <a:ext cx="1503265" cy="2712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929214" y="2889231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838200" y="3173165"/>
            <a:ext cx="1503265" cy="2712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29214" y="3225866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838200" y="3509800"/>
            <a:ext cx="1503265" cy="2712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29214" y="3562500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838200" y="3846435"/>
            <a:ext cx="1503265" cy="2712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929214" y="3899135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838200" y="4183069"/>
            <a:ext cx="1503265" cy="2712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29214" y="4235770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19790" y="1725067"/>
            <a:ext cx="314510" cy="29136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0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1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2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3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4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5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6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7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4168987" y="1826627"/>
            <a:ext cx="1499616" cy="5394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4260001" y="1879327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4260001" y="2133600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4168987" y="2499897"/>
            <a:ext cx="1499616" cy="5394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4260001" y="2552596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4260001" y="2806870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4168987" y="3173166"/>
            <a:ext cx="1499616" cy="5394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4260001" y="3225866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4260001" y="3480139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4168987" y="3846436"/>
            <a:ext cx="1499616" cy="5394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4260001" y="3899135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4260001" y="4153409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7087266" y="1825132"/>
            <a:ext cx="1499616" cy="24941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7180154" y="1912380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7180154" y="2209800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7180154" y="2501171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7180154" y="2805971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7180154" y="3110771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7180154" y="3415571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7180154" y="3720371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7180154" y="4025171"/>
            <a:ext cx="1313840" cy="165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1" name="Rectangle 36"/>
          <p:cNvSpPr>
            <a:spLocks noChangeArrowheads="1"/>
          </p:cNvSpPr>
          <p:nvPr/>
        </p:nvSpPr>
        <p:spPr bwMode="auto">
          <a:xfrm>
            <a:off x="928349" y="4650218"/>
            <a:ext cx="130644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b="1" dirty="0">
                <a:solidFill>
                  <a:schemeClr val="tx1"/>
                </a:solidFill>
                <a:latin typeface="Verdana" charset="0"/>
              </a:rPr>
              <a:t>Direct</a:t>
            </a:r>
          </a:p>
          <a:p>
            <a:pPr>
              <a:spcBef>
                <a:spcPct val="0"/>
              </a:spcBef>
            </a:pPr>
            <a:r>
              <a:rPr lang="en-US" sz="2000" b="1" dirty="0">
                <a:solidFill>
                  <a:schemeClr val="tx1"/>
                </a:solidFill>
                <a:latin typeface="Verdana" charset="0"/>
              </a:rPr>
              <a:t>Mapped</a:t>
            </a:r>
          </a:p>
        </p:txBody>
      </p:sp>
      <p:sp>
        <p:nvSpPr>
          <p:cNvPr id="112" name="Rectangle 36"/>
          <p:cNvSpPr>
            <a:spLocks noChangeArrowheads="1"/>
          </p:cNvSpPr>
          <p:nvPr/>
        </p:nvSpPr>
        <p:spPr bwMode="auto">
          <a:xfrm>
            <a:off x="3963582" y="4650218"/>
            <a:ext cx="1787350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b="1" dirty="0">
                <a:solidFill>
                  <a:schemeClr val="tx1"/>
                </a:solidFill>
                <a:latin typeface="Verdana" charset="0"/>
              </a:rPr>
              <a:t>2-way set </a:t>
            </a:r>
          </a:p>
          <a:p>
            <a:pPr>
              <a:spcBef>
                <a:spcPct val="0"/>
              </a:spcBef>
            </a:pPr>
            <a:r>
              <a:rPr lang="en-US" sz="2000" b="1" dirty="0">
                <a:solidFill>
                  <a:schemeClr val="tx1"/>
                </a:solidFill>
                <a:latin typeface="Verdana" charset="0"/>
              </a:rPr>
              <a:t>associative</a:t>
            </a:r>
          </a:p>
        </p:txBody>
      </p:sp>
      <p:sp>
        <p:nvSpPr>
          <p:cNvPr id="113" name="Rectangle 112"/>
          <p:cNvSpPr>
            <a:spLocks noChangeArrowheads="1"/>
          </p:cNvSpPr>
          <p:nvPr/>
        </p:nvSpPr>
        <p:spPr bwMode="auto">
          <a:xfrm>
            <a:off x="6934200" y="4650218"/>
            <a:ext cx="1787350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b="1" dirty="0">
                <a:solidFill>
                  <a:schemeClr val="tx1"/>
                </a:solidFill>
                <a:latin typeface="Verdana" charset="0"/>
              </a:rPr>
              <a:t>fully</a:t>
            </a:r>
          </a:p>
          <a:p>
            <a:pPr>
              <a:spcBef>
                <a:spcPct val="0"/>
              </a:spcBef>
            </a:pPr>
            <a:r>
              <a:rPr lang="en-US" sz="2000" b="1" dirty="0">
                <a:solidFill>
                  <a:schemeClr val="tx1"/>
                </a:solidFill>
                <a:latin typeface="Verdana" charset="0"/>
              </a:rPr>
              <a:t>associative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3766054" y="1865055"/>
            <a:ext cx="31451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0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sz="2000" dirty="0">
              <a:latin typeface="Calibri" pitchFamily="34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1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sz="2000" dirty="0">
              <a:latin typeface="Calibri" pitchFamily="34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2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sz="2000" dirty="0">
              <a:latin typeface="Calibri" pitchFamily="34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latin typeface="Calibri" pitchFamily="34" charset="0"/>
              </a:rPr>
              <a:t>3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408129" y="1317744"/>
            <a:ext cx="7027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Set #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3665468" y="1335377"/>
            <a:ext cx="7027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Calibri" pitchFamily="34" charset="0"/>
              </a:rPr>
              <a:t>Set #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449919" y="5569803"/>
            <a:ext cx="266700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i="1" dirty="0">
                <a:latin typeface="Calibri" pitchFamily="34" charset="0"/>
              </a:rPr>
              <a:t>More</a:t>
            </a:r>
            <a:r>
              <a:rPr lang="en-US" sz="2400" dirty="0">
                <a:latin typeface="Calibri" pitchFamily="34" charset="0"/>
              </a:rPr>
              <a:t> cache misses</a:t>
            </a:r>
          </a:p>
          <a:p>
            <a:r>
              <a:rPr lang="en-US" sz="2400" b="1" i="1" dirty="0">
                <a:latin typeface="Calibri" pitchFamily="34" charset="0"/>
              </a:rPr>
              <a:t>Simpler</a:t>
            </a:r>
            <a:r>
              <a:rPr lang="en-US" sz="2400" dirty="0">
                <a:latin typeface="Calibri" pitchFamily="34" charset="0"/>
              </a:rPr>
              <a:t> lookups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5943600" y="5569803"/>
            <a:ext cx="312420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i="1" dirty="0">
                <a:latin typeface="Calibri" pitchFamily="34" charset="0"/>
              </a:rPr>
              <a:t>Less</a:t>
            </a:r>
            <a:r>
              <a:rPr lang="en-US" sz="2400" dirty="0">
                <a:latin typeface="Calibri" pitchFamily="34" charset="0"/>
              </a:rPr>
              <a:t> cache misses</a:t>
            </a:r>
          </a:p>
          <a:p>
            <a:r>
              <a:rPr lang="en-US" sz="2400" b="1" i="1" dirty="0">
                <a:latin typeface="Calibri" pitchFamily="34" charset="0"/>
              </a:rPr>
              <a:t>More complex</a:t>
            </a:r>
            <a:r>
              <a:rPr lang="en-US" sz="2400" dirty="0">
                <a:latin typeface="Calibri" pitchFamily="34" charset="0"/>
              </a:rPr>
              <a:t> lookups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2589210" y="1663590"/>
            <a:ext cx="527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line</a:t>
            </a:r>
          </a:p>
        </p:txBody>
      </p:sp>
      <p:cxnSp>
        <p:nvCxnSpPr>
          <p:cNvPr id="123" name="Straight Arrow Connector 122"/>
          <p:cNvCxnSpPr>
            <a:stCxn id="121" idx="1"/>
            <a:endCxn id="43" idx="3"/>
          </p:cNvCxnSpPr>
          <p:nvPr/>
        </p:nvCxnSpPr>
        <p:spPr bwMode="auto">
          <a:xfrm flipH="1">
            <a:off x="2243054" y="1848256"/>
            <a:ext cx="346156" cy="11398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5" name="TextBox 124"/>
          <p:cNvSpPr txBox="1"/>
          <p:nvPr/>
        </p:nvSpPr>
        <p:spPr>
          <a:xfrm>
            <a:off x="2681933" y="2187898"/>
            <a:ext cx="481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</a:t>
            </a:r>
          </a:p>
        </p:txBody>
      </p:sp>
      <p:cxnSp>
        <p:nvCxnSpPr>
          <p:cNvPr id="126" name="Straight Arrow Connector 125"/>
          <p:cNvCxnSpPr>
            <a:stCxn id="125" idx="1"/>
            <a:endCxn id="46" idx="3"/>
          </p:cNvCxnSpPr>
          <p:nvPr/>
        </p:nvCxnSpPr>
        <p:spPr bwMode="auto">
          <a:xfrm flipH="1" flipV="1">
            <a:off x="2341465" y="2298876"/>
            <a:ext cx="340468" cy="736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2" name="Straight Arrow Connector 131"/>
          <p:cNvCxnSpPr/>
          <p:nvPr/>
        </p:nvCxnSpPr>
        <p:spPr bwMode="auto">
          <a:xfrm>
            <a:off x="3294010" y="5997493"/>
            <a:ext cx="2456922" cy="0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41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  <p:bldP spid="11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/>
              <a:t>Other Basic Cache Design Considerations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490001" y="1447800"/>
            <a:ext cx="8229600" cy="5387974"/>
          </a:xfrm>
        </p:spPr>
        <p:txBody>
          <a:bodyPr>
            <a:normAutofit/>
          </a:bodyPr>
          <a:lstStyle/>
          <a:p>
            <a:r>
              <a:rPr lang="en-US" b="1" dirty="0"/>
              <a:t>Block Replacement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Which block should be replaced on a miss?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Write Strategy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What happens on a write?</a:t>
            </a:r>
          </a:p>
        </p:txBody>
      </p:sp>
    </p:spTree>
    <p:extLst>
      <p:ext uri="{BB962C8B-B14F-4D97-AF65-F5344CB8AC3E}">
        <p14:creationId xmlns:p14="http://schemas.microsoft.com/office/powerpoint/2010/main" val="10934872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024982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Block Replacement: Which block to vote off?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/>
              <a:t>No choice in a direct mapped cache</a:t>
            </a:r>
          </a:p>
          <a:p>
            <a:r>
              <a:rPr lang="en-US" dirty="0"/>
              <a:t>In an associative cache, which block from set should be evicted when the set becomes full?</a:t>
            </a:r>
          </a:p>
          <a:p>
            <a:r>
              <a:rPr lang="en-US" b="1" dirty="0"/>
              <a:t>Random</a:t>
            </a:r>
          </a:p>
          <a:p>
            <a:r>
              <a:rPr lang="en-US" b="1" dirty="0"/>
              <a:t>Least Recently Used (LRU)</a:t>
            </a:r>
          </a:p>
          <a:p>
            <a:pPr lvl="1"/>
            <a:r>
              <a:rPr lang="en-US" dirty="0"/>
              <a:t>LRU cache state must be updated on every access</a:t>
            </a:r>
          </a:p>
          <a:p>
            <a:pPr lvl="1"/>
            <a:r>
              <a:rPr lang="en-US" dirty="0"/>
              <a:t>True implementation only feasible for small sets (2-way)</a:t>
            </a:r>
          </a:p>
          <a:p>
            <a:pPr lvl="1"/>
            <a:r>
              <a:rPr lang="en-US" dirty="0"/>
              <a:t>Pseudo-LRU binary tree often used for 4-8 way</a:t>
            </a:r>
          </a:p>
          <a:p>
            <a:r>
              <a:rPr lang="en-US" b="1" dirty="0"/>
              <a:t>First In, First Out (FIFO) aka Round-Robin</a:t>
            </a:r>
          </a:p>
          <a:p>
            <a:pPr lvl="1"/>
            <a:r>
              <a:rPr lang="en-US" dirty="0"/>
              <a:t>Used in highly associative caches</a:t>
            </a:r>
          </a:p>
          <a:p>
            <a:r>
              <a:rPr lang="en-US" b="1" dirty="0"/>
              <a:t>Not Most Recently Used (NMRU)</a:t>
            </a:r>
          </a:p>
          <a:p>
            <a:pPr lvl="1"/>
            <a:r>
              <a:rPr lang="en-US" dirty="0"/>
              <a:t>FIFO with exception for most recently used block(s)</a:t>
            </a:r>
          </a:p>
        </p:txBody>
      </p:sp>
    </p:spTree>
    <p:extLst>
      <p:ext uri="{BB962C8B-B14F-4D97-AF65-F5344CB8AC3E}">
        <p14:creationId xmlns:p14="http://schemas.microsoft.com/office/powerpoint/2010/main" val="130910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Write Strategy: How are writes handled?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/>
              <a:t>Cache Hit</a:t>
            </a:r>
          </a:p>
          <a:p>
            <a:pPr lvl="1"/>
            <a:r>
              <a:rPr lang="en-US" b="1" dirty="0"/>
              <a:t>Write Through – </a:t>
            </a:r>
            <a:r>
              <a:rPr lang="en-US" dirty="0"/>
              <a:t>write to memory immediately, generally higher traffic but simpler to design</a:t>
            </a:r>
          </a:p>
          <a:p>
            <a:pPr lvl="1"/>
            <a:r>
              <a:rPr lang="en-US" b="1" dirty="0"/>
              <a:t>Write Back – </a:t>
            </a:r>
            <a:r>
              <a:rPr lang="en-US" dirty="0"/>
              <a:t>write cache only, memory is written when evicted, dirty bit per block avoids unnecessary write backs, more complicated</a:t>
            </a:r>
          </a:p>
          <a:p>
            <a:r>
              <a:rPr lang="en-US" dirty="0"/>
              <a:t>Cache Miss</a:t>
            </a:r>
          </a:p>
          <a:p>
            <a:pPr lvl="1"/>
            <a:r>
              <a:rPr lang="en-US" b="1" dirty="0"/>
              <a:t>No Write Allocate – </a:t>
            </a:r>
            <a:r>
              <a:rPr lang="en-US" dirty="0"/>
              <a:t>only write to main memory</a:t>
            </a:r>
          </a:p>
          <a:p>
            <a:pPr lvl="1"/>
            <a:r>
              <a:rPr lang="en-US" b="1" dirty="0"/>
              <a:t>Write Allocate – </a:t>
            </a:r>
            <a:r>
              <a:rPr lang="en-US" dirty="0"/>
              <a:t>fetch block into cache, then write</a:t>
            </a:r>
          </a:p>
          <a:p>
            <a:r>
              <a:rPr lang="en-US" dirty="0"/>
              <a:t>Common Combinations</a:t>
            </a:r>
          </a:p>
          <a:p>
            <a:pPr lvl="1"/>
            <a:r>
              <a:rPr lang="en-US" dirty="0"/>
              <a:t>Write Through &amp; No Write Allocate (old)</a:t>
            </a:r>
          </a:p>
          <a:p>
            <a:pPr lvl="1"/>
            <a:r>
              <a:rPr lang="en-US" dirty="0"/>
              <a:t>Write Back &amp; Write Allocate (new)</a:t>
            </a:r>
          </a:p>
        </p:txBody>
      </p:sp>
    </p:spTree>
    <p:extLst>
      <p:ext uri="{BB962C8B-B14F-4D97-AF65-F5344CB8AC3E}">
        <p14:creationId xmlns:p14="http://schemas.microsoft.com/office/powerpoint/2010/main" val="7040606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Cache Performance Metrics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94725" cy="4972050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Miss Rate</a:t>
            </a:r>
          </a:p>
          <a:p>
            <a:pPr lvl="1"/>
            <a:r>
              <a:rPr lang="en-GB" dirty="0"/>
              <a:t>Fraction of memory references not found in cache (misses / accesses)</a:t>
            </a:r>
            <a:br>
              <a:rPr lang="en-GB" dirty="0"/>
            </a:br>
            <a:r>
              <a:rPr lang="en-GB" dirty="0"/>
              <a:t>= 1 – hit rate</a:t>
            </a:r>
          </a:p>
          <a:p>
            <a:pPr lvl="1"/>
            <a:r>
              <a:rPr lang="en-GB" dirty="0"/>
              <a:t>Typical numbers (in percentages):</a:t>
            </a:r>
          </a:p>
          <a:p>
            <a:pPr lvl="2"/>
            <a:r>
              <a:rPr lang="en-GB" dirty="0"/>
              <a:t>3-10% for L1</a:t>
            </a:r>
          </a:p>
          <a:p>
            <a:pPr lvl="2"/>
            <a:r>
              <a:rPr lang="en-GB" dirty="0"/>
              <a:t>can be quite small (e.g., &lt; 1%) for L2, depending on size, etc.</a:t>
            </a:r>
          </a:p>
          <a:p>
            <a:r>
              <a:rPr lang="en-GB" dirty="0"/>
              <a:t>Hit Time</a:t>
            </a:r>
          </a:p>
          <a:p>
            <a:pPr lvl="1"/>
            <a:r>
              <a:rPr lang="en-GB" dirty="0"/>
              <a:t>Time to deliver a line in the cache to the processor</a:t>
            </a:r>
          </a:p>
          <a:p>
            <a:pPr lvl="2"/>
            <a:r>
              <a:rPr lang="en-GB" dirty="0"/>
              <a:t>includes time to determine whether the line is in the cache</a:t>
            </a:r>
          </a:p>
          <a:p>
            <a:pPr lvl="1"/>
            <a:r>
              <a:rPr lang="en-GB" dirty="0"/>
              <a:t>Typical numbers:</a:t>
            </a:r>
          </a:p>
          <a:p>
            <a:pPr lvl="2"/>
            <a:r>
              <a:rPr lang="en-GB" dirty="0"/>
              <a:t>4 clock cycle for L1</a:t>
            </a:r>
          </a:p>
          <a:p>
            <a:pPr lvl="2"/>
            <a:r>
              <a:rPr lang="en-GB" dirty="0"/>
              <a:t>10 clock cycles for L2</a:t>
            </a:r>
          </a:p>
          <a:p>
            <a:r>
              <a:rPr lang="en-GB" dirty="0"/>
              <a:t>Miss Penalty</a:t>
            </a:r>
          </a:p>
          <a:p>
            <a:pPr lvl="1"/>
            <a:r>
              <a:rPr lang="en-GB" dirty="0"/>
              <a:t>Additional time required because of a miss</a:t>
            </a:r>
          </a:p>
          <a:p>
            <a:pPr lvl="2"/>
            <a:r>
              <a:rPr lang="en-GB" dirty="0"/>
              <a:t>typically 50-200 cycles for main memory (Trend: increasing!)</a:t>
            </a:r>
          </a:p>
        </p:txBody>
      </p:sp>
    </p:spTree>
    <p:extLst>
      <p:ext uri="{BB962C8B-B14F-4D97-AF65-F5344CB8AC3E}">
        <p14:creationId xmlns:p14="http://schemas.microsoft.com/office/powerpoint/2010/main" val="1538824802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eaLnBrk="1" hangingPunct="1"/>
            <a:r>
              <a:rPr lang="en-US" dirty="0"/>
              <a:t>Let’s think about those numbers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8" tIns="44450" rIns="90488" bIns="44450"/>
          <a:lstStyle/>
          <a:p>
            <a:pPr>
              <a:defRPr/>
            </a:pPr>
            <a:r>
              <a:rPr lang="en-US" dirty="0"/>
              <a:t>Huge difference between a hit and a miss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/>
              <a:t>Could be 100x, if just L1 and main memory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Would you believe 99% hits is twice as good as 97%?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/>
              <a:t>Consider: </a:t>
            </a:r>
            <a:br>
              <a:rPr lang="en-US" sz="1800" dirty="0"/>
            </a:br>
            <a:r>
              <a:rPr lang="en-US" sz="1800" dirty="0"/>
              <a:t>cache hit time of 1 cycle</a:t>
            </a:r>
            <a:br>
              <a:rPr lang="en-US" sz="1800" dirty="0"/>
            </a:br>
            <a:r>
              <a:rPr lang="en-US" sz="1800" dirty="0"/>
              <a:t>miss penalty of 100 cycles</a:t>
            </a:r>
          </a:p>
          <a:p>
            <a:pPr lvl="1">
              <a:defRPr/>
            </a:pPr>
            <a:endParaRPr lang="en-US" sz="1800" dirty="0"/>
          </a:p>
          <a:p>
            <a:pPr lvl="1">
              <a:defRPr/>
            </a:pPr>
            <a:r>
              <a:rPr lang="en-US" sz="1800" dirty="0"/>
              <a:t>Average memory access time = hit time + miss rate * miss penalty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/>
              <a:t>	 97% hits:  1 cycle + 0.03 * 100 cycles =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C00000"/>
                </a:solidFill>
              </a:rPr>
              <a:t>4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/>
              <a:t>	 99% hits:  1 cycle + 0.01 * 100 cycles = </a:t>
            </a:r>
            <a:r>
              <a:rPr lang="en-US" sz="1800" b="1" dirty="0">
                <a:solidFill>
                  <a:srgbClr val="C00000"/>
                </a:solidFill>
              </a:rPr>
              <a:t>2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endParaRPr lang="en-US" sz="1600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C00000"/>
                </a:solidFill>
              </a:rPr>
              <a:t>But.. Misses in caches are inevitable</a:t>
            </a:r>
            <a:endParaRPr lang="en-US" sz="1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0900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Categorizing Misses: The Three C’s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334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Compulsory (or cold)</a:t>
            </a:r>
            <a:r>
              <a:rPr lang="en-US" dirty="0"/>
              <a:t> – first-reference to a block, occur even with infinite cache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>
                <a:solidFill>
                  <a:srgbClr val="C00000"/>
                </a:solidFill>
              </a:rPr>
              <a:t>Capacity</a:t>
            </a:r>
            <a:r>
              <a:rPr lang="en-US" dirty="0"/>
              <a:t> – cache is too small to hold all data needed by program at a given time (refer to as the working set)</a:t>
            </a:r>
          </a:p>
          <a:p>
            <a:endParaRPr lang="en-US" dirty="0"/>
          </a:p>
          <a:p>
            <a:r>
              <a:rPr lang="en-US" b="1" dirty="0">
                <a:solidFill>
                  <a:srgbClr val="C00000"/>
                </a:solidFill>
              </a:rPr>
              <a:t>Conflict</a:t>
            </a:r>
            <a:r>
              <a:rPr lang="en-US" dirty="0"/>
              <a:t> – misses that occur because of collisions, even when the cache is large enough</a:t>
            </a:r>
          </a:p>
          <a:p>
            <a:pPr lvl="1"/>
            <a:r>
              <a:rPr lang="en-US" dirty="0"/>
              <a:t>E.g., referencing blocks 0, 8, 0, 8, 0, 8 </a:t>
            </a:r>
            <a:r>
              <a:rPr lang="mr-IN" dirty="0"/>
              <a:t>…</a:t>
            </a:r>
            <a:r>
              <a:rPr lang="en-US" dirty="0"/>
              <a:t> would always miss if 0 and 8 are mapped to the </a:t>
            </a:r>
            <a:r>
              <a:rPr lang="en-US"/>
              <a:t>same cache line </a:t>
            </a:r>
            <a:r>
              <a:rPr lang="en-US" dirty="0"/>
              <a:t>in a large direct-mapped cache</a:t>
            </a:r>
          </a:p>
        </p:txBody>
      </p:sp>
    </p:spTree>
    <p:extLst>
      <p:ext uri="{BB962C8B-B14F-4D97-AF65-F5344CB8AC3E}">
        <p14:creationId xmlns:p14="http://schemas.microsoft.com/office/powerpoint/2010/main" val="7361286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 simulation</a:t>
            </a:r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3211513" y="1391766"/>
            <a:ext cx="6161087" cy="31675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 4 bit addresses, 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 Blocks/set</a:t>
            </a:r>
          </a:p>
          <a:p>
            <a:pPr algn="l">
              <a:lnSpc>
                <a:spcPct val="100000"/>
              </a:lnSpc>
            </a:pPr>
            <a:endParaRPr lang="en-US" sz="2000" b="0" dirty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endParaRPr lang="en-US" sz="2000" b="0" dirty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Address trace (reads, one byte per read):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</a:t>
            </a:r>
            <a:r>
              <a:rPr lang="en-US" sz="2000" u="sng" dirty="0">
                <a:latin typeface="Calibri"/>
                <a:cs typeface="Calibri"/>
              </a:rPr>
              <a:t>11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6513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x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584200" y="1295400"/>
            <a:ext cx="52899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t</a:t>
            </a:r>
            <a:r>
              <a:rPr lang="en-US" sz="2000" b="0" dirty="0">
                <a:latin typeface="Calibri"/>
                <a:cs typeface="Calibri"/>
              </a:rPr>
              <a:t>=1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1212850" y="1295400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1952625" y="1295400"/>
            <a:ext cx="57522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149513" name="Rectangle 9"/>
          <p:cNvSpPr>
            <a:spLocks noChangeArrowheads="1"/>
          </p:cNvSpPr>
          <p:nvPr/>
        </p:nvSpPr>
        <p:spPr bwMode="auto">
          <a:xfrm>
            <a:off x="118268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1898650" y="1633736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678" name="Text Box 174"/>
          <p:cNvSpPr txBox="1">
            <a:spLocks noChangeArrowheads="1"/>
          </p:cNvSpPr>
          <p:nvPr/>
        </p:nvSpPr>
        <p:spPr bwMode="auto">
          <a:xfrm>
            <a:off x="6657975" y="2968823"/>
            <a:ext cx="1299709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 [cold]</a:t>
            </a:r>
          </a:p>
        </p:txBody>
      </p:sp>
      <p:grpSp>
        <p:nvGrpSpPr>
          <p:cNvPr id="3" name="Group 176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1" name="Rectangle 177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2" name="Rectangle 178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3" name="Rectangle 179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149684" name="Text Box 180"/>
          <p:cNvSpPr txBox="1">
            <a:spLocks noChangeArrowheads="1"/>
          </p:cNvSpPr>
          <p:nvPr/>
        </p:nvSpPr>
        <p:spPr bwMode="auto">
          <a:xfrm>
            <a:off x="6748463" y="3273623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149685" name="Text Box 181"/>
          <p:cNvSpPr txBox="1">
            <a:spLocks noChangeArrowheads="1"/>
          </p:cNvSpPr>
          <p:nvPr/>
        </p:nvSpPr>
        <p:spPr bwMode="auto">
          <a:xfrm>
            <a:off x="6657975" y="3548063"/>
            <a:ext cx="1299709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 [cold]</a:t>
            </a:r>
          </a:p>
        </p:txBody>
      </p:sp>
      <p:grpSp>
        <p:nvGrpSpPr>
          <p:cNvPr id="4" name="Group 182"/>
          <p:cNvGrpSpPr>
            <a:grpSpLocks/>
          </p:cNvGrpSpPr>
          <p:nvPr/>
        </p:nvGrpSpPr>
        <p:grpSpPr bwMode="auto">
          <a:xfrm>
            <a:off x="3352800" y="6096000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7" name="Rectangle 18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8" name="Rectangle 18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9" name="Rectangle 18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149690" name="Text Box 186"/>
          <p:cNvSpPr txBox="1">
            <a:spLocks noChangeArrowheads="1"/>
          </p:cNvSpPr>
          <p:nvPr/>
        </p:nvSpPr>
        <p:spPr bwMode="auto">
          <a:xfrm>
            <a:off x="6701478" y="3883223"/>
            <a:ext cx="1299522" cy="28982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 [cold]</a:t>
            </a:r>
          </a:p>
        </p:txBody>
      </p:sp>
      <p:grpSp>
        <p:nvGrpSpPr>
          <p:cNvPr id="5" name="Group 187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2" name="Rectangle 188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3" name="Rectangle 189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4" name="Rectangle 190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149695" name="Text Box 191"/>
          <p:cNvSpPr txBox="1">
            <a:spLocks noChangeArrowheads="1"/>
          </p:cNvSpPr>
          <p:nvPr/>
        </p:nvSpPr>
        <p:spPr bwMode="auto">
          <a:xfrm>
            <a:off x="6657975" y="4188023"/>
            <a:ext cx="1629827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 [conflict]</a:t>
            </a:r>
          </a:p>
        </p:txBody>
      </p:sp>
      <p:grpSp>
        <p:nvGrpSpPr>
          <p:cNvPr id="6" name="Group 192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7" name="Rectangle 19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8" name="Rectangle 19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99" name="Rectangle 19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3</a:t>
            </a:r>
          </a:p>
        </p:txBody>
      </p:sp>
      <p:sp>
        <p:nvSpPr>
          <p:cNvPr id="7" name="Line Callout 1 6"/>
          <p:cNvSpPr/>
          <p:nvPr/>
        </p:nvSpPr>
        <p:spPr bwMode="auto">
          <a:xfrm>
            <a:off x="561206" y="3174520"/>
            <a:ext cx="1666081" cy="747086"/>
          </a:xfrm>
          <a:prstGeom prst="borderCallout1">
            <a:avLst>
              <a:gd name="adj1" fmla="val 15219"/>
              <a:gd name="adj2" fmla="val 108347"/>
              <a:gd name="adj3" fmla="val 27764"/>
              <a:gd name="adj4" fmla="val 369860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Spatial Locality</a:t>
            </a:r>
          </a:p>
        </p:txBody>
      </p:sp>
      <p:sp>
        <p:nvSpPr>
          <p:cNvPr id="54" name="Line Callout 1 53"/>
          <p:cNvSpPr/>
          <p:nvPr/>
        </p:nvSpPr>
        <p:spPr bwMode="auto">
          <a:xfrm>
            <a:off x="465138" y="4267199"/>
            <a:ext cx="2062713" cy="1155197"/>
          </a:xfrm>
          <a:prstGeom prst="borderCallout1">
            <a:avLst>
              <a:gd name="adj1" fmla="val 15219"/>
              <a:gd name="adj2" fmla="val 108347"/>
              <a:gd name="adj3" fmla="val 7412"/>
              <a:gd name="adj4" fmla="val 306004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Temporal Locality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(Unexploited)</a:t>
            </a:r>
          </a:p>
        </p:txBody>
      </p:sp>
    </p:spTree>
    <p:extLst>
      <p:ext uri="{BB962C8B-B14F-4D97-AF65-F5344CB8AC3E}">
        <p14:creationId xmlns:p14="http://schemas.microsoft.com/office/powerpoint/2010/main" val="3813825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678" grpId="0"/>
      <p:bldP spid="149684" grpId="0"/>
      <p:bldP spid="149685" grpId="0"/>
      <p:bldP spid="149690" grpId="0"/>
      <p:bldP spid="149695" grpId="0"/>
      <p:bldP spid="7" grpId="0" animBg="1"/>
      <p:bldP spid="5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101182" cy="762000"/>
          </a:xfrm>
        </p:spPr>
        <p:txBody>
          <a:bodyPr/>
          <a:lstStyle/>
          <a:p>
            <a:r>
              <a:rPr lang="en-US" dirty="0"/>
              <a:t>2-way set associative cache simulation</a:t>
            </a:r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3211513" y="1712243"/>
            <a:ext cx="5475287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M=4-bit addresses, 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S=2 sets, E=2 blocks/set</a:t>
            </a:r>
          </a:p>
          <a:p>
            <a:pPr algn="l">
              <a:lnSpc>
                <a:spcPct val="100000"/>
              </a:lnSpc>
            </a:pPr>
            <a:endParaRPr lang="en-US" sz="2000" b="0" dirty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Address trace (reads, one byte per read):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[01</a:t>
            </a:r>
            <a:r>
              <a:rPr lang="en-US" sz="2000" u="sng" dirty="0">
                <a:latin typeface="Calibri"/>
                <a:cs typeface="Calibri"/>
              </a:rPr>
              <a:t>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45720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202757" name="Rectangle 5"/>
          <p:cNvSpPr>
            <a:spLocks noChangeArrowheads="1"/>
          </p:cNvSpPr>
          <p:nvPr/>
        </p:nvSpPr>
        <p:spPr bwMode="auto">
          <a:xfrm>
            <a:off x="576262" y="1507455"/>
            <a:ext cx="52638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t=2</a:t>
            </a:r>
          </a:p>
        </p:txBody>
      </p:sp>
      <p:sp>
        <p:nvSpPr>
          <p:cNvPr id="202758" name="Rectangle 6"/>
          <p:cNvSpPr>
            <a:spLocks noChangeArrowheads="1"/>
          </p:cNvSpPr>
          <p:nvPr/>
        </p:nvSpPr>
        <p:spPr bwMode="auto">
          <a:xfrm>
            <a:off x="1204912" y="1507455"/>
            <a:ext cx="55393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s=1</a:t>
            </a:r>
          </a:p>
        </p:txBody>
      </p:sp>
      <p:sp>
        <p:nvSpPr>
          <p:cNvPr id="202759" name="Rectangle 7"/>
          <p:cNvSpPr>
            <a:spLocks noChangeArrowheads="1"/>
          </p:cNvSpPr>
          <p:nvPr/>
        </p:nvSpPr>
        <p:spPr bwMode="auto">
          <a:xfrm>
            <a:off x="1944687" y="1507455"/>
            <a:ext cx="58123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202760" name="Rectangle 8"/>
          <p:cNvSpPr>
            <a:spLocks noChangeArrowheads="1"/>
          </p:cNvSpPr>
          <p:nvPr/>
        </p:nvSpPr>
        <p:spPr bwMode="auto">
          <a:xfrm>
            <a:off x="117475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sp>
        <p:nvSpPr>
          <p:cNvPr id="202761" name="Rectangle 9"/>
          <p:cNvSpPr>
            <a:spLocks noChangeArrowheads="1"/>
          </p:cNvSpPr>
          <p:nvPr/>
        </p:nvSpPr>
        <p:spPr bwMode="auto">
          <a:xfrm>
            <a:off x="1890712" y="184150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922713" y="5106988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63" name="Rectangle 11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202764" name="Rectangle 12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202765" name="Rectangle 13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202766" name="Rectangle 14"/>
          <p:cNvSpPr>
            <a:spLocks noChangeArrowheads="1"/>
          </p:cNvSpPr>
          <p:nvPr/>
        </p:nvSpPr>
        <p:spPr bwMode="auto">
          <a:xfrm>
            <a:off x="4071938" y="4724400"/>
            <a:ext cx="31691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alibri"/>
                <a:cs typeface="Calibri"/>
              </a:rPr>
              <a:t>v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7" name="Rectangle 15"/>
          <p:cNvSpPr>
            <a:spLocks noChangeArrowheads="1"/>
          </p:cNvSpPr>
          <p:nvPr/>
        </p:nvSpPr>
        <p:spPr bwMode="auto">
          <a:xfrm>
            <a:off x="4549775" y="4724400"/>
            <a:ext cx="53853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Tag</a:t>
            </a:r>
          </a:p>
        </p:txBody>
      </p:sp>
      <p:sp>
        <p:nvSpPr>
          <p:cNvPr id="202768" name="Rectangle 16"/>
          <p:cNvSpPr>
            <a:spLocks noChangeArrowheads="1"/>
          </p:cNvSpPr>
          <p:nvPr/>
        </p:nvSpPr>
        <p:spPr bwMode="auto">
          <a:xfrm>
            <a:off x="5410200" y="4724400"/>
            <a:ext cx="75781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Block</a:t>
            </a:r>
          </a:p>
        </p:txBody>
      </p:sp>
      <p:sp>
        <p:nvSpPr>
          <p:cNvPr id="202769" name="Rectangle 17"/>
          <p:cNvSpPr>
            <a:spLocks noChangeArrowheads="1"/>
          </p:cNvSpPr>
          <p:nvPr/>
        </p:nvSpPr>
        <p:spPr bwMode="auto">
          <a:xfrm>
            <a:off x="3922713" y="5416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0" name="Rectangle 18"/>
          <p:cNvSpPr>
            <a:spLocks noChangeArrowheads="1"/>
          </p:cNvSpPr>
          <p:nvPr/>
        </p:nvSpPr>
        <p:spPr bwMode="auto">
          <a:xfrm>
            <a:off x="4497388" y="5416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1" name="Rectangle 19"/>
          <p:cNvSpPr>
            <a:spLocks noChangeArrowheads="1"/>
          </p:cNvSpPr>
          <p:nvPr/>
        </p:nvSpPr>
        <p:spPr bwMode="auto">
          <a:xfrm>
            <a:off x="5165725" y="5416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2" name="Rectangle 20"/>
          <p:cNvSpPr>
            <a:spLocks noChangeArrowheads="1"/>
          </p:cNvSpPr>
          <p:nvPr/>
        </p:nvSpPr>
        <p:spPr bwMode="auto">
          <a:xfrm>
            <a:off x="3922713" y="5924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3" name="Rectangle 21"/>
          <p:cNvSpPr>
            <a:spLocks noChangeArrowheads="1"/>
          </p:cNvSpPr>
          <p:nvPr/>
        </p:nvSpPr>
        <p:spPr bwMode="auto">
          <a:xfrm>
            <a:off x="4497388" y="5924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4" name="Rectangle 22"/>
          <p:cNvSpPr>
            <a:spLocks noChangeArrowheads="1"/>
          </p:cNvSpPr>
          <p:nvPr/>
        </p:nvSpPr>
        <p:spPr bwMode="auto">
          <a:xfrm>
            <a:off x="5165725" y="5924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5" name="Rectangle 23"/>
          <p:cNvSpPr>
            <a:spLocks noChangeArrowheads="1"/>
          </p:cNvSpPr>
          <p:nvPr/>
        </p:nvSpPr>
        <p:spPr bwMode="auto">
          <a:xfrm>
            <a:off x="3922713" y="624840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6" name="Rectangle 24"/>
          <p:cNvSpPr>
            <a:spLocks noChangeArrowheads="1"/>
          </p:cNvSpPr>
          <p:nvPr/>
        </p:nvSpPr>
        <p:spPr bwMode="auto">
          <a:xfrm>
            <a:off x="4497388" y="624840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7" name="Rectangle 25"/>
          <p:cNvSpPr>
            <a:spLocks noChangeArrowheads="1"/>
          </p:cNvSpPr>
          <p:nvPr/>
        </p:nvSpPr>
        <p:spPr bwMode="auto">
          <a:xfrm>
            <a:off x="5165725" y="624840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9" name="Text Box 27"/>
          <p:cNvSpPr txBox="1">
            <a:spLocks noChangeArrowheads="1"/>
          </p:cNvSpPr>
          <p:nvPr/>
        </p:nvSpPr>
        <p:spPr bwMode="auto">
          <a:xfrm>
            <a:off x="6657975" y="2984698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3922713" y="5110163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1" name="Rectangle 29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2" name="Rectangle 30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00</a:t>
              </a:r>
            </a:p>
          </p:txBody>
        </p:sp>
        <p:sp>
          <p:nvSpPr>
            <p:cNvPr id="202783" name="Rectangle 31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202784" name="Text Box 32"/>
          <p:cNvSpPr txBox="1">
            <a:spLocks noChangeArrowheads="1"/>
          </p:cNvSpPr>
          <p:nvPr/>
        </p:nvSpPr>
        <p:spPr bwMode="auto">
          <a:xfrm>
            <a:off x="6748463" y="32766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202785" name="Text Box 33"/>
          <p:cNvSpPr txBox="1">
            <a:spLocks noChangeArrowheads="1"/>
          </p:cNvSpPr>
          <p:nvPr/>
        </p:nvSpPr>
        <p:spPr bwMode="auto">
          <a:xfrm>
            <a:off x="6657975" y="35814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3922713" y="5921375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7" name="Rectangle 35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8" name="Rectangle 36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01</a:t>
              </a:r>
            </a:p>
          </p:txBody>
        </p:sp>
        <p:sp>
          <p:nvSpPr>
            <p:cNvPr id="202789" name="Rectangle 37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202790" name="Text Box 38"/>
          <p:cNvSpPr txBox="1">
            <a:spLocks noChangeArrowheads="1"/>
          </p:cNvSpPr>
          <p:nvPr/>
        </p:nvSpPr>
        <p:spPr bwMode="auto">
          <a:xfrm>
            <a:off x="6657975" y="38862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3922713" y="541337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92" name="Rectangle 40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93" name="Rectangle 41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10</a:t>
              </a:r>
            </a:p>
          </p:txBody>
        </p:sp>
        <p:sp>
          <p:nvSpPr>
            <p:cNvPr id="202794" name="Rectangle 42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202795" name="Text Box 43"/>
          <p:cNvSpPr txBox="1">
            <a:spLocks noChangeArrowheads="1"/>
          </p:cNvSpPr>
          <p:nvPr/>
        </p:nvSpPr>
        <p:spPr bwMode="auto">
          <a:xfrm>
            <a:off x="6748463" y="41910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825750" y="5416550"/>
            <a:ext cx="858838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27045" y="51816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227045" y="60314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Set 1</a:t>
            </a:r>
          </a:p>
        </p:txBody>
      </p:sp>
      <p:sp>
        <p:nvSpPr>
          <p:cNvPr id="50" name="Line Callout 1 49"/>
          <p:cNvSpPr/>
          <p:nvPr/>
        </p:nvSpPr>
        <p:spPr bwMode="auto">
          <a:xfrm>
            <a:off x="561206" y="3174520"/>
            <a:ext cx="1666081" cy="747086"/>
          </a:xfrm>
          <a:prstGeom prst="borderCallout1">
            <a:avLst>
              <a:gd name="adj1" fmla="val 15219"/>
              <a:gd name="adj2" fmla="val 108347"/>
              <a:gd name="adj3" fmla="val 27764"/>
              <a:gd name="adj4" fmla="val 369860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Spatial Locality</a:t>
            </a:r>
          </a:p>
        </p:txBody>
      </p:sp>
      <p:sp>
        <p:nvSpPr>
          <p:cNvPr id="51" name="Line Callout 1 50"/>
          <p:cNvSpPr/>
          <p:nvPr/>
        </p:nvSpPr>
        <p:spPr bwMode="auto">
          <a:xfrm>
            <a:off x="465138" y="4267199"/>
            <a:ext cx="2062713" cy="1155197"/>
          </a:xfrm>
          <a:prstGeom prst="borderCallout1">
            <a:avLst>
              <a:gd name="adj1" fmla="val 15219"/>
              <a:gd name="adj2" fmla="val 108347"/>
              <a:gd name="adj3" fmla="val 7412"/>
              <a:gd name="adj4" fmla="val 306004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Temporal Locality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latin typeface="Calibri" pitchFamily="34" charset="0"/>
              </a:rPr>
              <a:t>(Exploited)</a:t>
            </a:r>
          </a:p>
        </p:txBody>
      </p:sp>
    </p:spTree>
    <p:extLst>
      <p:ext uri="{BB962C8B-B14F-4D97-AF65-F5344CB8AC3E}">
        <p14:creationId xmlns:p14="http://schemas.microsoft.com/office/powerpoint/2010/main" val="3641470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79" grpId="0"/>
      <p:bldP spid="202784" grpId="0"/>
      <p:bldP spid="202785" grpId="0"/>
      <p:bldP spid="202790" grpId="0"/>
      <p:bldP spid="202795" grpId="0"/>
      <p:bldP spid="50" grpId="0" animBg="1"/>
      <p:bldP spid="5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ChangeArrowheads="1"/>
          </p:cNvSpPr>
          <p:nvPr>
            <p:ph type="title"/>
          </p:nvPr>
        </p:nvSpPr>
        <p:spPr>
          <a:xfrm>
            <a:off x="61913" y="247650"/>
            <a:ext cx="8716962" cy="782638"/>
          </a:xfrm>
        </p:spPr>
        <p:txBody>
          <a:bodyPr>
            <a:normAutofit fontScale="90000"/>
          </a:bodyPr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Arial"/>
                <a:cs typeface="Arial"/>
              </a:rPr>
              <a:t>Review: Memory </a:t>
            </a:r>
            <a:br>
              <a:rPr lang="en-GB" dirty="0">
                <a:latin typeface="Arial"/>
                <a:cs typeface="Arial"/>
              </a:rPr>
            </a:br>
            <a:r>
              <a:rPr lang="en-GB" dirty="0">
                <a:latin typeface="Arial"/>
                <a:cs typeface="Arial"/>
              </a:rPr>
              <a:t>     Hierarchy</a:t>
            </a:r>
          </a:p>
        </p:txBody>
      </p:sp>
      <p:sp>
        <p:nvSpPr>
          <p:cNvPr id="151" name="AutoShape 195"/>
          <p:cNvSpPr>
            <a:spLocks noChangeAspect="1" noChangeArrowheads="1"/>
          </p:cNvSpPr>
          <p:nvPr/>
        </p:nvSpPr>
        <p:spPr bwMode="auto">
          <a:xfrm>
            <a:off x="552450" y="342900"/>
            <a:ext cx="6902450" cy="6456363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chemeClr val="accent6">
                  <a:lumMod val="20000"/>
                  <a:lumOff val="80000"/>
                  <a:alpha val="7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16140000" scaled="0"/>
            <a:tileRect/>
          </a:gra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2" name="Text Box 196"/>
          <p:cNvSpPr txBox="1">
            <a:spLocks noChangeAspect="1" noChangeArrowheads="1"/>
          </p:cNvSpPr>
          <p:nvPr/>
        </p:nvSpPr>
        <p:spPr bwMode="auto">
          <a:xfrm>
            <a:off x="3694391" y="834509"/>
            <a:ext cx="7235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Regs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3" name="Text Box 198"/>
          <p:cNvSpPr txBox="1">
            <a:spLocks noChangeAspect="1" noChangeArrowheads="1"/>
          </p:cNvSpPr>
          <p:nvPr/>
        </p:nvSpPr>
        <p:spPr bwMode="auto">
          <a:xfrm>
            <a:off x="3495400" y="1283385"/>
            <a:ext cx="112152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L1 cache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(SRAM)</a:t>
            </a:r>
          </a:p>
        </p:txBody>
      </p:sp>
      <p:sp>
        <p:nvSpPr>
          <p:cNvPr id="154" name="Text Box 199"/>
          <p:cNvSpPr txBox="1">
            <a:spLocks noChangeAspect="1" noChangeArrowheads="1"/>
          </p:cNvSpPr>
          <p:nvPr/>
        </p:nvSpPr>
        <p:spPr bwMode="auto">
          <a:xfrm>
            <a:off x="3264793" y="3821797"/>
            <a:ext cx="158273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Main memory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(DRAM)</a:t>
            </a:r>
          </a:p>
        </p:txBody>
      </p:sp>
      <p:sp>
        <p:nvSpPr>
          <p:cNvPr id="155" name="Text Box 200"/>
          <p:cNvSpPr txBox="1">
            <a:spLocks noChangeAspect="1" noChangeArrowheads="1"/>
          </p:cNvSpPr>
          <p:nvPr/>
        </p:nvSpPr>
        <p:spPr bwMode="auto">
          <a:xfrm>
            <a:off x="2706309" y="4847322"/>
            <a:ext cx="269970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Local secondary storage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(local disks)</a:t>
            </a:r>
          </a:p>
        </p:txBody>
      </p:sp>
      <p:sp>
        <p:nvSpPr>
          <p:cNvPr id="156" name="Line 203"/>
          <p:cNvSpPr>
            <a:spLocks noChangeAspect="1" noChangeShapeType="1"/>
          </p:cNvSpPr>
          <p:nvPr/>
        </p:nvSpPr>
        <p:spPr bwMode="auto">
          <a:xfrm>
            <a:off x="3513138" y="1265238"/>
            <a:ext cx="9810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7" name="Line 204"/>
          <p:cNvSpPr>
            <a:spLocks noChangeAspect="1" noChangeShapeType="1"/>
          </p:cNvSpPr>
          <p:nvPr/>
        </p:nvSpPr>
        <p:spPr bwMode="auto">
          <a:xfrm>
            <a:off x="3162300" y="1903413"/>
            <a:ext cx="16716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8" name="Line 205"/>
          <p:cNvSpPr>
            <a:spLocks noChangeAspect="1" noChangeShapeType="1"/>
          </p:cNvSpPr>
          <p:nvPr/>
        </p:nvSpPr>
        <p:spPr bwMode="auto">
          <a:xfrm>
            <a:off x="2779713" y="2655888"/>
            <a:ext cx="24479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9" name="Line 222"/>
          <p:cNvSpPr>
            <a:spLocks noChangeAspect="1" noChangeShapeType="1"/>
          </p:cNvSpPr>
          <p:nvPr/>
        </p:nvSpPr>
        <p:spPr bwMode="auto">
          <a:xfrm>
            <a:off x="76200" y="3473450"/>
            <a:ext cx="0" cy="2344738"/>
          </a:xfrm>
          <a:prstGeom prst="line">
            <a:avLst/>
          </a:prstGeom>
          <a:noFill/>
          <a:ln w="3810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60" name="Text Box 223"/>
          <p:cNvSpPr txBox="1">
            <a:spLocks noChangeAspect="1" noChangeArrowheads="1"/>
          </p:cNvSpPr>
          <p:nvPr/>
        </p:nvSpPr>
        <p:spPr bwMode="auto">
          <a:xfrm>
            <a:off x="123825" y="3625166"/>
            <a:ext cx="106271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Larger,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slower,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and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cheaper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(per byte)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storage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devices</a:t>
            </a:r>
          </a:p>
        </p:txBody>
      </p:sp>
      <p:sp>
        <p:nvSpPr>
          <p:cNvPr id="161" name="Line 224"/>
          <p:cNvSpPr>
            <a:spLocks noChangeAspect="1" noChangeShapeType="1"/>
          </p:cNvSpPr>
          <p:nvPr/>
        </p:nvSpPr>
        <p:spPr bwMode="auto">
          <a:xfrm>
            <a:off x="2255838" y="3586163"/>
            <a:ext cx="34750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62" name="Text Box 225"/>
          <p:cNvSpPr txBox="1">
            <a:spLocks noChangeAspect="1" noChangeArrowheads="1"/>
          </p:cNvSpPr>
          <p:nvPr/>
        </p:nvSpPr>
        <p:spPr bwMode="auto">
          <a:xfrm>
            <a:off x="2578100" y="5947460"/>
            <a:ext cx="295612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Remote secondary storage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(e.g., Web servers)</a:t>
            </a:r>
          </a:p>
        </p:txBody>
      </p:sp>
      <p:sp>
        <p:nvSpPr>
          <p:cNvPr id="165" name="Text Box 227"/>
          <p:cNvSpPr txBox="1">
            <a:spLocks noChangeAspect="1" noChangeArrowheads="1"/>
          </p:cNvSpPr>
          <p:nvPr/>
        </p:nvSpPr>
        <p:spPr bwMode="auto">
          <a:xfrm>
            <a:off x="7073306" y="5375119"/>
            <a:ext cx="2062758" cy="738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Local disks hold files retrieved from disks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on remote</a:t>
            </a:r>
            <a:r>
              <a:rPr kumimoji="0" lang="en-US" sz="140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servers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66" name="Line 235"/>
          <p:cNvSpPr>
            <a:spLocks noChangeAspect="1" noChangeShapeType="1"/>
          </p:cNvSpPr>
          <p:nvPr/>
        </p:nvSpPr>
        <p:spPr bwMode="auto">
          <a:xfrm>
            <a:off x="1708150" y="4632325"/>
            <a:ext cx="45767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67" name="Text Box 236"/>
          <p:cNvSpPr txBox="1">
            <a:spLocks noChangeAspect="1" noChangeArrowheads="1"/>
          </p:cNvSpPr>
          <p:nvPr/>
        </p:nvSpPr>
        <p:spPr bwMode="auto">
          <a:xfrm>
            <a:off x="3495400" y="1948547"/>
            <a:ext cx="112152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L2 cache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(SRAM)</a:t>
            </a:r>
          </a:p>
        </p:txBody>
      </p:sp>
      <p:sp>
        <p:nvSpPr>
          <p:cNvPr id="169" name="Text Box 243"/>
          <p:cNvSpPr txBox="1">
            <a:spLocks noChangeAspect="1" noChangeArrowheads="1"/>
          </p:cNvSpPr>
          <p:nvPr/>
        </p:nvSpPr>
        <p:spPr bwMode="auto">
          <a:xfrm>
            <a:off x="4962526" y="1641476"/>
            <a:ext cx="28384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L1 cache holds cache lines retrieved from the L2 cache.</a:t>
            </a:r>
          </a:p>
        </p:txBody>
      </p:sp>
      <p:sp>
        <p:nvSpPr>
          <p:cNvPr id="171" name="Text Box 233"/>
          <p:cNvSpPr txBox="1">
            <a:spLocks noChangeAspect="1" noChangeArrowheads="1"/>
          </p:cNvSpPr>
          <p:nvPr/>
        </p:nvSpPr>
        <p:spPr bwMode="auto">
          <a:xfrm>
            <a:off x="4573588" y="973465"/>
            <a:ext cx="29194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CPU registers hold words retrieved from </a:t>
            </a:r>
            <a:r>
              <a:rPr kumimoji="0" lang="en-US" sz="14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th</a:t>
            </a:r>
            <a:r>
              <a:rPr lang="en-US" sz="1400" kern="0" dirty="0">
                <a:solidFill>
                  <a:srgbClr val="FF0000"/>
                </a:solidFill>
                <a:latin typeface="Arial"/>
                <a:cs typeface="Arial"/>
              </a:rPr>
              <a:t>e L1 cache</a:t>
            </a: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</a:p>
        </p:txBody>
      </p:sp>
      <p:sp>
        <p:nvSpPr>
          <p:cNvPr id="174" name="Text Box 231"/>
          <p:cNvSpPr txBox="1">
            <a:spLocks noChangeAspect="1" noChangeArrowheads="1"/>
          </p:cNvSpPr>
          <p:nvPr/>
        </p:nvSpPr>
        <p:spPr bwMode="auto">
          <a:xfrm>
            <a:off x="5365751" y="2403473"/>
            <a:ext cx="26289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L2 cache holds cache lines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retrieved from L3 cache</a:t>
            </a:r>
          </a:p>
        </p:txBody>
      </p:sp>
      <p:sp>
        <p:nvSpPr>
          <p:cNvPr id="176" name="Text Box 247"/>
          <p:cNvSpPr txBox="1">
            <a:spLocks noChangeAspect="1" noChangeArrowheads="1"/>
          </p:cNvSpPr>
          <p:nvPr/>
        </p:nvSpPr>
        <p:spPr bwMode="auto">
          <a:xfrm>
            <a:off x="3235325" y="644009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L0:</a:t>
            </a:r>
          </a:p>
        </p:txBody>
      </p:sp>
      <p:sp>
        <p:nvSpPr>
          <p:cNvPr id="177" name="Text Box 248"/>
          <p:cNvSpPr txBox="1">
            <a:spLocks noChangeAspect="1" noChangeArrowheads="1"/>
          </p:cNvSpPr>
          <p:nvPr/>
        </p:nvSpPr>
        <p:spPr bwMode="auto">
          <a:xfrm>
            <a:off x="2867025" y="1353622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L1:</a:t>
            </a:r>
          </a:p>
        </p:txBody>
      </p:sp>
      <p:sp>
        <p:nvSpPr>
          <p:cNvPr id="178" name="Text Box 249"/>
          <p:cNvSpPr txBox="1">
            <a:spLocks noChangeAspect="1" noChangeArrowheads="1"/>
          </p:cNvSpPr>
          <p:nvPr/>
        </p:nvSpPr>
        <p:spPr bwMode="auto">
          <a:xfrm>
            <a:off x="2486025" y="2041009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L2:</a:t>
            </a:r>
          </a:p>
        </p:txBody>
      </p:sp>
      <p:sp>
        <p:nvSpPr>
          <p:cNvPr id="179" name="Text Box 250"/>
          <p:cNvSpPr txBox="1">
            <a:spLocks noChangeAspect="1" noChangeArrowheads="1"/>
          </p:cNvSpPr>
          <p:nvPr/>
        </p:nvSpPr>
        <p:spPr bwMode="auto">
          <a:xfrm>
            <a:off x="2079625" y="2796659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L3:</a:t>
            </a:r>
          </a:p>
        </p:txBody>
      </p:sp>
      <p:sp>
        <p:nvSpPr>
          <p:cNvPr id="180" name="Text Box 251"/>
          <p:cNvSpPr txBox="1">
            <a:spLocks noChangeAspect="1" noChangeArrowheads="1"/>
          </p:cNvSpPr>
          <p:nvPr/>
        </p:nvSpPr>
        <p:spPr bwMode="auto">
          <a:xfrm>
            <a:off x="1554163" y="3795197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L4:</a:t>
            </a:r>
          </a:p>
        </p:txBody>
      </p:sp>
      <p:sp>
        <p:nvSpPr>
          <p:cNvPr id="181" name="Text Box 252"/>
          <p:cNvSpPr txBox="1">
            <a:spLocks noChangeAspect="1" noChangeArrowheads="1"/>
          </p:cNvSpPr>
          <p:nvPr/>
        </p:nvSpPr>
        <p:spPr bwMode="auto">
          <a:xfrm>
            <a:off x="933450" y="4912797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L5:</a:t>
            </a:r>
          </a:p>
        </p:txBody>
      </p:sp>
      <p:sp>
        <p:nvSpPr>
          <p:cNvPr id="182" name="Text Box 289"/>
          <p:cNvSpPr txBox="1">
            <a:spLocks noChangeAspect="1" noChangeArrowheads="1"/>
          </p:cNvSpPr>
          <p:nvPr/>
        </p:nvSpPr>
        <p:spPr bwMode="auto">
          <a:xfrm>
            <a:off x="130175" y="1137553"/>
            <a:ext cx="106271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Smaller,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faster,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and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costlier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(per byte)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storage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devices</a:t>
            </a:r>
          </a:p>
        </p:txBody>
      </p:sp>
      <p:sp>
        <p:nvSpPr>
          <p:cNvPr id="183" name="Line 291"/>
          <p:cNvSpPr>
            <a:spLocks noChangeShapeType="1"/>
          </p:cNvSpPr>
          <p:nvPr/>
        </p:nvSpPr>
        <p:spPr bwMode="auto">
          <a:xfrm flipH="1" flipV="1">
            <a:off x="90488" y="954088"/>
            <a:ext cx="0" cy="2154237"/>
          </a:xfrm>
          <a:prstGeom prst="line">
            <a:avLst/>
          </a:prstGeom>
          <a:noFill/>
          <a:ln w="3810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84" name="Line 292"/>
          <p:cNvSpPr>
            <a:spLocks noChangeAspect="1" noChangeShapeType="1"/>
          </p:cNvSpPr>
          <p:nvPr/>
        </p:nvSpPr>
        <p:spPr bwMode="auto">
          <a:xfrm>
            <a:off x="1117600" y="5743575"/>
            <a:ext cx="576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85" name="Text Box 293"/>
          <p:cNvSpPr txBox="1">
            <a:spLocks noChangeAspect="1" noChangeArrowheads="1"/>
          </p:cNvSpPr>
          <p:nvPr/>
        </p:nvSpPr>
        <p:spPr bwMode="auto">
          <a:xfrm>
            <a:off x="3495400" y="2780397"/>
            <a:ext cx="112152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L3 cache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(SRAM)</a:t>
            </a:r>
          </a:p>
        </p:txBody>
      </p:sp>
      <p:sp>
        <p:nvSpPr>
          <p:cNvPr id="187" name="Text Box 295"/>
          <p:cNvSpPr txBox="1">
            <a:spLocks noChangeAspect="1" noChangeArrowheads="1"/>
          </p:cNvSpPr>
          <p:nvPr/>
        </p:nvSpPr>
        <p:spPr bwMode="auto">
          <a:xfrm>
            <a:off x="5810250" y="3305501"/>
            <a:ext cx="28765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L3 cache holds cache lines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retrieved from main memory.</a:t>
            </a:r>
          </a:p>
        </p:txBody>
      </p:sp>
      <p:sp>
        <p:nvSpPr>
          <p:cNvPr id="189" name="Text Box 297"/>
          <p:cNvSpPr txBox="1">
            <a:spLocks noChangeAspect="1" noChangeArrowheads="1"/>
          </p:cNvSpPr>
          <p:nvPr/>
        </p:nvSpPr>
        <p:spPr bwMode="auto">
          <a:xfrm>
            <a:off x="387350" y="5963722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L6:</a:t>
            </a:r>
          </a:p>
        </p:txBody>
      </p:sp>
      <p:sp>
        <p:nvSpPr>
          <p:cNvPr id="234" name="Text Box 229"/>
          <p:cNvSpPr txBox="1">
            <a:spLocks noChangeAspect="1" noChangeArrowheads="1"/>
          </p:cNvSpPr>
          <p:nvPr/>
        </p:nvSpPr>
        <p:spPr bwMode="auto">
          <a:xfrm>
            <a:off x="6399690" y="4238399"/>
            <a:ext cx="218418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Main memory holds disk blocks retrieved from local disks.</a:t>
            </a:r>
          </a:p>
        </p:txBody>
      </p:sp>
    </p:spTree>
    <p:extLst>
      <p:ext uri="{BB962C8B-B14F-4D97-AF65-F5344CB8AC3E}">
        <p14:creationId xmlns:p14="http://schemas.microsoft.com/office/powerpoint/2010/main" val="14318396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9050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4384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Instructions</a:t>
            </a:r>
          </a:p>
        </p:txBody>
      </p:sp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226300" cy="573088"/>
          </a:xfrm>
        </p:spPr>
        <p:txBody>
          <a:bodyPr/>
          <a:lstStyle/>
          <a:p>
            <a:r>
              <a:rPr lang="en-US" dirty="0"/>
              <a:t>Software View of Architecture State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3536950"/>
            <a:ext cx="6629400" cy="3092450"/>
          </a:xfrm>
        </p:spPr>
        <p:txBody>
          <a:bodyPr/>
          <a:lstStyle/>
          <a:p>
            <a:pPr marL="227013" indent="-227013" defTabSz="895350">
              <a:tabLst>
                <a:tab pos="1371600" algn="l"/>
                <a:tab pos="4572000" algn="l"/>
              </a:tabLst>
            </a:pPr>
            <a:r>
              <a:rPr lang="en-US" dirty="0"/>
              <a:t>Programmer-Visible State</a:t>
            </a:r>
          </a:p>
          <a:p>
            <a:pPr marL="487363" lvl="1" indent="-227013" defTabSz="895350">
              <a:tabLst>
                <a:tab pos="1371600" algn="l"/>
                <a:tab pos="4572000" algn="l"/>
              </a:tabLst>
            </a:pPr>
            <a:r>
              <a:rPr lang="en-US" sz="2000" dirty="0"/>
              <a:t>Does NOT change when we add caches</a:t>
            </a:r>
          </a:p>
          <a:p>
            <a:pPr marL="487363" lvl="1" indent="-227013" defTabSz="895350">
              <a:tabLst>
                <a:tab pos="1371600" algn="l"/>
                <a:tab pos="4572000" algn="l"/>
              </a:tabLst>
            </a:pPr>
            <a:endParaRPr lang="en-US" sz="2000" dirty="0"/>
          </a:p>
          <a:p>
            <a:pPr marL="227013" indent="-227013" defTabSz="895350">
              <a:tabLst>
                <a:tab pos="1371600" algn="l"/>
                <a:tab pos="4572000" algn="l"/>
              </a:tabLst>
            </a:pPr>
            <a:r>
              <a:rPr lang="en-US" dirty="0"/>
              <a:t>Contrast with </a:t>
            </a:r>
            <a:r>
              <a:rPr lang="en-US" u="sng" dirty="0"/>
              <a:t>microarchitecture</a:t>
            </a:r>
            <a:r>
              <a:rPr lang="en-US" dirty="0"/>
              <a:t> state</a:t>
            </a:r>
          </a:p>
          <a:p>
            <a:pPr marL="487363" lvl="1" indent="-227013" defTabSz="895350">
              <a:tabLst>
                <a:tab pos="1371600" algn="l"/>
                <a:tab pos="4572000" algn="l"/>
              </a:tabLst>
            </a:pPr>
            <a:r>
              <a:rPr lang="en-US" sz="2000" dirty="0"/>
              <a:t>Microarchitecture is the specific implementation of an ISA</a:t>
            </a:r>
          </a:p>
          <a:p>
            <a:pPr marL="773113" lvl="2" indent="-227013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HW designer decides what the microarchitecture looks like</a:t>
            </a:r>
          </a:p>
          <a:p>
            <a:pPr marL="487363" lvl="1" indent="-227013" defTabSz="895350">
              <a:tabLst>
                <a:tab pos="1371600" algn="l"/>
                <a:tab pos="4572000" algn="l"/>
              </a:tabLst>
            </a:pPr>
            <a:r>
              <a:rPr lang="en-US" sz="2000" dirty="0"/>
              <a:t>Caches: part of the microarchitecture state</a:t>
            </a:r>
          </a:p>
          <a:p>
            <a:pPr marL="227013" indent="-227013" defTabSz="895350">
              <a:tabLst>
                <a:tab pos="1371600" algn="l"/>
                <a:tab pos="4572000" algn="l"/>
              </a:tabLst>
            </a:pPr>
            <a:endParaRPr lang="en-US" dirty="0"/>
          </a:p>
          <a:p>
            <a:pPr marL="227013" indent="-227013" defTabSz="895350">
              <a:tabLst>
                <a:tab pos="1371600" algn="l"/>
                <a:tab pos="4572000" algn="l"/>
              </a:tabLst>
            </a:pPr>
            <a:endParaRPr lang="en-US" dirty="0"/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676400" y="17526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solidFill>
                  <a:schemeClr val="tx1"/>
                </a:solidFill>
                <a:latin typeface="Calibri" pitchFamily="34" charset="0"/>
              </a:rPr>
              <a:t>PC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447800"/>
            <a:ext cx="13716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990600"/>
            <a:ext cx="1752600" cy="381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172200" y="1676400"/>
            <a:ext cx="17526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tx1"/>
                </a:solidFill>
                <a:latin typeface="Calibri" pitchFamily="34" charset="0"/>
              </a:rPr>
              <a:t>Object Code</a:t>
            </a:r>
          </a:p>
          <a:p>
            <a:pPr algn="l" eaLnBrk="0" hangingPunct="0"/>
            <a:r>
              <a:rPr lang="en-US" sz="2000" b="1" dirty="0">
                <a:solidFill>
                  <a:schemeClr val="tx1"/>
                </a:solidFill>
                <a:latin typeface="Calibri" pitchFamily="34" charset="0"/>
              </a:rPr>
              <a:t>Program Data</a:t>
            </a:r>
          </a:p>
          <a:p>
            <a:pPr algn="l" eaLnBrk="0" hangingPunct="0"/>
            <a:r>
              <a:rPr lang="en-US" sz="2000" b="1" dirty="0">
                <a:solidFill>
                  <a:schemeClr val="tx1"/>
                </a:solidFill>
                <a:latin typeface="Calibri" pitchFamily="34" charset="0"/>
              </a:rPr>
              <a:t>OS Data</a:t>
            </a: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52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860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8194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346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Addresses</a:t>
            </a:r>
          </a:p>
        </p:txBody>
      </p:sp>
      <p:sp>
        <p:nvSpPr>
          <p:cNvPr id="147471" name="Rectangle 15"/>
          <p:cNvSpPr>
            <a:spLocks noChangeArrowheads="1"/>
          </p:cNvSpPr>
          <p:nvPr/>
        </p:nvSpPr>
        <p:spPr bwMode="auto">
          <a:xfrm>
            <a:off x="6019800" y="2971800"/>
            <a:ext cx="17526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Stack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362200" y="2362200"/>
            <a:ext cx="13716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solidFill>
                  <a:schemeClr val="tx1"/>
                </a:solidFill>
                <a:latin typeface="Calibri" pitchFamily="34" charset="0"/>
              </a:rPr>
              <a:t>Condition</a:t>
            </a:r>
          </a:p>
          <a:p>
            <a:pPr eaLnBrk="0" hangingPunct="0"/>
            <a:r>
              <a:rPr lang="en-US" sz="2400" b="1" dirty="0">
                <a:solidFill>
                  <a:schemeClr val="tx1"/>
                </a:solidFill>
                <a:latin typeface="Calibri" pitchFamily="34" charset="0"/>
              </a:rPr>
              <a:t>Codes</a:t>
            </a:r>
          </a:p>
        </p:txBody>
      </p:sp>
      <p:sp>
        <p:nvSpPr>
          <p:cNvPr id="18" name="Freeform 10"/>
          <p:cNvSpPr>
            <a:spLocks/>
          </p:cNvSpPr>
          <p:nvPr/>
        </p:nvSpPr>
        <p:spPr bwMode="auto">
          <a:xfrm>
            <a:off x="1371600" y="2549955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</p:spTree>
    <p:extLst>
      <p:ext uri="{BB962C8B-B14F-4D97-AF65-F5344CB8AC3E}">
        <p14:creationId xmlns:p14="http://schemas.microsoft.com/office/powerpoint/2010/main" val="25839202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Have We Covered So Far?</a:t>
            </a: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457200" y="5715000"/>
            <a:ext cx="4225925" cy="4587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Physics</a:t>
            </a: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457200" y="5275262"/>
            <a:ext cx="4225925" cy="45878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Devices</a:t>
            </a:r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>
            <a:off x="457200" y="488315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Circuits</a:t>
            </a: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457200" y="4497387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Gates</a:t>
            </a: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57200" y="41061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Register-Transfer Level</a:t>
            </a: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457200" y="3702875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Microarchitecture</a:t>
            </a: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457200" y="3231388"/>
            <a:ext cx="4225925" cy="4714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Instruction Set Architecture (ISA)</a:t>
            </a: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457200" y="2828163"/>
            <a:ext cx="4214813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Operating System/Virtual Machines</a:t>
            </a:r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>
            <a:off x="457200" y="242493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Programming Language</a:t>
            </a:r>
          </a:p>
        </p:txBody>
      </p:sp>
      <p:sp>
        <p:nvSpPr>
          <p:cNvPr id="17" name="AutoShape 3"/>
          <p:cNvSpPr>
            <a:spLocks noChangeArrowheads="1"/>
          </p:cNvSpPr>
          <p:nvPr/>
        </p:nvSpPr>
        <p:spPr bwMode="auto">
          <a:xfrm>
            <a:off x="457200" y="2003425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Algorithm</a:t>
            </a:r>
          </a:p>
        </p:txBody>
      </p:sp>
      <p:sp>
        <p:nvSpPr>
          <p:cNvPr id="18" name="AutoShape 5"/>
          <p:cNvSpPr>
            <a:spLocks noChangeArrowheads="1"/>
          </p:cNvSpPr>
          <p:nvPr/>
        </p:nvSpPr>
        <p:spPr bwMode="auto">
          <a:xfrm>
            <a:off x="457200" y="1600200"/>
            <a:ext cx="4217988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19" name="AutoShape 4"/>
          <p:cNvSpPr>
            <a:spLocks noChangeArrowheads="1"/>
          </p:cNvSpPr>
          <p:nvPr/>
        </p:nvSpPr>
        <p:spPr bwMode="auto">
          <a:xfrm>
            <a:off x="457200" y="4116387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Register-Transfer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5167423" y="2590801"/>
            <a:ext cx="2193851" cy="312928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charset="0"/>
                <a:ea typeface="Courier New" charset="0"/>
                <a:cs typeface="Courier New" charset="0"/>
                <a:sym typeface="Gill Sans" charset="0"/>
              </a:rPr>
              <a:t>%rip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sym typeface="Gill Sans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165363" y="3248783"/>
            <a:ext cx="2193852" cy="312928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L1 cache</a:t>
            </a:r>
            <a:endParaRPr kumimoji="0" lang="en-US" sz="18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197548" y="4455922"/>
            <a:ext cx="2193852" cy="312928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normalizeH="0">
                <a:ln>
                  <a:noFill/>
                </a:ln>
                <a:solidFill>
                  <a:schemeClr val="bg1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memory address bits</a:t>
            </a:r>
            <a:endParaRPr kumimoji="0" lang="en-US" sz="18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H="1">
            <a:off x="4714137" y="2885627"/>
            <a:ext cx="422275" cy="508896"/>
          </a:xfrm>
          <a:prstGeom prst="straightConnector1">
            <a:avLst/>
          </a:prstGeom>
          <a:ln w="28575"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 bwMode="auto">
          <a:xfrm flipH="1">
            <a:off x="4728313" y="3430028"/>
            <a:ext cx="383507" cy="429816"/>
          </a:xfrm>
          <a:prstGeom prst="straightConnector1">
            <a:avLst/>
          </a:prstGeom>
          <a:ln w="28575"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H="1" flipV="1">
            <a:off x="4728313" y="3467131"/>
            <a:ext cx="408099" cy="1109375"/>
          </a:xfrm>
          <a:prstGeom prst="straightConnector1">
            <a:avLst/>
          </a:prstGeom>
          <a:ln w="28575"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 bwMode="auto">
          <a:xfrm>
            <a:off x="4907812" y="1626422"/>
            <a:ext cx="4236188" cy="681229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sym typeface="Gill Sans" charset="0"/>
              </a:rPr>
              <a:t>Is the following </a:t>
            </a:r>
            <a:r>
              <a:rPr lang="en-US" sz="1800" b="1" dirty="0">
                <a:solidFill>
                  <a:srgbClr val="C00000"/>
                </a:solidFill>
              </a:rPr>
              <a:t>part of Architecture or </a:t>
            </a:r>
            <a:r>
              <a:rPr lang="en-US" sz="1800" b="1">
                <a:solidFill>
                  <a:srgbClr val="C00000"/>
                </a:solidFill>
              </a:rPr>
              <a:t>Microarchitecture?</a:t>
            </a: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170775" y="3859844"/>
            <a:ext cx="2193852" cy="312928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chemeClr val="bg1"/>
                </a:solidFill>
              </a:rPr>
              <a:t>cache valid bits</a:t>
            </a:r>
            <a:endParaRPr kumimoji="0" lang="en-US" sz="18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 flipH="1" flipV="1">
            <a:off x="4728313" y="3932452"/>
            <a:ext cx="383507" cy="70815"/>
          </a:xfrm>
          <a:prstGeom prst="straightConnector1">
            <a:avLst/>
          </a:prstGeom>
          <a:ln w="28575"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15316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425"/>
          <p:cNvSpPr>
            <a:spLocks noChangeArrowheads="1"/>
          </p:cNvSpPr>
          <p:nvPr/>
        </p:nvSpPr>
        <p:spPr bwMode="auto">
          <a:xfrm>
            <a:off x="228600" y="1676400"/>
            <a:ext cx="6172200" cy="3886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Rectangle 404"/>
          <p:cNvSpPr>
            <a:spLocks noChangeArrowheads="1"/>
          </p:cNvSpPr>
          <p:nvPr/>
        </p:nvSpPr>
        <p:spPr bwMode="auto">
          <a:xfrm>
            <a:off x="3810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0" name="Rectangle 413"/>
          <p:cNvSpPr>
            <a:spLocks noChangeArrowheads="1"/>
          </p:cNvSpPr>
          <p:nvPr/>
        </p:nvSpPr>
        <p:spPr bwMode="auto">
          <a:xfrm>
            <a:off x="41148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Real Stuff:</a:t>
            </a:r>
            <a:br>
              <a:rPr lang="en-US"/>
            </a:br>
            <a:r>
              <a:rPr lang="en-US"/>
              <a:t>Intel </a:t>
            </a:r>
            <a:r>
              <a:rPr lang="en-US" dirty="0"/>
              <a:t>Core i7 Cache Hierarchy</a:t>
            </a:r>
          </a:p>
        </p:txBody>
      </p:sp>
      <p:sp>
        <p:nvSpPr>
          <p:cNvPr id="4" name="Rectangle 396"/>
          <p:cNvSpPr>
            <a:spLocks noChangeArrowheads="1"/>
          </p:cNvSpPr>
          <p:nvPr/>
        </p:nvSpPr>
        <p:spPr bwMode="auto">
          <a:xfrm>
            <a:off x="5461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 err="1"/>
              <a:t>Regs</a:t>
            </a:r>
            <a:endParaRPr lang="en-US" sz="1800" dirty="0"/>
          </a:p>
        </p:txBody>
      </p:sp>
      <p:sp>
        <p:nvSpPr>
          <p:cNvPr id="5" name="Rectangle 397"/>
          <p:cNvSpPr>
            <a:spLocks noChangeArrowheads="1"/>
          </p:cNvSpPr>
          <p:nvPr/>
        </p:nvSpPr>
        <p:spPr bwMode="auto">
          <a:xfrm>
            <a:off x="5889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L1 </a:t>
            </a:r>
          </a:p>
          <a:p>
            <a:pPr algn="ctr"/>
            <a:r>
              <a:rPr lang="en-US" sz="1800"/>
              <a:t>d-cache</a:t>
            </a:r>
          </a:p>
        </p:txBody>
      </p:sp>
      <p:sp>
        <p:nvSpPr>
          <p:cNvPr id="6" name="Rectangle 399"/>
          <p:cNvSpPr>
            <a:spLocks noChangeArrowheads="1"/>
          </p:cNvSpPr>
          <p:nvPr/>
        </p:nvSpPr>
        <p:spPr bwMode="auto">
          <a:xfrm>
            <a:off x="15240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i</a:t>
            </a:r>
            <a:r>
              <a:rPr lang="en-US" sz="1800" dirty="0"/>
              <a:t>-cache</a:t>
            </a:r>
          </a:p>
        </p:txBody>
      </p:sp>
      <p:sp>
        <p:nvSpPr>
          <p:cNvPr id="7" name="Rectangle 400"/>
          <p:cNvSpPr>
            <a:spLocks noChangeArrowheads="1"/>
          </p:cNvSpPr>
          <p:nvPr/>
        </p:nvSpPr>
        <p:spPr bwMode="auto">
          <a:xfrm>
            <a:off x="6096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8" name="Line 401"/>
          <p:cNvSpPr>
            <a:spLocks noChangeShapeType="1"/>
          </p:cNvSpPr>
          <p:nvPr/>
        </p:nvSpPr>
        <p:spPr bwMode="auto">
          <a:xfrm>
            <a:off x="10668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Line 402"/>
          <p:cNvSpPr>
            <a:spLocks noChangeShapeType="1"/>
          </p:cNvSpPr>
          <p:nvPr/>
        </p:nvSpPr>
        <p:spPr bwMode="auto">
          <a:xfrm>
            <a:off x="1066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Line 403"/>
          <p:cNvSpPr>
            <a:spLocks noChangeShapeType="1"/>
          </p:cNvSpPr>
          <p:nvPr/>
        </p:nvSpPr>
        <p:spPr bwMode="auto">
          <a:xfrm>
            <a:off x="19050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Text Box 405"/>
          <p:cNvSpPr txBox="1">
            <a:spLocks noChangeArrowheads="1"/>
          </p:cNvSpPr>
          <p:nvPr/>
        </p:nvSpPr>
        <p:spPr bwMode="auto">
          <a:xfrm>
            <a:off x="3048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0</a:t>
            </a:r>
          </a:p>
        </p:txBody>
      </p:sp>
      <p:sp>
        <p:nvSpPr>
          <p:cNvPr id="13" name="Rectangle 406"/>
          <p:cNvSpPr>
            <a:spLocks noChangeArrowheads="1"/>
          </p:cNvSpPr>
          <p:nvPr/>
        </p:nvSpPr>
        <p:spPr bwMode="auto">
          <a:xfrm>
            <a:off x="42799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Regs</a:t>
            </a:r>
          </a:p>
        </p:txBody>
      </p:sp>
      <p:sp>
        <p:nvSpPr>
          <p:cNvPr id="14" name="Rectangle 407"/>
          <p:cNvSpPr>
            <a:spLocks noChangeArrowheads="1"/>
          </p:cNvSpPr>
          <p:nvPr/>
        </p:nvSpPr>
        <p:spPr bwMode="auto">
          <a:xfrm>
            <a:off x="43227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d</a:t>
            </a:r>
            <a:r>
              <a:rPr lang="en-US" sz="1800" dirty="0"/>
              <a:t>-cache</a:t>
            </a:r>
          </a:p>
        </p:txBody>
      </p:sp>
      <p:sp>
        <p:nvSpPr>
          <p:cNvPr id="15" name="Rectangle 408"/>
          <p:cNvSpPr>
            <a:spLocks noChangeArrowheads="1"/>
          </p:cNvSpPr>
          <p:nvPr/>
        </p:nvSpPr>
        <p:spPr bwMode="auto">
          <a:xfrm>
            <a:off x="52578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L1 </a:t>
            </a:r>
          </a:p>
          <a:p>
            <a:pPr algn="ctr"/>
            <a:r>
              <a:rPr lang="en-US" sz="1800"/>
              <a:t>i-cache</a:t>
            </a:r>
          </a:p>
        </p:txBody>
      </p:sp>
      <p:sp>
        <p:nvSpPr>
          <p:cNvPr id="16" name="Rectangle 409"/>
          <p:cNvSpPr>
            <a:spLocks noChangeArrowheads="1"/>
          </p:cNvSpPr>
          <p:nvPr/>
        </p:nvSpPr>
        <p:spPr bwMode="auto">
          <a:xfrm>
            <a:off x="43434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17" name="Line 410"/>
          <p:cNvSpPr>
            <a:spLocks noChangeShapeType="1"/>
          </p:cNvSpPr>
          <p:nvPr/>
        </p:nvSpPr>
        <p:spPr bwMode="auto">
          <a:xfrm>
            <a:off x="48006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Line 411"/>
          <p:cNvSpPr>
            <a:spLocks noChangeShapeType="1"/>
          </p:cNvSpPr>
          <p:nvPr/>
        </p:nvSpPr>
        <p:spPr bwMode="auto">
          <a:xfrm>
            <a:off x="48006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Line 412"/>
          <p:cNvSpPr>
            <a:spLocks noChangeShapeType="1"/>
          </p:cNvSpPr>
          <p:nvPr/>
        </p:nvSpPr>
        <p:spPr bwMode="auto">
          <a:xfrm>
            <a:off x="5638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1" name="Text Box 414"/>
          <p:cNvSpPr txBox="1">
            <a:spLocks noChangeArrowheads="1"/>
          </p:cNvSpPr>
          <p:nvPr/>
        </p:nvSpPr>
        <p:spPr bwMode="auto">
          <a:xfrm>
            <a:off x="40386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3</a:t>
            </a:r>
          </a:p>
        </p:txBody>
      </p:sp>
      <p:sp>
        <p:nvSpPr>
          <p:cNvPr id="22" name="Text Box 415"/>
          <p:cNvSpPr txBox="1">
            <a:spLocks noChangeArrowheads="1"/>
          </p:cNvSpPr>
          <p:nvPr/>
        </p:nvSpPr>
        <p:spPr bwMode="auto">
          <a:xfrm>
            <a:off x="2971800" y="2983468"/>
            <a:ext cx="72390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/>
              <a:t>…</a:t>
            </a:r>
          </a:p>
        </p:txBody>
      </p:sp>
      <p:sp>
        <p:nvSpPr>
          <p:cNvPr id="23" name="Line 417"/>
          <p:cNvSpPr>
            <a:spLocks noChangeShapeType="1"/>
          </p:cNvSpPr>
          <p:nvPr/>
        </p:nvSpPr>
        <p:spPr bwMode="auto">
          <a:xfrm>
            <a:off x="14478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4" name="Line 418"/>
          <p:cNvSpPr>
            <a:spLocks noChangeShapeType="1"/>
          </p:cNvSpPr>
          <p:nvPr/>
        </p:nvSpPr>
        <p:spPr bwMode="auto">
          <a:xfrm>
            <a:off x="51816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Rectangle 419"/>
          <p:cNvSpPr>
            <a:spLocks noChangeArrowheads="1"/>
          </p:cNvSpPr>
          <p:nvPr/>
        </p:nvSpPr>
        <p:spPr bwMode="auto">
          <a:xfrm>
            <a:off x="1098550" y="4800600"/>
            <a:ext cx="4387850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L3 unified cache</a:t>
            </a:r>
          </a:p>
          <a:p>
            <a:pPr algn="ctr"/>
            <a:r>
              <a:rPr lang="en-US" sz="1800"/>
              <a:t>(shared by all cores)</a:t>
            </a:r>
          </a:p>
        </p:txBody>
      </p:sp>
      <p:sp>
        <p:nvSpPr>
          <p:cNvPr id="26" name="Rectangle 420"/>
          <p:cNvSpPr>
            <a:spLocks noChangeArrowheads="1"/>
          </p:cNvSpPr>
          <p:nvPr/>
        </p:nvSpPr>
        <p:spPr bwMode="auto">
          <a:xfrm>
            <a:off x="228600" y="6057900"/>
            <a:ext cx="6172200" cy="5715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Main memory</a:t>
            </a:r>
          </a:p>
        </p:txBody>
      </p:sp>
      <p:sp>
        <p:nvSpPr>
          <p:cNvPr id="27" name="Line 421"/>
          <p:cNvSpPr>
            <a:spLocks noChangeShapeType="1"/>
          </p:cNvSpPr>
          <p:nvPr/>
        </p:nvSpPr>
        <p:spPr bwMode="auto">
          <a:xfrm>
            <a:off x="3371850" y="53721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9" name="Text Box 426"/>
          <p:cNvSpPr txBox="1">
            <a:spLocks noChangeArrowheads="1"/>
          </p:cNvSpPr>
          <p:nvPr/>
        </p:nvSpPr>
        <p:spPr bwMode="auto">
          <a:xfrm>
            <a:off x="152400" y="1295400"/>
            <a:ext cx="192075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/>
              <a:t>Processor package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53200" y="1676400"/>
            <a:ext cx="251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L1 </a:t>
            </a:r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-cache and </a:t>
            </a:r>
            <a:r>
              <a:rPr lang="en-US" sz="1800" dirty="0" err="1">
                <a:latin typeface="Calibri" pitchFamily="34" charset="0"/>
              </a:rPr>
              <a:t>d</a:t>
            </a:r>
            <a:r>
              <a:rPr lang="en-US" sz="1800" dirty="0">
                <a:latin typeface="Calibri" pitchFamily="34" charset="0"/>
              </a:rPr>
              <a:t>-cache: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32 KB,  8-way (E=8), 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Access: 4 cycles</a:t>
            </a:r>
          </a:p>
          <a:p>
            <a:endParaRPr lang="en-US" sz="1800" b="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L2 unified cache: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 256 KB, 8-way, 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Access: 11 cycles</a:t>
            </a:r>
          </a:p>
          <a:p>
            <a:pPr lvl="1"/>
            <a:endParaRPr lang="en-US" sz="1800" b="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L3 unified cache: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8 MB, 16-way,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Access: 30-40 cycles</a:t>
            </a:r>
          </a:p>
          <a:p>
            <a:pPr lvl="1"/>
            <a:endParaRPr lang="en-US" sz="1800" b="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Block size</a:t>
            </a:r>
            <a:r>
              <a:rPr lang="en-US" sz="1800" b="0" dirty="0">
                <a:latin typeface="Calibri" pitchFamily="34" charset="0"/>
              </a:rPr>
              <a:t>: 64 bytes for all caches.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77000" y="697468"/>
            <a:ext cx="2602207" cy="369332"/>
          </a:xfrm>
          <a:prstGeom prst="rect">
            <a:avLst/>
          </a:prstGeom>
          <a:solidFill>
            <a:srgbClr val="3366FF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Calibri" pitchFamily="34" charset="0"/>
              </a:rPr>
              <a:t>(E=8)*(B=64)*(S=64)=32K</a:t>
            </a:r>
          </a:p>
        </p:txBody>
      </p:sp>
      <p:cxnSp>
        <p:nvCxnSpPr>
          <p:cNvPr id="32" name="Straight Connector 31"/>
          <p:cNvCxnSpPr/>
          <p:nvPr/>
        </p:nvCxnSpPr>
        <p:spPr bwMode="auto">
          <a:xfrm flipH="1">
            <a:off x="7772400" y="1066800"/>
            <a:ext cx="7620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271261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example of microarchitecture</a:t>
            </a:r>
          </a:p>
          <a:p>
            <a:pPr lvl="1"/>
            <a:r>
              <a:rPr lang="en-US" dirty="0"/>
              <a:t>Can change cache structure without changing interface</a:t>
            </a:r>
          </a:p>
          <a:p>
            <a:pPr lvl="1"/>
            <a:r>
              <a:rPr lang="en-US" dirty="0"/>
              <a:t>Allows us to make a range of processors with different cost/performance tradeoffs</a:t>
            </a:r>
          </a:p>
          <a:p>
            <a:pPr lvl="1"/>
            <a:endParaRPr lang="en-US" dirty="0"/>
          </a:p>
          <a:p>
            <a:r>
              <a:rPr lang="en-US" dirty="0"/>
              <a:t>Cache Basics</a:t>
            </a:r>
          </a:p>
          <a:p>
            <a:pPr lvl="1"/>
            <a:r>
              <a:rPr lang="en-US" dirty="0"/>
              <a:t>Where can a block go? </a:t>
            </a:r>
          </a:p>
          <a:p>
            <a:pPr lvl="1"/>
            <a:r>
              <a:rPr lang="en-US" dirty="0"/>
              <a:t>How do I find it?</a:t>
            </a:r>
          </a:p>
          <a:p>
            <a:pPr lvl="1"/>
            <a:r>
              <a:rPr lang="en-US" dirty="0"/>
              <a:t>How to replace blocks?</a:t>
            </a:r>
          </a:p>
          <a:p>
            <a:pPr lvl="1"/>
            <a:r>
              <a:rPr lang="en-US" dirty="0"/>
              <a:t>What about writes?</a:t>
            </a:r>
          </a:p>
          <a:p>
            <a:endParaRPr lang="en-US" dirty="0"/>
          </a:p>
          <a:p>
            <a:r>
              <a:rPr lang="en-US" dirty="0"/>
              <a:t>Critical Issue</a:t>
            </a:r>
          </a:p>
          <a:p>
            <a:pPr lvl="1"/>
            <a:r>
              <a:rPr lang="en-US" dirty="0"/>
              <a:t>Even when code has locality, cache structure might fail to exploit it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256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6875" y="1143000"/>
            <a:ext cx="8442325" cy="5191125"/>
          </a:xfrm>
        </p:spPr>
        <p:txBody>
          <a:bodyPr/>
          <a:lstStyle/>
          <a:p>
            <a:r>
              <a:rPr lang="en-US" sz="2000" i="1" dirty="0">
                <a:solidFill>
                  <a:srgbClr val="FF0000"/>
                </a:solidFill>
              </a:rPr>
              <a:t>Cache:</a:t>
            </a:r>
            <a:r>
              <a:rPr lang="en-US" sz="2000" i="1" dirty="0"/>
              <a:t> </a:t>
            </a:r>
            <a:r>
              <a:rPr lang="en-US" sz="2000" dirty="0"/>
              <a:t>Fundamental idea of a memory hierarchy:</a:t>
            </a:r>
          </a:p>
          <a:p>
            <a:pPr lvl="1"/>
            <a:r>
              <a:rPr lang="en-US" sz="1800" dirty="0"/>
              <a:t>A smaller, faster memory that acts as a staging area for a subset of the data in a larger, slower memory</a:t>
            </a:r>
          </a:p>
          <a:p>
            <a:pPr lvl="1"/>
            <a:r>
              <a:rPr lang="en-US" sz="1800" dirty="0"/>
              <a:t>For each k, the faster, smaller device at level k serves as a cache for the larger, slower device at level k+1.</a:t>
            </a:r>
          </a:p>
          <a:p>
            <a:endParaRPr lang="en-US" sz="2000" dirty="0"/>
          </a:p>
          <a:p>
            <a:r>
              <a:rPr lang="en-US" sz="2000" dirty="0"/>
              <a:t>Why do memory hierarchies work?</a:t>
            </a:r>
          </a:p>
          <a:p>
            <a:pPr lvl="1"/>
            <a:r>
              <a:rPr lang="en-US" sz="1800" dirty="0"/>
              <a:t>Because of locality, programs tend to access the data at level </a:t>
            </a:r>
            <a:r>
              <a:rPr lang="en-US" sz="1800" dirty="0" err="1"/>
              <a:t>k</a:t>
            </a:r>
            <a:r>
              <a:rPr lang="en-US" sz="1800" dirty="0"/>
              <a:t> more often than they access the data at level k+1. </a:t>
            </a:r>
          </a:p>
          <a:p>
            <a:pPr lvl="1"/>
            <a:r>
              <a:rPr lang="en-US" sz="1800" dirty="0"/>
              <a:t>Thus, the storage at level k+1 can be slower, and thus larger and cheaper per bit.</a:t>
            </a:r>
          </a:p>
          <a:p>
            <a:endParaRPr lang="en-US" sz="2000" b="0" dirty="0"/>
          </a:p>
          <a:p>
            <a:r>
              <a:rPr lang="en-US" sz="2000" b="0" dirty="0"/>
              <a:t>The memory hierarchy creates a </a:t>
            </a:r>
            <a:r>
              <a:rPr lang="en-US" sz="2000" b="0" dirty="0">
                <a:solidFill>
                  <a:srgbClr val="00B050"/>
                </a:solidFill>
              </a:rPr>
              <a:t>large</a:t>
            </a:r>
            <a:r>
              <a:rPr lang="en-US" sz="2000" b="0" dirty="0"/>
              <a:t> pool of storage that costs as much as the </a:t>
            </a:r>
            <a:r>
              <a:rPr lang="en-US" sz="2000" b="0" dirty="0">
                <a:solidFill>
                  <a:srgbClr val="00B050"/>
                </a:solidFill>
              </a:rPr>
              <a:t>cheap</a:t>
            </a:r>
            <a:r>
              <a:rPr lang="en-US" sz="2000" b="0" dirty="0"/>
              <a:t> storage near the bottom, but that serves data to programs at the rate of the </a:t>
            </a:r>
            <a:r>
              <a:rPr lang="en-US" sz="2000" b="0" dirty="0">
                <a:solidFill>
                  <a:srgbClr val="00B050"/>
                </a:solidFill>
              </a:rPr>
              <a:t>fast</a:t>
            </a:r>
            <a:r>
              <a:rPr lang="en-US" sz="2000" b="0" dirty="0"/>
              <a:t> storage near the top.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61913" y="247650"/>
            <a:ext cx="8716962" cy="782638"/>
          </a:xfrm>
        </p:spPr>
        <p:txBody>
          <a:bodyPr>
            <a:normAutofit/>
          </a:bodyPr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Arial"/>
                <a:cs typeface="Arial"/>
              </a:rPr>
              <a:t>Review: Memory Hierarchy</a:t>
            </a:r>
          </a:p>
        </p:txBody>
      </p:sp>
    </p:spTree>
    <p:extLst>
      <p:ext uri="{BB962C8B-B14F-4D97-AF65-F5344CB8AC3E}">
        <p14:creationId xmlns:p14="http://schemas.microsoft.com/office/powerpoint/2010/main" val="13364031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81000" y="510029"/>
            <a:ext cx="8382000" cy="630942"/>
          </a:xfrm>
        </p:spPr>
        <p:txBody>
          <a:bodyPr wrap="square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 dirty="0">
                <a:latin typeface="Helvetica" pitchFamily="34" charset="0"/>
                <a:cs typeface="Helvetica" pitchFamily="34" charset="0"/>
              </a:rPr>
              <a:t>SRAM vs. DRAM Tradeoff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  <a:cs typeface="Helvetica" pitchFamily="34" charset="0"/>
              </a:rPr>
              <a:t>SRAM (cache)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Faster (L1 cache: a few CPU cycles)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Smaller (Kilobytes (L1) or Megabytes (L2))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More expensive and “energy-hungry”</a:t>
            </a:r>
          </a:p>
          <a:p>
            <a:endParaRPr lang="en-US" dirty="0">
              <a:latin typeface="Helvetica" pitchFamily="34" charset="0"/>
              <a:cs typeface="Helvetica" pitchFamily="34" charset="0"/>
            </a:endParaRPr>
          </a:p>
          <a:p>
            <a:r>
              <a:rPr lang="en-US" dirty="0">
                <a:latin typeface="Helvetica" pitchFamily="34" charset="0"/>
                <a:cs typeface="Helvetica" pitchFamily="34" charset="0"/>
              </a:rPr>
              <a:t>DRAM (main memory)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Relatively slower (hundreds of CPU cycles)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Larger (Gigabytes)</a:t>
            </a:r>
          </a:p>
          <a:p>
            <a:pPr lvl="1"/>
            <a:r>
              <a:rPr lang="en-US" dirty="0">
                <a:latin typeface="Helvetica" pitchFamily="34" charset="0"/>
                <a:cs typeface="Helvetica" pitchFamily="34" charset="0"/>
              </a:rPr>
              <a:t>Cheaper</a:t>
            </a:r>
          </a:p>
        </p:txBody>
      </p:sp>
    </p:spTree>
    <p:extLst>
      <p:ext uri="{BB962C8B-B14F-4D97-AF65-F5344CB8AC3E}">
        <p14:creationId xmlns:p14="http://schemas.microsoft.com/office/powerpoint/2010/main" val="937338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Locality is everywhere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479800" y="2767013"/>
            <a:ext cx="1778000" cy="13985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t">
            <a:prstTxWarp prst="textNoShape">
              <a:avLst/>
            </a:prstTxWarp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L1-L3 caches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36600" y="2767014"/>
            <a:ext cx="1549400" cy="13985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Processor</a:t>
            </a:r>
          </a:p>
          <a:p>
            <a:r>
              <a:rPr lang="en-US" sz="2000" dirty="0">
                <a:solidFill>
                  <a:srgbClr val="000000"/>
                </a:solidFill>
              </a:rPr>
              <a:t>(w/ Registers)</a:t>
            </a: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2286000" y="3452813"/>
            <a:ext cx="1193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6451600" y="2641600"/>
            <a:ext cx="2006600" cy="1752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Big Slow </a:t>
            </a:r>
          </a:p>
          <a:p>
            <a:r>
              <a:rPr lang="en-US" sz="2400" dirty="0">
                <a:solidFill>
                  <a:srgbClr val="000000"/>
                </a:solidFill>
              </a:rPr>
              <a:t>Memory</a:t>
            </a:r>
          </a:p>
          <a:p>
            <a:r>
              <a:rPr lang="en-US" sz="2400" dirty="0">
                <a:solidFill>
                  <a:srgbClr val="000000"/>
                </a:solidFill>
              </a:rPr>
              <a:t>(DRAM)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V="1">
            <a:off x="5266944" y="3452813"/>
            <a:ext cx="1184656" cy="1349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Content Placeholder 3"/>
          <p:cNvSpPr txBox="1">
            <a:spLocks/>
          </p:cNvSpPr>
          <p:nvPr/>
        </p:nvSpPr>
        <p:spPr bwMode="auto">
          <a:xfrm>
            <a:off x="4086733" y="4869973"/>
            <a:ext cx="2437892" cy="877887"/>
          </a:xfrm>
          <a:prstGeom prst="wedgeRectCallout">
            <a:avLst>
              <a:gd name="adj1" fmla="val 14170"/>
              <a:gd name="adj2" fmla="val -168224"/>
            </a:avLst>
          </a:prstGeom>
          <a:ln w="25400" cap="flat" cmpd="sng" algn="ctr">
            <a:solidFill>
              <a:schemeClr val="accent6"/>
            </a:solidFill>
            <a:prstDash val="solid"/>
            <a:miter lim="800000"/>
            <a:headEnd/>
            <a:tailEnd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  <a:normAutofit/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  <a:sym typeface="Calibri" charset="0"/>
              </a:defRPr>
            </a:lvl9pPr>
          </a:lstStyle>
          <a:p>
            <a:pPr marL="0" indent="0" algn="ctr">
              <a:buFont typeface="Wingdings 2" charset="2"/>
              <a:buNone/>
            </a:pPr>
            <a:r>
              <a:rPr lang="en-US" kern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Controlled by cache hardware</a:t>
            </a:r>
          </a:p>
        </p:txBody>
      </p:sp>
      <p:sp>
        <p:nvSpPr>
          <p:cNvPr id="12" name="Content Placeholder 3"/>
          <p:cNvSpPr txBox="1">
            <a:spLocks/>
          </p:cNvSpPr>
          <p:nvPr/>
        </p:nvSpPr>
        <p:spPr bwMode="auto">
          <a:xfrm>
            <a:off x="1523492" y="1673481"/>
            <a:ext cx="2108200" cy="761492"/>
          </a:xfrm>
          <a:prstGeom prst="wedgeRectCallout">
            <a:avLst>
              <a:gd name="adj1" fmla="val 2123"/>
              <a:gd name="adj2" fmla="val 158484"/>
            </a:avLst>
          </a:prstGeom>
          <a:ln w="25400" cap="flat" cmpd="sng" algn="ctr">
            <a:solidFill>
              <a:schemeClr val="accent6"/>
            </a:solidFill>
            <a:prstDash val="solid"/>
            <a:miter lim="800000"/>
            <a:headEnd/>
            <a:tailEnd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  <a:normAutofit lnSpcReduction="10000"/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  <a:sym typeface="Calibri" charset="0"/>
              </a:defRPr>
            </a:lvl9pPr>
          </a:lstStyle>
          <a:p>
            <a:pPr marL="0" indent="0" algn="ctr">
              <a:buFont typeface="Wingdings 2" charset="2"/>
              <a:buNone/>
            </a:pPr>
            <a:r>
              <a:rPr lang="en-US" kern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Controlled by compiler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3631692" y="3200400"/>
            <a:ext cx="25400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t">
            <a:prstTxWarp prst="textNoShape">
              <a:avLst/>
            </a:prstTxWarp>
          </a:bodyPr>
          <a:lstStyle/>
          <a:p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257040" y="3199209"/>
            <a:ext cx="25400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t">
            <a:prstTxWarp prst="textNoShape">
              <a:avLst/>
            </a:prstTxWarp>
          </a:bodyPr>
          <a:lstStyle/>
          <a:p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4892548" y="3199209"/>
            <a:ext cx="25400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t">
            <a:prstTxWarp prst="textNoShape">
              <a:avLst/>
            </a:prstTxWarp>
          </a:bodyPr>
          <a:lstStyle/>
          <a:p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4498086" y="3466306"/>
            <a:ext cx="454914" cy="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3859276" y="3459892"/>
            <a:ext cx="454914" cy="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89440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Locality: Common And Predictable Memory Reference Patterns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0" y="1676400"/>
            <a:ext cx="5029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Temporal Locality:</a:t>
            </a:r>
          </a:p>
          <a:p>
            <a:r>
              <a:rPr lang="en-US" sz="2400" dirty="0"/>
              <a:t>If a location is</a:t>
            </a:r>
          </a:p>
          <a:p>
            <a:r>
              <a:rPr lang="en-US" sz="2400" dirty="0"/>
              <a:t>referenced it is likely</a:t>
            </a:r>
          </a:p>
          <a:p>
            <a:r>
              <a:rPr lang="en-US" sz="2400" dirty="0"/>
              <a:t>to be referenced again</a:t>
            </a:r>
          </a:p>
          <a:p>
            <a:r>
              <a:rPr lang="en-US" sz="2400" dirty="0"/>
              <a:t>in the near future</a:t>
            </a:r>
          </a:p>
          <a:p>
            <a:endParaRPr lang="en-US" sz="2400" dirty="0"/>
          </a:p>
          <a:p>
            <a:r>
              <a:rPr lang="en-US" sz="2400" b="1" dirty="0">
                <a:solidFill>
                  <a:srgbClr val="C00000"/>
                </a:solidFill>
              </a:rPr>
              <a:t>Spatial Locality:</a:t>
            </a:r>
          </a:p>
          <a:p>
            <a:r>
              <a:rPr lang="en-US" sz="2400" dirty="0"/>
              <a:t>If a location is</a:t>
            </a:r>
          </a:p>
          <a:p>
            <a:r>
              <a:rPr lang="en-US" sz="2400" dirty="0"/>
              <a:t>referenced it is likely</a:t>
            </a:r>
          </a:p>
          <a:p>
            <a:r>
              <a:rPr lang="en-US" sz="2400" dirty="0"/>
              <a:t>that locations near it</a:t>
            </a:r>
          </a:p>
          <a:p>
            <a:r>
              <a:rPr lang="en-US" sz="2400" dirty="0"/>
              <a:t>will be referenced in</a:t>
            </a:r>
          </a:p>
          <a:p>
            <a:r>
              <a:rPr lang="en-US" sz="2400" dirty="0"/>
              <a:t>the near future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029200" y="2590800"/>
            <a:ext cx="3959225" cy="1320874"/>
          </a:xfrm>
          <a:prstGeom prst="rect">
            <a:avLst/>
          </a:prstGeom>
          <a:solidFill>
            <a:srgbClr val="F7F5CD"/>
          </a:solidFill>
          <a:ln w="12700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tabLst>
                <a:tab pos="457200" algn="l"/>
              </a:tabLst>
            </a:pPr>
            <a:r>
              <a:rPr lang="en-US" sz="2000" dirty="0">
                <a:latin typeface="Courier New" charset="0"/>
              </a:rPr>
              <a:t>sum = 0;</a:t>
            </a:r>
          </a:p>
          <a:p>
            <a:pPr algn="l">
              <a:tabLst>
                <a:tab pos="457200" algn="l"/>
              </a:tabLst>
            </a:pPr>
            <a:r>
              <a:rPr lang="en-US" sz="2000" dirty="0">
                <a:latin typeface="Courier New" charset="0"/>
              </a:rPr>
              <a:t>for (</a:t>
            </a:r>
            <a:r>
              <a:rPr lang="en-US" sz="2000" dirty="0" err="1">
                <a:latin typeface="Courier New" charset="0"/>
              </a:rPr>
              <a:t>i</a:t>
            </a:r>
            <a:r>
              <a:rPr lang="en-US" sz="2000" dirty="0">
                <a:latin typeface="Courier New" charset="0"/>
              </a:rPr>
              <a:t> = 0; </a:t>
            </a:r>
            <a:r>
              <a:rPr lang="en-US" sz="2000" dirty="0" err="1">
                <a:latin typeface="Courier New" charset="0"/>
              </a:rPr>
              <a:t>i</a:t>
            </a:r>
            <a:r>
              <a:rPr lang="en-US" sz="2000" dirty="0">
                <a:latin typeface="Courier New" charset="0"/>
              </a:rPr>
              <a:t> &lt; </a:t>
            </a:r>
            <a:r>
              <a:rPr lang="en-US" sz="2000" dirty="0" err="1">
                <a:latin typeface="Courier New" charset="0"/>
              </a:rPr>
              <a:t>n</a:t>
            </a:r>
            <a:r>
              <a:rPr lang="en-US" sz="2000" dirty="0">
                <a:latin typeface="Courier New" charset="0"/>
              </a:rPr>
              <a:t>; </a:t>
            </a:r>
            <a:r>
              <a:rPr lang="en-US" sz="2000" dirty="0" err="1">
                <a:latin typeface="Courier New" charset="0"/>
              </a:rPr>
              <a:t>i</a:t>
            </a:r>
            <a:r>
              <a:rPr lang="en-US" sz="2000" dirty="0">
                <a:latin typeface="Courier New" charset="0"/>
              </a:rPr>
              <a:t>++)</a:t>
            </a:r>
          </a:p>
          <a:p>
            <a:pPr algn="l">
              <a:tabLst>
                <a:tab pos="457200" algn="l"/>
              </a:tabLst>
            </a:pPr>
            <a:r>
              <a:rPr lang="en-US" sz="2000" dirty="0">
                <a:latin typeface="Courier New" charset="0"/>
              </a:rPr>
              <a:t>	sum += </a:t>
            </a:r>
            <a:r>
              <a:rPr lang="en-US" sz="2000" dirty="0" err="1">
                <a:latin typeface="Courier New" charset="0"/>
              </a:rPr>
              <a:t>a[i</a:t>
            </a:r>
            <a:r>
              <a:rPr lang="en-US" sz="2000" dirty="0">
                <a:latin typeface="Courier New" charset="0"/>
              </a:rPr>
              <a:t>];</a:t>
            </a:r>
          </a:p>
          <a:p>
            <a:pPr algn="l">
              <a:tabLst>
                <a:tab pos="457200" algn="l"/>
              </a:tabLst>
            </a:pPr>
            <a:r>
              <a:rPr lang="en-US" sz="2000" dirty="0">
                <a:latin typeface="Courier New" charset="0"/>
              </a:rPr>
              <a:t>return sum;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72200" y="1967500"/>
            <a:ext cx="14045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Example</a:t>
            </a: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3962400" y="2691659"/>
            <a:ext cx="1447800" cy="66114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5486400" y="3200400"/>
            <a:ext cx="685800" cy="381000"/>
          </a:xfrm>
          <a:prstGeom prst="rect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ea typeface="ヒラギノ角ゴ ProN W3" charset="-128"/>
              <a:cs typeface="ヒラギノ角ゴ ProN W3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551612" y="3200400"/>
            <a:ext cx="685800" cy="381000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ea typeface="ヒラギノ角ゴ ProN W3" charset="-128"/>
              <a:cs typeface="ヒラギノ角ゴ ProN W3" charset="-128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flipV="1">
            <a:off x="4038600" y="3505979"/>
            <a:ext cx="2513012" cy="129543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450196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9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caches exploit both types of locality?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0" y="1676400"/>
            <a:ext cx="5029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Temporal Locality:</a:t>
            </a:r>
          </a:p>
          <a:p>
            <a:r>
              <a:rPr lang="en-US" sz="2400" dirty="0"/>
              <a:t>If a location is</a:t>
            </a:r>
          </a:p>
          <a:p>
            <a:r>
              <a:rPr lang="en-US" sz="2400" dirty="0"/>
              <a:t>referenced it is likely</a:t>
            </a:r>
          </a:p>
          <a:p>
            <a:r>
              <a:rPr lang="en-US" sz="2400" dirty="0"/>
              <a:t>to be referenced again</a:t>
            </a:r>
          </a:p>
          <a:p>
            <a:r>
              <a:rPr lang="en-US" sz="2400" dirty="0"/>
              <a:t>in the near future</a:t>
            </a:r>
          </a:p>
          <a:p>
            <a:endParaRPr lang="en-US" sz="2400" dirty="0"/>
          </a:p>
          <a:p>
            <a:r>
              <a:rPr lang="en-US" sz="2400" b="1" dirty="0">
                <a:solidFill>
                  <a:srgbClr val="C00000"/>
                </a:solidFill>
              </a:rPr>
              <a:t>Spatial Locality:</a:t>
            </a:r>
          </a:p>
          <a:p>
            <a:r>
              <a:rPr lang="en-US" sz="2400" dirty="0"/>
              <a:t>If a location is</a:t>
            </a:r>
          </a:p>
          <a:p>
            <a:r>
              <a:rPr lang="en-US" sz="2400" dirty="0"/>
              <a:t>referenced it is likely</a:t>
            </a:r>
          </a:p>
          <a:p>
            <a:r>
              <a:rPr lang="en-US" sz="2400" dirty="0"/>
              <a:t>that locations near it</a:t>
            </a:r>
          </a:p>
          <a:p>
            <a:r>
              <a:rPr lang="en-US" sz="2400" dirty="0"/>
              <a:t>will be referenced in</a:t>
            </a:r>
          </a:p>
          <a:p>
            <a:r>
              <a:rPr lang="en-US" sz="2400" dirty="0"/>
              <a:t>the near future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4767072" y="1905000"/>
            <a:ext cx="3995928" cy="1200329"/>
          </a:xfrm>
          <a:prstGeom prst="wedgeRectCallout">
            <a:avLst>
              <a:gd name="adj1" fmla="val -68430"/>
              <a:gd name="adj2" fmla="val -3196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Exploit </a:t>
            </a:r>
            <a:r>
              <a:rPr lang="en-US" sz="2400" b="1" dirty="0">
                <a:solidFill>
                  <a:srgbClr val="0070C0"/>
                </a:solidFill>
                <a:latin typeface="Calibri" charset="0"/>
                <a:ea typeface="Calibri" charset="0"/>
                <a:cs typeface="Calibri" charset="0"/>
              </a:rPr>
              <a:t>temporal locality </a:t>
            </a:r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by </a:t>
            </a:r>
            <a:r>
              <a:rPr lang="en-US" sz="24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remembering</a:t>
            </a:r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the contents of recently accessed locations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4767072" y="4052857"/>
            <a:ext cx="3995928" cy="1200329"/>
          </a:xfrm>
          <a:prstGeom prst="wedgeRectCallout">
            <a:avLst>
              <a:gd name="adj1" fmla="val -68430"/>
              <a:gd name="adj2" fmla="val -3196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Exploit </a:t>
            </a:r>
            <a:r>
              <a:rPr lang="en-US" sz="2400" b="1" dirty="0">
                <a:solidFill>
                  <a:srgbClr val="990000"/>
                </a:solidFill>
                <a:latin typeface="Calibri" charset="0"/>
                <a:ea typeface="Calibri" charset="0"/>
                <a:cs typeface="Calibri" charset="0"/>
              </a:rPr>
              <a:t>spatial locality</a:t>
            </a:r>
            <a:r>
              <a:rPr lang="en-US" sz="24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by fetching blocks of data </a:t>
            </a:r>
            <a:r>
              <a:rPr lang="en-US" sz="24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around recently accessed locations</a:t>
            </a:r>
          </a:p>
        </p:txBody>
      </p:sp>
    </p:spTree>
    <p:extLst>
      <p:ext uri="{BB962C8B-B14F-4D97-AF65-F5344CB8AC3E}">
        <p14:creationId xmlns:p14="http://schemas.microsoft.com/office/powerpoint/2010/main" val="10145232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Up-Down Arrow 34"/>
          <p:cNvSpPr/>
          <p:nvPr/>
        </p:nvSpPr>
        <p:spPr bwMode="auto">
          <a:xfrm>
            <a:off x="3352800" y="2895600"/>
            <a:ext cx="685800" cy="1371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Cache Concepts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1905000" y="4267200"/>
            <a:ext cx="3581400" cy="2057400"/>
          </a:xfrm>
          <a:prstGeom prst="rect">
            <a:avLst/>
          </a:prstGeom>
          <a:solidFill>
            <a:srgbClr val="DEDFF5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74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7338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5720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8956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7338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0574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8956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5720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8956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7338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286000" y="6096000"/>
            <a:ext cx="3048000" cy="1477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8956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45720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6135" y="2348591"/>
            <a:ext cx="11945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0327" y="4343400"/>
            <a:ext cx="16146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itchFamily="34" charset="0"/>
              </a:rPr>
              <a:t>Memory</a:t>
            </a:r>
          </a:p>
        </p:txBody>
      </p:sp>
      <p:sp>
        <p:nvSpPr>
          <p:cNvPr id="32" name="Text Box 19"/>
          <p:cNvSpPr txBox="1">
            <a:spLocks noChangeArrowheads="1"/>
          </p:cNvSpPr>
          <p:nvPr/>
        </p:nvSpPr>
        <p:spPr bwMode="auto">
          <a:xfrm>
            <a:off x="5635242" y="4147318"/>
            <a:ext cx="319995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Larger, slower, cheaper 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viewed as partitioned into “blocks”</a:t>
            </a:r>
          </a:p>
        </p:txBody>
      </p:sp>
      <p:sp>
        <p:nvSpPr>
          <p:cNvPr id="33" name="Text Box 22"/>
          <p:cNvSpPr txBox="1">
            <a:spLocks noChangeArrowheads="1"/>
          </p:cNvSpPr>
          <p:nvPr/>
        </p:nvSpPr>
        <p:spPr bwMode="auto">
          <a:xfrm>
            <a:off x="3942800" y="3172429"/>
            <a:ext cx="3829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Data is copied in block-sized transfer units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called “cache blocks”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(Typical: 32, 64 bytes)</a:t>
            </a: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5562600" y="2166311"/>
            <a:ext cx="2930908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Smaller, faster, more expensive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memory caches a  subset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the blocks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4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590800" y="34290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4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4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10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2590800" y="3429000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3733800" y="2423094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0597163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7" grpId="0" animBg="1"/>
      <p:bldP spid="38" grpId="0" animBg="1"/>
      <p:bldP spid="38" grpId="1" animBg="1"/>
      <p:bldP spid="39" grpId="0" animBg="1"/>
      <p:bldP spid="40" grpId="0" animBg="1"/>
      <p:bldP spid="41" grpId="0" animBg="1"/>
      <p:bldP spid="41" grpId="1" animBg="1"/>
      <p:bldP spid="42" grpId="0" animBg="1"/>
    </p:bld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22155</TotalTime>
  <Pages>0</Pages>
  <Words>2627</Words>
  <Characters>0</Characters>
  <Application>Microsoft Macintosh PowerPoint</Application>
  <PresentationFormat>On-screen Show (4:3)</PresentationFormat>
  <Lines>0</Lines>
  <Paragraphs>820</Paragraphs>
  <Slides>33</Slides>
  <Notes>28</Notes>
  <HiddenSlides>3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33</vt:i4>
      </vt:variant>
    </vt:vector>
  </HeadingPairs>
  <TitlesOfParts>
    <vt:vector size="49" baseType="lpstr">
      <vt:lpstr>Calibri Bold</vt:lpstr>
      <vt:lpstr>Arial</vt:lpstr>
      <vt:lpstr>Arial Narrow</vt:lpstr>
      <vt:lpstr>Calibri</vt:lpstr>
      <vt:lpstr>Courier New</vt:lpstr>
      <vt:lpstr>Gill Sans</vt:lpstr>
      <vt:lpstr>Helvetica</vt:lpstr>
      <vt:lpstr>Times New Roman</vt:lpstr>
      <vt:lpstr>Verdana</vt:lpstr>
      <vt:lpstr>Wingdings</vt:lpstr>
      <vt:lpstr>Wingdings 2</vt:lpstr>
      <vt:lpstr>Title Slide</vt:lpstr>
      <vt:lpstr>Title and Content</vt:lpstr>
      <vt:lpstr>1_Title and Content</vt:lpstr>
      <vt:lpstr>template2007</vt:lpstr>
      <vt:lpstr>1_template2007</vt:lpstr>
      <vt:lpstr>Caching Overview  CS154, Autumn 2019, Prof Chien Intro to Computer Systems Lecture 11  Book Sections 6.4-6.5</vt:lpstr>
      <vt:lpstr>Lecture Goals</vt:lpstr>
      <vt:lpstr>Review: Memory       Hierarchy</vt:lpstr>
      <vt:lpstr>Review: Memory Hierarchy</vt:lpstr>
      <vt:lpstr>SRAM vs. DRAM Tradeoff</vt:lpstr>
      <vt:lpstr>Locality is everywhere</vt:lpstr>
      <vt:lpstr>Locality: Common And Predictable Memory Reference Patterns</vt:lpstr>
      <vt:lpstr>How caches exploit both types of locality?</vt:lpstr>
      <vt:lpstr>General Cache Concepts</vt:lpstr>
      <vt:lpstr>General Cache Concepts: Hit</vt:lpstr>
      <vt:lpstr>General Cache Concepts: Miss</vt:lpstr>
      <vt:lpstr>Basic Flow for a “Mem  Reg” mov</vt:lpstr>
      <vt:lpstr>General Cache Design and Organization (S, E, B)</vt:lpstr>
      <vt:lpstr>Cache Read:  How Do I Find My Data?</vt:lpstr>
      <vt:lpstr>Example: Direct mapped cache (E = 1)</vt:lpstr>
      <vt:lpstr>Example: Direct mapped cache (E = 1)</vt:lpstr>
      <vt:lpstr>Example: Direct mapped cache (E = 1)</vt:lpstr>
      <vt:lpstr>Example: 2-way set associative cache</vt:lpstr>
      <vt:lpstr>Example: 2-way set associative cache</vt:lpstr>
      <vt:lpstr>Example: 2-way set associative cache</vt:lpstr>
      <vt:lpstr>Set Associativity Affects Data Placement</vt:lpstr>
      <vt:lpstr>Other Basic Cache Design Considerations</vt:lpstr>
      <vt:lpstr>Block Replacement: Which block to vote off?</vt:lpstr>
      <vt:lpstr>Write Strategy: How are writes handled?</vt:lpstr>
      <vt:lpstr>Cache Performance Metrics</vt:lpstr>
      <vt:lpstr>Let’s think about those numbers</vt:lpstr>
      <vt:lpstr>Categorizing Misses: The Three C’s</vt:lpstr>
      <vt:lpstr>Direct-mapped cache simulation</vt:lpstr>
      <vt:lpstr>2-way set associative cache simulation</vt:lpstr>
      <vt:lpstr>Software View of Architecture State</vt:lpstr>
      <vt:lpstr>What Have We Covered So Far?</vt:lpstr>
      <vt:lpstr>Real Stuff: Intel Core i7 Cache Hierarchy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Andrew A Chien</cp:lastModifiedBy>
  <cp:revision>1258</cp:revision>
  <dcterms:created xsi:type="dcterms:W3CDTF">2011-01-05T21:32:11Z</dcterms:created>
  <dcterms:modified xsi:type="dcterms:W3CDTF">2019-10-25T03:01:01Z</dcterms:modified>
</cp:coreProperties>
</file>