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8"/>
  </p:notesMasterIdLst>
  <p:sldIdLst>
    <p:sldId id="317" r:id="rId3"/>
    <p:sldId id="468" r:id="rId4"/>
    <p:sldId id="344" r:id="rId5"/>
    <p:sldId id="347" r:id="rId6"/>
    <p:sldId id="469" r:id="rId7"/>
    <p:sldId id="470" r:id="rId8"/>
    <p:sldId id="382" r:id="rId9"/>
    <p:sldId id="401" r:id="rId10"/>
    <p:sldId id="432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39" r:id="rId22"/>
    <p:sldId id="454" r:id="rId23"/>
    <p:sldId id="455" r:id="rId24"/>
    <p:sldId id="482" r:id="rId25"/>
    <p:sldId id="467" r:id="rId26"/>
    <p:sldId id="481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7" autoAdjust="0"/>
    <p:restoredTop sz="88904" autoAdjust="0"/>
  </p:normalViewPr>
  <p:slideViewPr>
    <p:cSldViewPr>
      <p:cViewPr varScale="1">
        <p:scale>
          <a:sx n="109" d="100"/>
          <a:sy n="109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96-3147-AE03-69330904ACDE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3147-AE03-69330904ACDE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3147-AE03-69330904ACDE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3147-AE03-69330904ACDE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96-3147-AE03-69330904ACDE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96-3147-AE03-69330904A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91371184"/>
        <c:axId val="-1091369408"/>
      </c:lineChart>
      <c:catAx>
        <c:axId val="-109137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-1091369408"/>
        <c:crossesAt val="0"/>
        <c:auto val="1"/>
        <c:lblAlgn val="ctr"/>
        <c:lblOffset val="100"/>
        <c:noMultiLvlLbl val="0"/>
      </c:catAx>
      <c:valAx>
        <c:axId val="-1091369408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-1091371184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4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2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0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between SW and HW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this new view of “memory”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0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Hardware optimized to execute next instruction in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ym typeface="Wingdings"/>
              </a:rPr>
              <a:t>Slower technologies are cheaper, so they can be made bigger while are still affordable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4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what a program needs would</a:t>
            </a:r>
            <a:r>
              <a:rPr lang="en-US" baseline="0" dirty="0"/>
              <a:t> be from the DRAM (let’s focus on this part)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754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trchr.com/x86_machine_code_statistic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2590800"/>
          </a:xfrm>
        </p:spPr>
        <p:txBody>
          <a:bodyPr/>
          <a:lstStyle/>
          <a:p>
            <a:pPr lvl="0">
              <a:defRPr/>
            </a:pPr>
            <a:r>
              <a:rPr lang="en-US" b="1" dirty="0">
                <a:solidFill>
                  <a:srgbClr val="000000"/>
                </a:solidFill>
              </a:rPr>
              <a:t>The Memory Hierarchy</a:t>
            </a:r>
            <a:br>
              <a:rPr lang="en-US" b="1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  <a:t>CS154, Autumn 2019, Prof Chien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  <a:t>Intro to Computer Systems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b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  <a:t>Book Sections 6.1-6.3</a:t>
            </a:r>
            <a:endParaRPr lang="en-US" sz="4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34% of instructions access data memory</a:t>
            </a:r>
          </a:p>
          <a:p>
            <a:endParaRPr lang="en-US" dirty="0"/>
          </a:p>
          <a:p>
            <a:r>
              <a:rPr lang="en-US" dirty="0"/>
              <a:t>100% of instructions access instruction memory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Memory is many orders of magnitude slower than the processor</a:t>
            </a:r>
          </a:p>
          <a:p>
            <a:pPr lvl="1"/>
            <a:r>
              <a:rPr lang="en-US" dirty="0"/>
              <a:t>For example: Four-issue 2 GHz superscalar accessing 100 ns DRAM could execute 800 instructions during the time for one memory access!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1"/>
                </a:solidFill>
              </a:rPr>
              <a:t>These numbers don’t make sense</a:t>
            </a:r>
          </a:p>
          <a:p>
            <a:pPr marL="0" indent="0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64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382000" cy="1143000"/>
          </a:xfrm>
        </p:spPr>
        <p:txBody>
          <a:bodyPr/>
          <a:lstStyle/>
          <a:p>
            <a:r>
              <a:rPr lang="en-US" dirty="0"/>
              <a:t>There must be a way to speed up memory access!</a:t>
            </a:r>
          </a:p>
        </p:txBody>
      </p:sp>
    </p:spTree>
    <p:extLst>
      <p:ext uri="{BB962C8B-B14F-4D97-AF65-F5344CB8AC3E}">
        <p14:creationId xmlns:p14="http://schemas.microsoft.com/office/powerpoint/2010/main" val="30519655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Memories Slow in the First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4997302"/>
          </a:xfrm>
        </p:spPr>
        <p:txBody>
          <a:bodyPr/>
          <a:lstStyle/>
          <a:p>
            <a:r>
              <a:rPr lang="en-US" sz="2800" dirty="0"/>
              <a:t>Not all memories are slow</a:t>
            </a:r>
          </a:p>
          <a:p>
            <a:endParaRPr lang="en-US" sz="2800" dirty="0"/>
          </a:p>
          <a:p>
            <a:r>
              <a:rPr lang="en-US" sz="2800" dirty="0"/>
              <a:t>But, bigger </a:t>
            </a:r>
            <a:r>
              <a:rPr lang="en-US" sz="2800" dirty="0">
                <a:sym typeface="Wingdings"/>
              </a:rPr>
              <a:t>means slower  Fundamental Tradeoff</a:t>
            </a:r>
          </a:p>
          <a:p>
            <a:pPr lvl="1" algn="l"/>
            <a:r>
              <a:rPr lang="en-US" sz="2800" dirty="0">
                <a:sym typeface="Wingdings"/>
              </a:rPr>
              <a:t> Technology differences</a:t>
            </a:r>
          </a:p>
          <a:p>
            <a:pPr lvl="2" algn="l"/>
            <a:r>
              <a:rPr lang="en-US" sz="2800" dirty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Hard disk (slow) vs. SSD vs. DRAM vs. SRAM (fast)</a:t>
            </a:r>
          </a:p>
          <a:p>
            <a:pPr lvl="2" algn="l"/>
            <a:endParaRPr lang="en-US" sz="2800" dirty="0">
              <a:sym typeface="Wingdings"/>
            </a:endParaRPr>
          </a:p>
          <a:p>
            <a:pPr lvl="1" algn="l"/>
            <a:r>
              <a:rPr lang="en-US" sz="2800" dirty="0">
                <a:sym typeface="Wingdings"/>
              </a:rPr>
              <a:t> Just physics</a:t>
            </a:r>
          </a:p>
          <a:p>
            <a:pPr lvl="2" algn="l"/>
            <a:r>
              <a:rPr lang="en-US" sz="2400" dirty="0">
                <a:sym typeface="Wingdings"/>
              </a:rPr>
              <a:t>Signals in longer wires take longer to travel</a:t>
            </a:r>
            <a:endParaRPr lang="en-US" sz="2800" i="1" dirty="0">
              <a:solidFill>
                <a:schemeClr val="accent1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8047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Arial"/>
                <a:cs typeface="Arial"/>
              </a:rPr>
              <a:t>Key Idea: Memory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694391" y="834509"/>
            <a:ext cx="7235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495400" y="1283385"/>
            <a:ext cx="1121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264793" y="3821797"/>
            <a:ext cx="15827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706309" y="4847322"/>
            <a:ext cx="2699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6271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578100" y="5947460"/>
            <a:ext cx="2956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119"/>
            <a:ext cx="2062758" cy="7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495400" y="1948547"/>
            <a:ext cx="1121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476"/>
            <a:ext cx="2838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4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473"/>
            <a:ext cx="2628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6271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495400" y="2780397"/>
            <a:ext cx="11215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90" y="4238399"/>
            <a:ext cx="218418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disk blocks retrieved from local disks.</a:t>
            </a:r>
          </a:p>
        </p:txBody>
      </p:sp>
    </p:spTree>
    <p:extLst>
      <p:ext uri="{BB962C8B-B14F-4D97-AF65-F5344CB8AC3E}">
        <p14:creationId xmlns:p14="http://schemas.microsoft.com/office/powerpoint/2010/main" val="324323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124200"/>
            <a:ext cx="8382000" cy="3962400"/>
          </a:xfrm>
        </p:spPr>
        <p:txBody>
          <a:bodyPr>
            <a:normAutofit/>
          </a:bodyPr>
          <a:lstStyle/>
          <a:p>
            <a:r>
              <a:rPr lang="en-US" dirty="0"/>
              <a:t>Capacity:  Register &lt;&lt; Cache &lt;&lt; DRAM</a:t>
            </a:r>
          </a:p>
          <a:p>
            <a:r>
              <a:rPr lang="en-US" dirty="0"/>
              <a:t>Speed:    Register &gt;&gt; Cache &gt;&gt; DRAM</a:t>
            </a:r>
          </a:p>
          <a:p>
            <a:endParaRPr lang="en-US" dirty="0"/>
          </a:p>
          <a:p>
            <a:r>
              <a:rPr lang="it-IT" dirty="0"/>
              <a:t>On a data access:</a:t>
            </a:r>
          </a:p>
          <a:p>
            <a:pPr lvl="1"/>
            <a:r>
              <a:rPr lang="en-US" dirty="0"/>
              <a:t>if data is in fast memory -&gt; low-latency access (to cache or register)</a:t>
            </a:r>
          </a:p>
          <a:p>
            <a:pPr lvl="1"/>
            <a:r>
              <a:rPr lang="en-US" dirty="0"/>
              <a:t>if data is not in fast memory -&gt; long-latency access to DRAM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32200" y="1420813"/>
            <a:ext cx="1473200" cy="1398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Small Fast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Memory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(Cache)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6600" y="1420814"/>
            <a:ext cx="1549400" cy="13985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60600" y="210661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51600" y="1295400"/>
            <a:ext cx="20066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Big Slow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Memory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(DRAM)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5105400" y="21336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46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571501"/>
            <a:ext cx="8382000" cy="1143000"/>
          </a:xfrm>
        </p:spPr>
        <p:txBody>
          <a:bodyPr/>
          <a:lstStyle/>
          <a:p>
            <a:r>
              <a:rPr lang="en-US" dirty="0"/>
              <a:t>Why Does Memory Hierarchy Work?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530" y="1600200"/>
            <a:ext cx="8382000" cy="3962400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r>
              <a:rPr lang="en-US" sz="2400" dirty="0"/>
              <a:t>Memory hierarchies only work if </a:t>
            </a:r>
            <a:r>
              <a:rPr lang="mr-IN" sz="2400" dirty="0"/>
              <a:t>…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small, fast memory actually stores data that is used/re-used by the processor at a given time</a:t>
            </a:r>
          </a:p>
          <a:p>
            <a:pPr lvl="1"/>
            <a:r>
              <a:rPr lang="en-US" sz="2400" dirty="0"/>
              <a:t>Do they???</a:t>
            </a:r>
          </a:p>
        </p:txBody>
      </p:sp>
    </p:spTree>
    <p:extLst>
      <p:ext uri="{BB962C8B-B14F-4D97-AF65-F5344CB8AC3E}">
        <p14:creationId xmlns:p14="http://schemas.microsoft.com/office/powerpoint/2010/main" val="16658526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Locality!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pPr>
              <a:buNone/>
            </a:pPr>
            <a:r>
              <a:rPr lang="en-US" sz="2800" dirty="0"/>
              <a:t>The key to bridging this CPU-Memory gap is a fundamental property of computer programs known as </a:t>
            </a:r>
            <a:r>
              <a:rPr lang="en-US" sz="2800" dirty="0">
                <a:solidFill>
                  <a:srgbClr val="FF0000"/>
                </a:solidFill>
              </a:rPr>
              <a:t>locality</a:t>
            </a:r>
          </a:p>
        </p:txBody>
      </p:sp>
    </p:spTree>
    <p:extLst>
      <p:ext uri="{BB962C8B-B14F-4D97-AF65-F5344CB8AC3E}">
        <p14:creationId xmlns:p14="http://schemas.microsoft.com/office/powerpoint/2010/main" val="41211048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 algn="l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 algn="l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1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2946142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2888" y="3373160"/>
            <a:ext cx="259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Spatial locality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9225" y="3834825"/>
            <a:ext cx="302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Temporal locality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6688" y="4656892"/>
            <a:ext cx="259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Spatial locality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3025" y="5054025"/>
            <a:ext cx="302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Temporal locality</a:t>
            </a:r>
          </a:p>
        </p:txBody>
      </p:sp>
    </p:spTree>
    <p:extLst>
      <p:ext uri="{BB962C8B-B14F-4D97-AF65-F5344CB8AC3E}">
        <p14:creationId xmlns:p14="http://schemas.microsoft.com/office/powerpoint/2010/main" val="134716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Claim:</a:t>
            </a:r>
            <a:r>
              <a:rPr lang="en-US" sz="2400" dirty="0"/>
              <a:t> Being able to look at code and get a qualitative sense of its locality is a key skill for a professional programmer.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Question:</a:t>
            </a:r>
            <a:r>
              <a:rPr lang="en-US" sz="2400" dirty="0"/>
              <a:t> which of the following functions has good locality with respect to array </a:t>
            </a:r>
            <a:r>
              <a:rPr lang="en-US" sz="2400" b="0" dirty="0">
                <a:latin typeface="Courier New"/>
                <a:cs typeface="Courier New"/>
              </a:rPr>
              <a:t>a</a:t>
            </a:r>
            <a:r>
              <a:rPr lang="en-US" sz="2400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4637087" y="3792278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088" y="3810000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812732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1787"/>
          </a:xfrm>
        </p:spPr>
        <p:txBody>
          <a:bodyPr/>
          <a:lstStyle/>
          <a:p>
            <a:r>
              <a:rPr lang="en-US" dirty="0"/>
              <a:t>What Have We Covered So Far?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514600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514600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Devices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14600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Circuits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514600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Gates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514600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Register-Transfer Level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514600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Microarchitecture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514600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Instruction Set Architecture (ISA)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514600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Operating System/Virtual Machines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514600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Programming Language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14600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514600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514600" y="4114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Register-Transfer Level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3229801"/>
            <a:ext cx="4214813" cy="471487"/>
          </a:xfrm>
          <a:prstGeom prst="rect">
            <a:avLst/>
          </a:prstGeom>
          <a:noFill/>
          <a:ln w="603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23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/>
              <a:t>: Can you permute the loops so that the function scans the 3-d array </a:t>
            </a:r>
            <a:r>
              <a:rPr lang="en-US" sz="2400" b="0" dirty="0">
                <a:latin typeface="Courier New"/>
                <a:cs typeface="Courier New"/>
              </a:rPr>
              <a:t>a </a:t>
            </a:r>
            <a:r>
              <a:rPr lang="en-US" sz="2400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34215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8368"/>
            <a:ext cx="7239000" cy="61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operations are created equal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695700" y="4362557"/>
            <a:ext cx="1828800" cy="2286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95700" y="1425788"/>
            <a:ext cx="723900" cy="1193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988" y="1376357"/>
            <a:ext cx="2276614" cy="646331"/>
          </a:xfrm>
          <a:prstGeom prst="wedgeRectCallout">
            <a:avLst>
              <a:gd name="adj1" fmla="val -82738"/>
              <a:gd name="adj2" fmla="val 36178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Instructions between registers are fast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2853" y="4763869"/>
            <a:ext cx="2991329" cy="646331"/>
          </a:xfrm>
          <a:prstGeom prst="wedgeRectCallout">
            <a:avLst>
              <a:gd name="adj1" fmla="val -51162"/>
              <a:gd name="adj2" fmla="val -88846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Accessing memory </a:t>
            </a:r>
            <a:r>
              <a:rPr lang="en-US" sz="1800"/>
              <a:t>is several orders </a:t>
            </a:r>
            <a:r>
              <a:rPr lang="en-US" sz="1800" dirty="0"/>
              <a:t>of magnitude slower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7503" y="2820677"/>
            <a:ext cx="18101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/>
              <a:t>One cycle ~1ns</a:t>
            </a:r>
          </a:p>
        </p:txBody>
      </p:sp>
    </p:spTree>
    <p:extLst>
      <p:ext uri="{BB962C8B-B14F-4D97-AF65-F5344CB8AC3E}">
        <p14:creationId xmlns:p14="http://schemas.microsoft.com/office/powerpoint/2010/main" val="8478974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Quantitative Approach to Computer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343400" cy="5435600"/>
          </a:xfrm>
        </p:spPr>
        <p:txBody>
          <a:bodyPr/>
          <a:lstStyle/>
          <a:p>
            <a:r>
              <a:rPr lang="en-US" sz="2200" dirty="0"/>
              <a:t>Distribution of x86 data access patterns</a:t>
            </a:r>
          </a:p>
          <a:p>
            <a:endParaRPr lang="en-US" sz="2200" dirty="0"/>
          </a:p>
          <a:p>
            <a:r>
              <a:rPr lang="en-US" sz="2200" dirty="0"/>
              <a:t>A lot of memory access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</a:rPr>
              <a:t>&gt; 35%</a:t>
            </a:r>
            <a:r>
              <a:rPr lang="en-US" sz="2200" dirty="0"/>
              <a:t> of instructions read data from memory! 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</a:rPr>
              <a:t>&gt; 20%</a:t>
            </a:r>
            <a:r>
              <a:rPr lang="en-US" sz="2200" dirty="0"/>
              <a:t> write data to memory!</a:t>
            </a:r>
          </a:p>
          <a:p>
            <a:endParaRPr lang="en-US" sz="2200" dirty="0"/>
          </a:p>
          <a:p>
            <a:r>
              <a:rPr lang="en-US" sz="2200" dirty="0"/>
              <a:t>The time of any operation is the time to access instruction memory + perform the operation (which can be another memory access)</a:t>
            </a:r>
          </a:p>
        </p:txBody>
      </p:sp>
      <p:pic>
        <p:nvPicPr>
          <p:cNvPr id="1026" name="Picture 2" descr="nstruction formats: 'register-memory' format makes 35%, 'register-reg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810000" cy="38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514600" y="2819400"/>
            <a:ext cx="1066800" cy="914400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17180" y="1981200"/>
            <a:ext cx="1345019" cy="1524000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420" y="6150870"/>
            <a:ext cx="573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https://www.strchr.com/x86_machine_code_statistics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57963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CF60-E0AC-B547-9B1F-D5F66FED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D452-2191-8549-9DD7-F404E831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689600"/>
            <a:ext cx="8382000" cy="1143000"/>
          </a:xfrm>
        </p:spPr>
        <p:txBody>
          <a:bodyPr/>
          <a:lstStyle/>
          <a:p>
            <a:r>
              <a:rPr lang="en-US" dirty="0"/>
              <a:t>CPU Core (incl L1, L2), L3, and DRAM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D4331FB-F909-3F43-8C35-89DDB54A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447800"/>
            <a:ext cx="8382000" cy="39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DF5C8-6BDA-0942-A7ED-3902618831D8}"/>
              </a:ext>
            </a:extLst>
          </p:cNvPr>
          <p:cNvSpPr txBox="1"/>
          <p:nvPr/>
        </p:nvSpPr>
        <p:spPr>
          <a:xfrm>
            <a:off x="4569484" y="5115580"/>
            <a:ext cx="4362926" cy="5232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18 Billion Skylake18C Server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B024AD-3362-1C4A-A70B-D4E68F32A5D8}"/>
              </a:ext>
            </a:extLst>
          </p:cNvPr>
          <p:cNvGrpSpPr/>
          <p:nvPr/>
        </p:nvGrpSpPr>
        <p:grpSpPr>
          <a:xfrm rot="16200000">
            <a:off x="2128837" y="-1771650"/>
            <a:ext cx="1698625" cy="5194300"/>
            <a:chOff x="5949950" y="1635347"/>
            <a:chExt cx="1698625" cy="5194300"/>
          </a:xfrm>
        </p:grpSpPr>
        <p:pic>
          <p:nvPicPr>
            <p:cNvPr id="6" name="Picture 37" descr="samsung-dimm-better.jpg">
              <a:extLst>
                <a:ext uri="{FF2B5EF4-FFF2-40B4-BE49-F238E27FC236}">
                  <a16:creationId xmlns:a16="http://schemas.microsoft.com/office/drawing/2014/main" id="{ACDE736B-BFFA-8A42-B01A-24583F9DE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2" y="1635347"/>
              <a:ext cx="1312863" cy="519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48">
              <a:extLst>
                <a:ext uri="{FF2B5EF4-FFF2-40B4-BE49-F238E27FC236}">
                  <a16:creationId xmlns:a16="http://schemas.microsoft.com/office/drawing/2014/main" id="{EFFBBBAD-2FAB-C44F-B03E-8D7473CA3B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46788" y="4089880"/>
              <a:ext cx="420687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56">
              <a:extLst>
                <a:ext uri="{FF2B5EF4-FFF2-40B4-BE49-F238E27FC236}">
                  <a16:creationId xmlns:a16="http://schemas.microsoft.com/office/drawing/2014/main" id="{BF5D080C-C7BB-D546-842F-BE21AEE2D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25988" y="3886680"/>
              <a:ext cx="4756150" cy="666750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C10E06B5-0531-B744-8205-331D1153A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799931" y="4036699"/>
              <a:ext cx="2640013" cy="523875"/>
            </a:xfrm>
            <a:prstGeom prst="rect">
              <a:avLst/>
            </a:prstGeom>
            <a:solidFill>
              <a:srgbClr val="C0C0C0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DRAM BANKS</a:t>
              </a: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6853F764-0D07-6F4B-B9FD-6EDAD1FE7F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16637" y="3762856"/>
              <a:ext cx="320675" cy="654050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282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798"/>
            <a:ext cx="8382000" cy="1143000"/>
          </a:xfrm>
        </p:spPr>
        <p:txBody>
          <a:bodyPr/>
          <a:lstStyle/>
          <a:p>
            <a:r>
              <a:rPr lang="en-US" dirty="0"/>
              <a:t>Memory Hierarchy in a Modern System</a:t>
            </a:r>
          </a:p>
        </p:txBody>
      </p:sp>
      <p:pic>
        <p:nvPicPr>
          <p:cNvPr id="5" name="Content Placeholder 6" descr="barcelona-die-photo-color.jpg">
            <a:extLst>
              <a:ext uri="{FF2B5EF4-FFF2-40B4-BE49-F238E27FC236}">
                <a16:creationId xmlns:a16="http://schemas.microsoft.com/office/drawing/2014/main" id="{A1D0389C-B7D2-954F-8B49-5CA6B21B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4259"/>
            <a:ext cx="48768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 descr="samsung-dimm-better.jpg">
            <a:extLst>
              <a:ext uri="{FF2B5EF4-FFF2-40B4-BE49-F238E27FC236}">
                <a16:creationId xmlns:a16="http://schemas.microsoft.com/office/drawing/2014/main" id="{9AA2AB25-70B7-FD42-9B67-B58887DF88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2" y="1635347"/>
            <a:ext cx="131286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39A03F81-D973-C74D-B1F9-059CC99BC0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44950" y="2578581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F75700A1-05F1-E54D-BFCB-8243F6D01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2996093"/>
            <a:ext cx="1233488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CORE 1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8FFA963A-BD22-B24A-82A1-B9AF4608C9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12244" y="2969899"/>
            <a:ext cx="1603375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E1A47D22-30E0-E541-8B22-F6A5536F556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751931" y="3009587"/>
            <a:ext cx="1531937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L2 CACHE 0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A02547D2-E21F-5A49-ADEB-3C2C07393A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36600" y="3861280"/>
            <a:ext cx="4756150" cy="7175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AE45233F-9387-5A47-86BD-21464996865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7788" y="3978755"/>
            <a:ext cx="3113087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SHARED L3 CACHE</a:t>
            </a: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4ABE31EC-CB2D-1740-9734-6F7BDDAE5E8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44863" y="3993042"/>
            <a:ext cx="4756150" cy="454025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8DFA7C67-88E2-AB4E-B380-31E4F7B130E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247357" y="3981136"/>
            <a:ext cx="2940050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DRAM INTERFACE</a:t>
            </a:r>
          </a:p>
        </p:txBody>
      </p:sp>
      <p:sp>
        <p:nvSpPr>
          <p:cNvPr id="15" name="Rounded Rectangle 42">
            <a:extLst>
              <a:ext uri="{FF2B5EF4-FFF2-40B4-BE49-F238E27FC236}">
                <a16:creationId xmlns:a16="http://schemas.microsoft.com/office/drawing/2014/main" id="{03BA110F-F03C-1D4F-A4A7-FA3252AF56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5944" y="2569849"/>
            <a:ext cx="1601788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A3A1FE99-C505-D742-BD5B-4E607D16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2988155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CORE 0</a:t>
            </a:r>
          </a:p>
        </p:txBody>
      </p:sp>
      <p:sp>
        <p:nvSpPr>
          <p:cNvPr id="17" name="Rounded Rectangle 44">
            <a:extLst>
              <a:ext uri="{FF2B5EF4-FFF2-40B4-BE49-F238E27FC236}">
                <a16:creationId xmlns:a16="http://schemas.microsoft.com/office/drawing/2014/main" id="{305FD42E-C940-DC4A-8461-5DF0EC88BA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46262" y="4756631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Box 45">
            <a:extLst>
              <a:ext uri="{FF2B5EF4-FFF2-40B4-BE49-F238E27FC236}">
                <a16:creationId xmlns:a16="http://schemas.microsoft.com/office/drawing/2014/main" id="{CA614A85-3893-1349-8486-48B14CB5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5174143"/>
            <a:ext cx="1235075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CORE 2</a:t>
            </a:r>
          </a:p>
        </p:txBody>
      </p: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id="{C303DFE2-DC27-5E44-BD36-EFBC42F9268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33837" y="4751868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5D7D0C3C-F033-974A-8C0C-3AEBE816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5169380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CORE 3</a:t>
            </a:r>
          </a:p>
        </p:txBody>
      </p:sp>
      <p:sp>
        <p:nvSpPr>
          <p:cNvPr id="21" name="Rectangle 48">
            <a:extLst>
              <a:ext uri="{FF2B5EF4-FFF2-40B4-BE49-F238E27FC236}">
                <a16:creationId xmlns:a16="http://schemas.microsoft.com/office/drawing/2014/main" id="{A4064184-7FE5-B343-A914-100EACE6D3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96432" y="2969899"/>
            <a:ext cx="1601787" cy="4286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4E8914A8-2901-BB46-AA35-25155DCCE5F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236119" y="3000061"/>
            <a:ext cx="1530350" cy="369888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L2 CACHE 1</a:t>
            </a:r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id="{9B064A92-CF68-9341-8A7A-821FBC59EA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13038" y="5142393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TextBox 51">
            <a:extLst>
              <a:ext uri="{FF2B5EF4-FFF2-40B4-BE49-F238E27FC236}">
                <a16:creationId xmlns:a16="http://schemas.microsoft.com/office/drawing/2014/main" id="{B73B407C-6ADA-E647-BAE8-42A3A6A9381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752725" y="5172555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L2 CACHE 2</a:t>
            </a:r>
          </a:p>
        </p:txBody>
      </p:sp>
      <p:sp>
        <p:nvSpPr>
          <p:cNvPr id="25" name="Rectangle 52">
            <a:extLst>
              <a:ext uri="{FF2B5EF4-FFF2-40B4-BE49-F238E27FC236}">
                <a16:creationId xmlns:a16="http://schemas.microsoft.com/office/drawing/2014/main" id="{20038865-9029-1E47-B142-F56D674B05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86113" y="5142393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TextBox 53">
            <a:extLst>
              <a:ext uri="{FF2B5EF4-FFF2-40B4-BE49-F238E27FC236}">
                <a16:creationId xmlns:a16="http://schemas.microsoft.com/office/drawing/2014/main" id="{9E06156D-014C-8241-B405-C5FE682937C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225800" y="5172555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L2 CACHE 3</a:t>
            </a: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AEE3C6B1-15B1-6746-BDB0-9378DDAF59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27562" y="3637443"/>
            <a:ext cx="354013" cy="1258888"/>
          </a:xfrm>
          <a:prstGeom prst="rect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8" name="Straight Arrow Connector 48">
            <a:extLst>
              <a:ext uri="{FF2B5EF4-FFF2-40B4-BE49-F238E27FC236}">
                <a16:creationId xmlns:a16="http://schemas.microsoft.com/office/drawing/2014/main" id="{94E04D33-131E-564E-B70D-CBBFBC424E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6788" y="4089880"/>
            <a:ext cx="420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56">
            <a:extLst>
              <a:ext uri="{FF2B5EF4-FFF2-40B4-BE49-F238E27FC236}">
                <a16:creationId xmlns:a16="http://schemas.microsoft.com/office/drawing/2014/main" id="{BE0F5A01-1DC0-114C-935A-487E80FC658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25988" y="3886680"/>
            <a:ext cx="4756150" cy="6667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" name="TextBox 57">
            <a:extLst>
              <a:ext uri="{FF2B5EF4-FFF2-40B4-BE49-F238E27FC236}">
                <a16:creationId xmlns:a16="http://schemas.microsoft.com/office/drawing/2014/main" id="{388CD1E5-81E5-5B4D-8629-FE46B11D7B2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799931" y="4036699"/>
            <a:ext cx="2640013" cy="523875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DRAM BANKS</a:t>
            </a:r>
          </a:p>
        </p:txBody>
      </p:sp>
      <p:sp>
        <p:nvSpPr>
          <p:cNvPr id="31" name="Rectangle 58">
            <a:extLst>
              <a:ext uri="{FF2B5EF4-FFF2-40B4-BE49-F238E27FC236}">
                <a16:creationId xmlns:a16="http://schemas.microsoft.com/office/drawing/2014/main" id="{CD615CB4-60EC-B441-A07B-FC535799EA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16637" y="3762856"/>
            <a:ext cx="320675" cy="6540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B3B439-2B9D-3B42-B261-D3FBAC96ABFF}"/>
              </a:ext>
            </a:extLst>
          </p:cNvPr>
          <p:cNvSpPr txBox="1"/>
          <p:nvPr/>
        </p:nvSpPr>
        <p:spPr>
          <a:xfrm>
            <a:off x="4141788" y="4045430"/>
            <a:ext cx="1417637" cy="365125"/>
          </a:xfrm>
          <a:prstGeom prst="rect">
            <a:avLst/>
          </a:prstGeom>
          <a:solidFill>
            <a:srgbClr val="C0C0C0">
              <a:alpha val="51000"/>
            </a:srgb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DRAM MEMORY CONTROLLER</a:t>
            </a:r>
          </a:p>
        </p:txBody>
      </p:sp>
    </p:spTree>
    <p:extLst>
      <p:ext uri="{BB962C8B-B14F-4D97-AF65-F5344CB8AC3E}">
        <p14:creationId xmlns:p14="http://schemas.microsoft.com/office/powerpoint/2010/main" val="5319945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677862"/>
          </a:xfrm>
        </p:spPr>
        <p:txBody>
          <a:bodyPr/>
          <a:lstStyle/>
          <a:p>
            <a:r>
              <a:rPr lang="en-US" dirty="0"/>
              <a:t>Synthesize (Again)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8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Fast (more expensive) memories must be small </a:t>
            </a:r>
          </a:p>
          <a:p>
            <a:r>
              <a:rPr lang="en-US" dirty="0"/>
              <a:t>Large (cheaper) memories must be slow</a:t>
            </a:r>
          </a:p>
          <a:p>
            <a:endParaRPr lang="en-US" dirty="0"/>
          </a:p>
          <a:p>
            <a:r>
              <a:rPr lang="en-US" dirty="0"/>
              <a:t>Therefore, we cannot make all memory fast and we cannot fit all our data in fast memory simultaneously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However…</a:t>
            </a:r>
          </a:p>
          <a:p>
            <a:endParaRPr lang="en-US" dirty="0"/>
          </a:p>
          <a:p>
            <a:r>
              <a:rPr lang="en-US" dirty="0"/>
              <a:t>Programs exhibit locality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Some subset of memory is accessed repeatedly (temporal locality)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Subsequent memory access are likely to be near previous ones (spatial locality)</a:t>
            </a:r>
          </a:p>
          <a:p>
            <a:pPr lvl="1"/>
            <a:endParaRPr lang="en-US" dirty="0"/>
          </a:p>
          <a:p>
            <a:r>
              <a:rPr lang="en-US" dirty="0"/>
              <a:t>Therefore…</a:t>
            </a:r>
          </a:p>
          <a:p>
            <a:endParaRPr lang="en-US" dirty="0"/>
          </a:p>
          <a:p>
            <a:r>
              <a:rPr lang="en-US" dirty="0"/>
              <a:t>KEY IDEA: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149974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06462"/>
          </a:xfrm>
        </p:spPr>
        <p:txBody>
          <a:bodyPr/>
          <a:lstStyle/>
          <a:p>
            <a:r>
              <a:rPr lang="en-US" dirty="0"/>
              <a:t>ISA / Architecture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9087" y="1638300"/>
            <a:ext cx="8153400" cy="3581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Machine representation of numbers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ISA: interface (state + methods) between SW &amp; HW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Architecture state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Basic Assembly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Higher-level language constructs in assembly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Functions	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Arrays, </a:t>
            </a:r>
            <a:r>
              <a:rPr lang="en-US" dirty="0" err="1"/>
              <a:t>structs</a:t>
            </a:r>
            <a:r>
              <a:rPr lang="en-US" dirty="0"/>
              <a:t>, and unions</a:t>
            </a:r>
          </a:p>
        </p:txBody>
      </p:sp>
    </p:spTree>
    <p:extLst>
      <p:ext uri="{BB962C8B-B14F-4D97-AF65-F5344CB8AC3E}">
        <p14:creationId xmlns:p14="http://schemas.microsoft.com/office/powerpoint/2010/main" val="36654773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2057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5908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Instructions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2192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l" eaLnBrk="0" hangingPunct="0"/>
            <a:r>
              <a:rPr lang="en-US" sz="2400" b="1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Foundations: Software View of Architecture State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536950"/>
            <a:ext cx="4357687" cy="3092450"/>
          </a:xfrm>
        </p:spPr>
        <p:txBody>
          <a:bodyPr/>
          <a:lstStyle/>
          <a:p>
            <a:pPr marL="227013" indent="-227013" defTabSz="895350">
              <a:tabLst>
                <a:tab pos="1371600" algn="l"/>
                <a:tab pos="4572000" algn="l"/>
              </a:tabLst>
            </a:pPr>
            <a:r>
              <a:rPr lang="en-US" sz="20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Called “EIP” (IA32) or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Store status information about most recent arithmetic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676400" y="19050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600200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400" b="1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143000"/>
            <a:ext cx="1752600" cy="3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eaLnBrk="0" hangingPunct="0"/>
            <a:r>
              <a:rPr lang="en-US" sz="2400" b="1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172200" y="1828800"/>
            <a:ext cx="17526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Object Code</a:t>
            </a:r>
          </a:p>
          <a:p>
            <a:pPr algn="l" eaLnBrk="0" hangingPunct="0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Program Data</a:t>
            </a:r>
          </a:p>
          <a:p>
            <a:pPr algn="l" eaLnBrk="0" hangingPunct="0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OS Data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9050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l" eaLnBrk="0" hangingPunct="0"/>
            <a:endParaRPr lang="en-US" sz="2400" b="1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438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algn="l" eaLnBrk="0" hangingPunct="0"/>
            <a:endParaRPr lang="en-US" sz="2400" b="1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97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sz="2400" b="1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4986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Addresses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019800" y="3124200"/>
            <a:ext cx="17526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>
                <a:latin typeface="Calibri" pitchFamily="34" charset="0"/>
              </a:rPr>
              <a:t>Stack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362200" y="2514600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Condition</a:t>
            </a:r>
          </a:p>
          <a:p>
            <a:pPr eaLnBrk="0" hangingPunct="0"/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4984750"/>
            <a:ext cx="40767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600" dirty="0"/>
              <a:t>Byte addressable array</a:t>
            </a:r>
          </a:p>
          <a:p>
            <a:pPr marL="571500" lvl="2" indent="-165100"/>
            <a:r>
              <a:rPr lang="en-US" sz="1600" dirty="0"/>
              <a:t>Code, user data, (some) OS data</a:t>
            </a:r>
          </a:p>
          <a:p>
            <a:pPr marL="571500" lvl="2" indent="-165100"/>
            <a:r>
              <a:rPr lang="en-US" sz="1600" dirty="0"/>
              <a:t>Includes stack used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1371600" y="2702355"/>
            <a:ext cx="691290" cy="345645"/>
          </a:xfrm>
          <a:custGeom>
            <a:avLst/>
            <a:gdLst>
              <a:gd name="T0" fmla="*/ 0 w 297"/>
              <a:gd name="T1" fmla="*/ 0 h 145"/>
              <a:gd name="T2" fmla="*/ 96 w 297"/>
              <a:gd name="T3" fmla="*/ 144 h 145"/>
              <a:gd name="T4" fmla="*/ 200 w 297"/>
              <a:gd name="T5" fmla="*/ 145 h 145"/>
              <a:gd name="T6" fmla="*/ 297 w 297"/>
              <a:gd name="T7" fmla="*/ 1 h 145"/>
              <a:gd name="T8" fmla="*/ 192 w 297"/>
              <a:gd name="T9" fmla="*/ 0 h 145"/>
              <a:gd name="T10" fmla="*/ 144 w 297"/>
              <a:gd name="T11" fmla="*/ 48 h 145"/>
              <a:gd name="T12" fmla="*/ 96 w 297"/>
              <a:gd name="T13" fmla="*/ 0 h 145"/>
              <a:gd name="T14" fmla="*/ 0 w 297"/>
              <a:gd name="T1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7" h="145">
                <a:moveTo>
                  <a:pt x="0" y="0"/>
                </a:moveTo>
                <a:lnTo>
                  <a:pt x="96" y="144"/>
                </a:lnTo>
                <a:lnTo>
                  <a:pt x="200" y="145"/>
                </a:lnTo>
                <a:lnTo>
                  <a:pt x="297" y="1"/>
                </a:lnTo>
                <a:lnTo>
                  <a:pt x="192" y="0"/>
                </a:lnTo>
                <a:lnTo>
                  <a:pt x="144" y="48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</a:rPr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34279035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Foundations: Assembly (“Methods” to Change Architecture State)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you recognize a loop?</a:t>
            </a:r>
          </a:p>
          <a:p>
            <a:endParaRPr lang="en-US" dirty="0"/>
          </a:p>
          <a:p>
            <a:r>
              <a:rPr lang="en-US" dirty="0"/>
              <a:t>Can you recognize pointer access?</a:t>
            </a:r>
          </a:p>
          <a:p>
            <a:endParaRPr lang="en-US" dirty="0"/>
          </a:p>
          <a:p>
            <a:r>
              <a:rPr lang="en-US" dirty="0"/>
              <a:t>Can you recognize a loop through an array?</a:t>
            </a:r>
          </a:p>
          <a:p>
            <a:endParaRPr lang="en-US" dirty="0"/>
          </a:p>
          <a:p>
            <a:r>
              <a:rPr lang="en-US" dirty="0"/>
              <a:t>Can you visualize and articulate how the instructions (methods) that make up the loop affect the memory (state) of the system?</a:t>
            </a:r>
          </a:p>
          <a:p>
            <a:endParaRPr lang="en-US" dirty="0"/>
          </a:p>
          <a:p>
            <a:r>
              <a:rPr lang="en-US" dirty="0"/>
              <a:t>Do you understand how the stack tracks function calls?</a:t>
            </a:r>
          </a:p>
          <a:p>
            <a:endParaRPr lang="en-US" dirty="0"/>
          </a:p>
          <a:p>
            <a:r>
              <a:rPr lang="en-US" dirty="0"/>
              <a:t>If the answer is no for any of these questions, seek help:</a:t>
            </a:r>
          </a:p>
          <a:p>
            <a:pPr lvl="1"/>
            <a:r>
              <a:rPr lang="en-US" dirty="0"/>
              <a:t>On Piazza</a:t>
            </a:r>
          </a:p>
          <a:p>
            <a:pPr lvl="1"/>
            <a:r>
              <a:rPr lang="en-US" dirty="0"/>
              <a:t>From Profs, TAs, and each other</a:t>
            </a:r>
          </a:p>
        </p:txBody>
      </p:sp>
    </p:spTree>
    <p:extLst>
      <p:ext uri="{BB962C8B-B14F-4D97-AF65-F5344CB8AC3E}">
        <p14:creationId xmlns:p14="http://schemas.microsoft.com/office/powerpoint/2010/main" val="19950652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20628"/>
            <a:ext cx="4114800" cy="5435600"/>
          </a:xfrm>
        </p:spPr>
        <p:txBody>
          <a:bodyPr>
            <a:normAutofit/>
          </a:bodyPr>
          <a:lstStyle/>
          <a:p>
            <a:pPr marL="279400" lvl="1" indent="0">
              <a:buNone/>
            </a:pPr>
            <a:endParaRPr lang="en-US" dirty="0"/>
          </a:p>
          <a:p>
            <a:r>
              <a:rPr lang="en-US" dirty="0"/>
              <a:t>This week</a:t>
            </a:r>
          </a:p>
          <a:p>
            <a:r>
              <a:rPr lang="en-US" dirty="0"/>
              <a:t>	</a:t>
            </a:r>
            <a:r>
              <a:rPr lang="en-US" sz="2400" dirty="0"/>
              <a:t>Microarchitecture</a:t>
            </a:r>
          </a:p>
          <a:p>
            <a:pPr lvl="1"/>
            <a:endParaRPr lang="en-US" dirty="0"/>
          </a:p>
          <a:p>
            <a:r>
              <a:rPr lang="en-US" dirty="0"/>
              <a:t>Today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Motivate need to understand memory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Intro to memory hierarchy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52400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52400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Devices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52400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Circuits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52400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Gates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52400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Register-Transfer Level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2400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Microarchitecture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52400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Instruction Set Architecture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52400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Operating System/Virtual Machines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52400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Programming Language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52400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52400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52400" y="4114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</a:rPr>
              <a:t>Register-Transfer Level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63512" y="3687827"/>
            <a:ext cx="4214813" cy="471487"/>
          </a:xfrm>
          <a:prstGeom prst="rect">
            <a:avLst/>
          </a:prstGeom>
          <a:noFill/>
          <a:ln w="603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232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Instruction Type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Register Move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Conditional Branch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Compare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Memory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 Move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Register</a:t>
                      </a:r>
                    </a:p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Move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  <a:r>
                        <a:rPr lang="en-US" baseline="0" dirty="0"/>
                        <a:t> call</a:t>
                      </a:r>
                      <a:endParaRPr lang="en-US" dirty="0"/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 return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</a:t>
                      </a:r>
                    </a:p>
                  </a:txBody>
                  <a:tcPr marL="62939" marR="629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96%</a:t>
                      </a:r>
                    </a:p>
                  </a:txBody>
                  <a:tcPr marL="62939" marR="629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H&amp;P: Computer Architecture a Quantitative Approach</a:t>
            </a:r>
          </a:p>
          <a:p>
            <a:endParaRPr lang="en-US" dirty="0"/>
          </a:p>
          <a:p>
            <a:r>
              <a:rPr lang="en-US" dirty="0"/>
              <a:t>&gt; 34% of instructions access data memory!</a:t>
            </a:r>
          </a:p>
          <a:p>
            <a:pPr lvl="1"/>
            <a:endParaRPr lang="en-US" dirty="0"/>
          </a:p>
          <a:p>
            <a:r>
              <a:rPr lang="en-US" dirty="0"/>
              <a:t>100% of instructions are stored in instruction memory!</a:t>
            </a:r>
          </a:p>
        </p:txBody>
      </p:sp>
    </p:spTree>
    <p:extLst>
      <p:ext uri="{BB962C8B-B14F-4D97-AF65-F5344CB8AC3E}">
        <p14:creationId xmlns:p14="http://schemas.microsoft.com/office/powerpoint/2010/main" val="5068738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Program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    </a:t>
            </a:r>
            <a:r>
              <a:rPr lang="en-US" dirty="0" err="1"/>
              <a:t>Mem</a:t>
            </a:r>
            <a:r>
              <a:rPr lang="en-US" dirty="0"/>
              <a:t> Ops x </a:t>
            </a:r>
            <a:r>
              <a:rPr lang="en-US" dirty="0" err="1"/>
              <a:t>Mem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ALU Ops   x ALU Time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+  Cond Ops x Cond Time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Total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time of any operation is the time to access instruction memory + perform the operation (which can be another memory access)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time of a memory operation is the time to access data memory plus access instruction memory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81400" y="2743200"/>
            <a:ext cx="2895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35855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gap </a:t>
            </a:r>
            <a:r>
              <a:rPr lang="en-US" sz="2400" dirty="0">
                <a:ln>
                  <a:solidFill>
                    <a:srgbClr val="DF9F98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widens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15502336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19797</TotalTime>
  <Pages>0</Pages>
  <Words>1563</Words>
  <Characters>0</Characters>
  <Application>Microsoft Macintosh PowerPoint</Application>
  <PresentationFormat>On-screen Show (4:3)</PresentationFormat>
  <Lines>0</Lines>
  <Paragraphs>337</Paragraphs>
  <Slides>25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 Bold</vt:lpstr>
      <vt:lpstr>Arial</vt:lpstr>
      <vt:lpstr>Arial Narrow</vt:lpstr>
      <vt:lpstr>Calibri</vt:lpstr>
      <vt:lpstr>Courier New</vt:lpstr>
      <vt:lpstr>Gill Sans</vt:lpstr>
      <vt:lpstr>Wingdings</vt:lpstr>
      <vt:lpstr>Wingdings 2</vt:lpstr>
      <vt:lpstr>Title Slide</vt:lpstr>
      <vt:lpstr>Title and Content</vt:lpstr>
      <vt:lpstr>The Memory Hierarchy  CS154, Autumn 2019, Prof Chien Intro to Computer Systems  Book Sections 6.1-6.3</vt:lpstr>
      <vt:lpstr>What Have We Covered So Far?</vt:lpstr>
      <vt:lpstr>ISA / Architecture Topics</vt:lpstr>
      <vt:lpstr>Foundations: Software View of Architecture State</vt:lpstr>
      <vt:lpstr>Foundations: Assembly (“Methods” to Change Architecture State)</vt:lpstr>
      <vt:lpstr>Lecture Goals</vt:lpstr>
      <vt:lpstr>Some numbers</vt:lpstr>
      <vt:lpstr>Elements of Program Performance</vt:lpstr>
      <vt:lpstr>The CPU-Memory Gap</vt:lpstr>
      <vt:lpstr>Synthesize This</vt:lpstr>
      <vt:lpstr>There must be a way to speed up memory access!</vt:lpstr>
      <vt:lpstr>Why Are Memories Slow in the First Place?</vt:lpstr>
      <vt:lpstr>Key Idea: Memory       Hierarchy</vt:lpstr>
      <vt:lpstr>Memory Hierarchy</vt:lpstr>
      <vt:lpstr>Why Does Memory Hierarchy Work?</vt:lpstr>
      <vt:lpstr>Locality! </vt:lpstr>
      <vt:lpstr>Locality</vt:lpstr>
      <vt:lpstr>Locality Example</vt:lpstr>
      <vt:lpstr>Qualitative Estimates of Locality</vt:lpstr>
      <vt:lpstr>Locality Example</vt:lpstr>
      <vt:lpstr>Not all operations are created equal</vt:lpstr>
      <vt:lpstr>Quantitative Approach to Computer Architecture</vt:lpstr>
      <vt:lpstr>PowerPoint Presentation</vt:lpstr>
      <vt:lpstr>Memory Hierarchy in a Modern System</vt:lpstr>
      <vt:lpstr>Synthesize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Andrew A Chien</cp:lastModifiedBy>
  <cp:revision>1259</cp:revision>
  <dcterms:created xsi:type="dcterms:W3CDTF">2011-01-05T21:32:11Z</dcterms:created>
  <dcterms:modified xsi:type="dcterms:W3CDTF">2019-10-23T14:27:49Z</dcterms:modified>
</cp:coreProperties>
</file>