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69" r:id="rId3"/>
    <p:sldId id="257" r:id="rId4"/>
    <p:sldId id="270" r:id="rId5"/>
    <p:sldId id="271" r:id="rId6"/>
    <p:sldId id="272" r:id="rId7"/>
    <p:sldId id="328" r:id="rId8"/>
    <p:sldId id="319" r:id="rId9"/>
    <p:sldId id="28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279" r:id="rId20"/>
    <p:sldId id="339" r:id="rId21"/>
    <p:sldId id="340" r:id="rId22"/>
    <p:sldId id="341" r:id="rId23"/>
    <p:sldId id="344" r:id="rId24"/>
    <p:sldId id="343" r:id="rId25"/>
    <p:sldId id="349" r:id="rId26"/>
    <p:sldId id="346" r:id="rId27"/>
    <p:sldId id="360" r:id="rId28"/>
    <p:sldId id="293" r:id="rId29"/>
    <p:sldId id="285" r:id="rId30"/>
    <p:sldId id="326" r:id="rId31"/>
    <p:sldId id="352" r:id="rId32"/>
    <p:sldId id="287" r:id="rId33"/>
  </p:sldIdLst>
  <p:sldSz cx="9144000" cy="6858000" type="screen4x3"/>
  <p:notesSz cx="6858000" cy="9144000"/>
  <p:defaultTextStyle>
    <a:lvl1pPr>
      <a:defRPr sz="2400">
        <a:latin typeface="Arial Narrow Bold"/>
        <a:ea typeface="Arial Narrow Bold"/>
        <a:cs typeface="Arial Narrow Bold"/>
        <a:sym typeface="Arial Narrow Bold"/>
      </a:defRPr>
    </a:lvl1pPr>
    <a:lvl2pPr indent="457200">
      <a:defRPr sz="2400">
        <a:latin typeface="Arial Narrow Bold"/>
        <a:ea typeface="Arial Narrow Bold"/>
        <a:cs typeface="Arial Narrow Bold"/>
        <a:sym typeface="Arial Narrow Bold"/>
      </a:defRPr>
    </a:lvl2pPr>
    <a:lvl3pPr indent="914400">
      <a:defRPr sz="2400">
        <a:latin typeface="Arial Narrow Bold"/>
        <a:ea typeface="Arial Narrow Bold"/>
        <a:cs typeface="Arial Narrow Bold"/>
        <a:sym typeface="Arial Narrow Bold"/>
      </a:defRPr>
    </a:lvl3pPr>
    <a:lvl4pPr indent="1371600">
      <a:defRPr sz="2400">
        <a:latin typeface="Arial Narrow Bold"/>
        <a:ea typeface="Arial Narrow Bold"/>
        <a:cs typeface="Arial Narrow Bold"/>
        <a:sym typeface="Arial Narrow Bold"/>
      </a:defRPr>
    </a:lvl4pPr>
    <a:lvl5pPr indent="1828800">
      <a:defRPr sz="2400">
        <a:latin typeface="Arial Narrow Bold"/>
        <a:ea typeface="Arial Narrow Bold"/>
        <a:cs typeface="Arial Narrow Bold"/>
        <a:sym typeface="Arial Narrow Bold"/>
      </a:defRPr>
    </a:lvl5pPr>
    <a:lvl6pPr indent="2286000">
      <a:defRPr sz="2400">
        <a:latin typeface="Arial Narrow Bold"/>
        <a:ea typeface="Arial Narrow Bold"/>
        <a:cs typeface="Arial Narrow Bold"/>
        <a:sym typeface="Arial Narrow Bold"/>
      </a:defRPr>
    </a:lvl6pPr>
    <a:lvl7pPr indent="2743200">
      <a:defRPr sz="2400">
        <a:latin typeface="Arial Narrow Bold"/>
        <a:ea typeface="Arial Narrow Bold"/>
        <a:cs typeface="Arial Narrow Bold"/>
        <a:sym typeface="Arial Narrow Bold"/>
      </a:defRPr>
    </a:lvl7pPr>
    <a:lvl8pPr indent="3200400">
      <a:defRPr sz="2400">
        <a:latin typeface="Arial Narrow Bold"/>
        <a:ea typeface="Arial Narrow Bold"/>
        <a:cs typeface="Arial Narrow Bold"/>
        <a:sym typeface="Arial Narrow Bold"/>
      </a:defRPr>
    </a:lvl8pPr>
    <a:lvl9pPr indent="3657600">
      <a:defRPr sz="2400">
        <a:latin typeface="Arial Narrow Bold"/>
        <a:ea typeface="Arial Narrow Bold"/>
        <a:cs typeface="Arial Narrow Bold"/>
        <a:sym typeface="Arial Narrow Bol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C7B018BB-80A7-4F77-B60F-C8B233D01FF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1"/>
    <p:restoredTop sz="84480"/>
  </p:normalViewPr>
  <p:slideViewPr>
    <p:cSldViewPr snapToGrid="0" snapToObjects="1">
      <p:cViewPr varScale="1">
        <p:scale>
          <a:sx n="103" d="100"/>
          <a:sy n="103" d="100"/>
        </p:scale>
        <p:origin x="2216" y="184"/>
      </p:cViewPr>
      <p:guideLst/>
    </p:cSldViewPr>
  </p:slideViewPr>
  <p:outlineViewPr>
    <p:cViewPr>
      <p:scale>
        <a:sx n="33" d="100"/>
        <a:sy n="33" d="100"/>
      </p:scale>
      <p:origin x="0" y="-1600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21355764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9095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910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1978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0006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3365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One reads the</a:t>
            </a:r>
            <a:r>
              <a:rPr lang="en-US" baseline="0" dirty="0">
                <a:latin typeface="Times New Roman" pitchFamily="-96" charset="0"/>
              </a:rPr>
              <a:t> address</a:t>
            </a:r>
          </a:p>
          <a:p>
            <a:r>
              <a:rPr lang="en-US" baseline="0" dirty="0">
                <a:latin typeface="Times New Roman" pitchFamily="-96" charset="0"/>
              </a:rPr>
              <a:t>One reads the actual data (dereference)</a:t>
            </a:r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366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9710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What’s the “8” here??</a:t>
            </a:r>
          </a:p>
        </p:txBody>
      </p:sp>
    </p:spTree>
    <p:extLst>
      <p:ext uri="{BB962C8B-B14F-4D97-AF65-F5344CB8AC3E}">
        <p14:creationId xmlns:p14="http://schemas.microsoft.com/office/powerpoint/2010/main" val="9497668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8858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6769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744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3803825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4135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spr</a:t>
            </a:r>
            <a:r>
              <a:rPr lang="en-US" dirty="0"/>
              <a:t> 18, this</a:t>
            </a:r>
            <a:r>
              <a:rPr lang="en-US" baseline="0" dirty="0"/>
              <a:t> slide was where I stopped; so the Rest of the slides are </a:t>
            </a:r>
            <a:r>
              <a:rPr lang="en-US" baseline="0" dirty="0" err="1"/>
              <a:t>dupliated</a:t>
            </a:r>
            <a:r>
              <a:rPr lang="en-US" baseline="0" dirty="0"/>
              <a:t> in lec10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234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would be use union?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we know the use of the different fields will be mutually exclusive. Textbook example: implement</a:t>
            </a:r>
            <a:r>
              <a:rPr lang="en-US" baseline="0" dirty="0"/>
              <a:t> a binary tree, each leaf node contains 2 </a:t>
            </a:r>
            <a:r>
              <a:rPr lang="en-US" baseline="0" dirty="0" err="1"/>
              <a:t>ints</a:t>
            </a:r>
            <a:r>
              <a:rPr lang="en-US" baseline="0" dirty="0"/>
              <a:t>, but each internal node contains 2 pointers to its children</a:t>
            </a:r>
          </a:p>
          <a:p>
            <a:r>
              <a:rPr lang="en-US" baseline="0" dirty="0"/>
              <a:t>Union will save space compared to </a:t>
            </a:r>
            <a:r>
              <a:rPr lang="en-US" baseline="0" dirty="0" err="1"/>
              <a:t>stuct</a:t>
            </a:r>
            <a:r>
              <a:rPr lang="en-US" baseline="0" dirty="0"/>
              <a:t> (half of the space required)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1058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2493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Shape 109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92" name="Shape 109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lang="en-US" sz="1200" b="1" dirty="0"/>
              <a:t>Using Union to Access Bit Patterns</a:t>
            </a:r>
            <a:endParaRPr lang="en-US" sz="1200" dirty="0"/>
          </a:p>
          <a:p>
            <a:pPr lvl="0">
              <a:defRPr sz="1800"/>
            </a:pPr>
            <a:r>
              <a:rPr lang="en-US" sz="1200" dirty="0"/>
              <a:t>For example, 1.0 (single precision)</a:t>
            </a:r>
          </a:p>
          <a:p>
            <a:pPr lvl="0">
              <a:defRPr sz="1800"/>
            </a:pPr>
            <a:endParaRPr lang="en-US" sz="1200" dirty="0"/>
          </a:p>
          <a:p>
            <a:pPr lvl="0">
              <a:defRPr sz="1800"/>
            </a:pPr>
            <a:r>
              <a:rPr lang="en-US" sz="1200" dirty="0"/>
              <a:t>Binary representation</a:t>
            </a:r>
          </a:p>
          <a:p>
            <a:pPr lvl="0">
              <a:defRPr sz="1800"/>
            </a:pPr>
            <a:r>
              <a:rPr lang="en-US" sz="1200" dirty="0"/>
              <a:t>0 0111111 1 23</a:t>
            </a:r>
            <a:r>
              <a:rPr lang="en-US" sz="1200" baseline="0" dirty="0"/>
              <a:t> 0’s</a:t>
            </a:r>
          </a:p>
          <a:p>
            <a:pPr lvl="0">
              <a:defRPr sz="1800"/>
            </a:pPr>
            <a:r>
              <a:rPr lang="en-US" sz="1200" baseline="0" dirty="0"/>
              <a:t>Hex representation</a:t>
            </a:r>
          </a:p>
          <a:p>
            <a:pPr lvl="0">
              <a:defRPr sz="1800"/>
            </a:pPr>
            <a:r>
              <a:rPr lang="en-US" sz="1200" baseline="0" dirty="0"/>
              <a:t>0x3F800000</a:t>
            </a:r>
          </a:p>
          <a:p>
            <a:pPr lvl="0">
              <a:defRPr sz="1800"/>
            </a:pPr>
            <a:endParaRPr lang="en-US" sz="1200" baseline="0" dirty="0"/>
          </a:p>
          <a:p>
            <a:pPr lvl="0">
              <a:defRPr sz="1800"/>
            </a:pPr>
            <a:r>
              <a:rPr lang="en-US" sz="1200" baseline="0" dirty="0"/>
              <a:t>1 in hex</a:t>
            </a:r>
          </a:p>
          <a:p>
            <a:pPr lvl="0">
              <a:defRPr sz="1800"/>
            </a:pPr>
            <a:r>
              <a:rPr lang="en-US" sz="1200" baseline="0" dirty="0"/>
              <a:t>0x00000001 (</a:t>
            </a:r>
            <a:r>
              <a:rPr lang="en-US" sz="1200" baseline="0" dirty="0" err="1"/>
              <a:t>denormalized</a:t>
            </a:r>
            <a:r>
              <a:rPr lang="en-US" sz="1200" baseline="0" dirty="0"/>
              <a:t> floating point)</a:t>
            </a:r>
          </a:p>
          <a:p>
            <a:pPr lvl="0">
              <a:defRPr sz="1800"/>
            </a:pPr>
            <a:r>
              <a:rPr lang="en-US" sz="1200" baseline="0" dirty="0"/>
              <a:t>What’s that for single precision floating point number?</a:t>
            </a:r>
          </a:p>
          <a:p>
            <a:pPr lvl="0">
              <a:defRPr sz="1800"/>
            </a:pPr>
            <a:r>
              <a:rPr lang="en-US" sz="1200" baseline="0" dirty="0"/>
              <a:t>1.4e-45</a:t>
            </a:r>
          </a:p>
        </p:txBody>
      </p:sp>
    </p:spTree>
    <p:extLst>
      <p:ext uri="{BB962C8B-B14F-4D97-AF65-F5344CB8AC3E}">
        <p14:creationId xmlns:p14="http://schemas.microsoft.com/office/powerpoint/2010/main" val="7229823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Circumvent type system: because the same memory region can</a:t>
            </a:r>
            <a:r>
              <a:rPr lang="en-US" baseline="0" dirty="0"/>
              <a:t> be interpreted as different types (not the same as casting)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464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91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59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Shape 62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22" name="Shape 6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1281758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594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130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Here</a:t>
            </a:r>
            <a:r>
              <a:rPr lang="en-US" baseline="0" dirty="0">
                <a:latin typeface="Times New Roman" pitchFamily="-96" charset="0"/>
              </a:rPr>
              <a:t> we are showing an example of use pointer arithmetic to access arrays</a:t>
            </a:r>
            <a:endParaRPr lang="en-US" dirty="0">
              <a:latin typeface="Times New Roman" pitchFamily="-96" charset="0"/>
            </a:endParaRPr>
          </a:p>
          <a:p>
            <a:r>
              <a:rPr lang="en-US" dirty="0">
                <a:latin typeface="Times New Roman" pitchFamily="-96" charset="0"/>
              </a:rPr>
              <a:t>You can access different aspects of the array</a:t>
            </a:r>
            <a:r>
              <a:rPr lang="en-US" baseline="0" dirty="0">
                <a:latin typeface="Times New Roman" pitchFamily="-96" charset="0"/>
              </a:rPr>
              <a:t> (elements, pointers)</a:t>
            </a:r>
            <a:r>
              <a:rPr lang="en-US" dirty="0">
                <a:latin typeface="Times New Roman" pitchFamily="-96" charset="0"/>
              </a:rPr>
              <a:t>, or dereferencing pointers</a:t>
            </a:r>
            <a:r>
              <a:rPr lang="en-US" baseline="0" dirty="0">
                <a:latin typeface="Times New Roman" pitchFamily="-96" charset="0"/>
              </a:rPr>
              <a:t> </a:t>
            </a:r>
          </a:p>
          <a:p>
            <a:r>
              <a:rPr lang="en-US" baseline="0" dirty="0">
                <a:latin typeface="Times New Roman" pitchFamily="-96" charset="0"/>
              </a:rPr>
              <a:t>* : Dereferencing pointers</a:t>
            </a:r>
          </a:p>
          <a:p>
            <a:r>
              <a:rPr lang="en-US" dirty="0">
                <a:latin typeface="Times New Roman" pitchFamily="-96" charset="0"/>
              </a:rPr>
              <a:t>&amp;:</a:t>
            </a:r>
            <a:r>
              <a:rPr lang="en-US" baseline="0" dirty="0">
                <a:latin typeface="Times New Roman" pitchFamily="-96" charset="0"/>
              </a:rPr>
              <a:t> creates pointers</a:t>
            </a:r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512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296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685800" y="999849"/>
            <a:ext cx="7772400" cy="2886351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685800" y="3886200"/>
            <a:ext cx="7677492" cy="2971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 b="0"/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 b="0"/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 b="0"/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 b="0"/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 b="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958013" y="0"/>
            <a:ext cx="2185988" cy="65627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396875" y="228600"/>
            <a:ext cx="6408738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53" name="Shape 5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0" name="Shape 60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61" name="Shape 6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19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7897813" y="-26989"/>
            <a:ext cx="1309688" cy="275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Carnegie Mellon</a:t>
            </a:r>
          </a:p>
        </p:txBody>
      </p:sp>
      <p:pic>
        <p:nvPicPr>
          <p:cNvPr id="1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Shape 16"/>
          <p:cNvSpPr/>
          <p:nvPr/>
        </p:nvSpPr>
        <p:spPr>
          <a:xfrm>
            <a:off x="-25649" y="6553200"/>
            <a:ext cx="567493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xfrm>
            <a:off x="357018" y="271281"/>
            <a:ext cx="7592094" cy="1090794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/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/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/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/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7897813" y="-26989"/>
            <a:ext cx="1309688" cy="275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Carnegie Mellon</a:t>
            </a:r>
          </a:p>
        </p:txBody>
      </p:sp>
      <p:pic>
        <p:nvPicPr>
          <p:cNvPr id="2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hape 26"/>
          <p:cNvSpPr/>
          <p:nvPr/>
        </p:nvSpPr>
        <p:spPr>
          <a:xfrm>
            <a:off x="-25649" y="6553200"/>
            <a:ext cx="567493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32" name="Shape 3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7897813" y="-26989"/>
            <a:ext cx="1309688" cy="275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Carnegie Mellon</a:t>
            </a:r>
          </a:p>
        </p:txBody>
      </p:sp>
      <p:sp>
        <p:nvSpPr>
          <p:cNvPr id="3" name="Shape 3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" name="image1.png"/>
          <p:cNvPicPr/>
          <p:nvPr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5"/>
          <p:cNvSpPr/>
          <p:nvPr/>
        </p:nvSpPr>
        <p:spPr>
          <a:xfrm>
            <a:off x="-25649" y="6553200"/>
            <a:ext cx="567493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374650" y="142875"/>
            <a:ext cx="7591425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54959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xfrm>
            <a:off x="8618538" y="6596063"/>
            <a:ext cx="492126" cy="434341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3" r:id="rId13"/>
  </p:sldLayoutIdLst>
  <p:transition spd="med"/>
  <p:hf hdr="0" ftr="0" dt="0"/>
  <p:txStyles>
    <p:titleStyle>
      <a:lvl1pPr marL="119062" indent="-119062">
        <a:defRPr sz="3600" b="1">
          <a:latin typeface="Calibri"/>
          <a:ea typeface="Calibri"/>
          <a:cs typeface="Calibri"/>
          <a:sym typeface="Calibri"/>
        </a:defRPr>
      </a:lvl1pPr>
      <a:lvl2pPr marL="119062" indent="-119062">
        <a:defRPr sz="3600" b="1">
          <a:latin typeface="Calibri"/>
          <a:ea typeface="Calibri"/>
          <a:cs typeface="Calibri"/>
          <a:sym typeface="Calibri"/>
        </a:defRPr>
      </a:lvl2pPr>
      <a:lvl3pPr marL="119062" indent="-119062">
        <a:defRPr sz="3600" b="1">
          <a:latin typeface="Calibri"/>
          <a:ea typeface="Calibri"/>
          <a:cs typeface="Calibri"/>
          <a:sym typeface="Calibri"/>
        </a:defRPr>
      </a:lvl3pPr>
      <a:lvl4pPr marL="119062" indent="-119062">
        <a:defRPr sz="3600" b="1">
          <a:latin typeface="Calibri"/>
          <a:ea typeface="Calibri"/>
          <a:cs typeface="Calibri"/>
          <a:sym typeface="Calibri"/>
        </a:defRPr>
      </a:lvl4pPr>
      <a:lvl5pPr marL="119062" indent="-119062">
        <a:defRPr sz="3600" b="1">
          <a:latin typeface="Calibri"/>
          <a:ea typeface="Calibri"/>
          <a:cs typeface="Calibri"/>
          <a:sym typeface="Calibri"/>
        </a:defRPr>
      </a:lvl5pPr>
      <a:lvl6pPr marL="119062" indent="457200">
        <a:defRPr sz="3600" b="1">
          <a:latin typeface="Calibri"/>
          <a:ea typeface="Calibri"/>
          <a:cs typeface="Calibri"/>
          <a:sym typeface="Calibri"/>
        </a:defRPr>
      </a:lvl6pPr>
      <a:lvl7pPr marL="119062" indent="914400">
        <a:defRPr sz="3600" b="1">
          <a:latin typeface="Calibri"/>
          <a:ea typeface="Calibri"/>
          <a:cs typeface="Calibri"/>
          <a:sym typeface="Calibri"/>
        </a:defRPr>
      </a:lvl7pPr>
      <a:lvl8pPr marL="119062" indent="1371600">
        <a:defRPr sz="3600" b="1">
          <a:latin typeface="Calibri"/>
          <a:ea typeface="Calibri"/>
          <a:cs typeface="Calibri"/>
          <a:sym typeface="Calibri"/>
        </a:defRPr>
      </a:lvl8pPr>
      <a:lvl9pPr marL="119062" indent="1828800">
        <a:defRPr sz="3600" b="1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500"/>
        </a:spcBef>
        <a:buClr>
          <a:srgbClr val="990000"/>
        </a:buClr>
        <a:buSzPct val="60000"/>
        <a:buFont typeface="Wingdings 2"/>
        <a:buChar char="⬛"/>
        <a:defRPr sz="2400" b="1">
          <a:latin typeface="Calibri"/>
          <a:ea typeface="Calibri"/>
          <a:cs typeface="Calibri"/>
          <a:sym typeface="Calibri"/>
        </a:defRPr>
      </a:lvl1pPr>
      <a:lvl2pPr marL="800100" indent="-342900">
        <a:spcBef>
          <a:spcPts val="500"/>
        </a:spcBef>
        <a:buClr>
          <a:srgbClr val="990000"/>
        </a:buClr>
        <a:buSzPct val="110000"/>
        <a:buFont typeface="Wingdings 2"/>
        <a:buChar char="▪"/>
        <a:defRPr sz="2400" b="1">
          <a:latin typeface="Calibri"/>
          <a:ea typeface="Calibri"/>
          <a:cs typeface="Calibri"/>
          <a:sym typeface="Calibri"/>
        </a:defRPr>
      </a:lvl2pPr>
      <a:lvl3pPr marL="1188719" indent="-274319">
        <a:spcBef>
          <a:spcPts val="500"/>
        </a:spcBef>
        <a:buClr>
          <a:srgbClr val="990000"/>
        </a:buClr>
        <a:buSzPct val="80000"/>
        <a:buFont typeface="Wingdings 2"/>
        <a:buChar char="▪"/>
        <a:defRPr sz="2400" b="1">
          <a:latin typeface="Calibri"/>
          <a:ea typeface="Calibri"/>
          <a:cs typeface="Calibri"/>
          <a:sym typeface="Calibri"/>
        </a:defRPr>
      </a:lvl3pPr>
      <a:lvl4pPr marL="1645920" indent="-274320">
        <a:spcBef>
          <a:spcPts val="500"/>
        </a:spcBef>
        <a:buClr>
          <a:srgbClr val="990000"/>
        </a:buClr>
        <a:buSzPct val="100000"/>
        <a:buFont typeface="Wingdings 2"/>
        <a:buChar char="–"/>
        <a:defRPr sz="2400" b="1">
          <a:latin typeface="Calibri"/>
          <a:ea typeface="Calibri"/>
          <a:cs typeface="Calibri"/>
          <a:sym typeface="Calibri"/>
        </a:defRPr>
      </a:lvl4pPr>
      <a:lvl5pPr marL="21031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5pPr>
      <a:lvl6pPr marL="25603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6pPr>
      <a:lvl7pPr marL="30175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7pPr>
      <a:lvl8pPr marL="34747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8pPr>
      <a:lvl9pPr marL="39319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9pPr>
    </p:bodyStyle>
    <p:otherStyle>
      <a:lvl1pPr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1pPr>
      <a:lvl2pPr indent="4572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2pPr>
      <a:lvl3pPr indent="9144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3pPr>
      <a:lvl4pPr indent="13716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4pPr>
      <a:lvl5pPr indent="18288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5pPr>
      <a:lvl6pPr indent="22860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6pPr>
      <a:lvl7pPr indent="27432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7pPr>
      <a:lvl8pPr indent="32004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8pPr>
      <a:lvl9pPr indent="36576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title"/>
          </p:nvPr>
        </p:nvSpPr>
        <p:spPr>
          <a:xfrm>
            <a:off x="685800" y="1784349"/>
            <a:ext cx="7772400" cy="2861791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/>
          <a:p>
            <a:pPr marL="0" lvl="0" indent="0" defTabSz="749808">
              <a:defRPr sz="1800" b="0"/>
            </a:pPr>
            <a:r>
              <a:rPr sz="2952" b="1" dirty="0"/>
              <a:t>Machine-Level Programming :</a:t>
            </a:r>
            <a:br>
              <a:rPr sz="2952" b="1" dirty="0"/>
            </a:br>
            <a:r>
              <a:rPr lang="en-US" sz="2952" b="1" dirty="0"/>
              <a:t>Advanced Datatypes: </a:t>
            </a:r>
            <a:r>
              <a:rPr sz="2952" b="1" dirty="0"/>
              <a:t>Arrays, Structs, and Unions</a:t>
            </a:r>
            <a:br>
              <a:rPr sz="2952" b="1" dirty="0"/>
            </a:br>
            <a:br>
              <a:rPr sz="2952" b="1" dirty="0"/>
            </a:br>
            <a:r>
              <a:rPr lang="en-US" sz="2952" dirty="0"/>
              <a:t>CS154 Autumn 2019, Prof Chien</a:t>
            </a:r>
            <a:br>
              <a:rPr lang="en-US" sz="2952" dirty="0"/>
            </a:br>
            <a:r>
              <a:rPr lang="en-US" sz="2952" dirty="0"/>
              <a:t>Lecture 9</a:t>
            </a:r>
            <a:br>
              <a:rPr lang="en-US" sz="2952" dirty="0"/>
            </a:br>
            <a:r>
              <a:rPr lang="en-US" sz="2952" dirty="0"/>
              <a:t>Sections 3.8, 3.9, 3.10.1, 3.10.2, 3.12</a:t>
            </a:r>
            <a:br>
              <a:rPr sz="1640" b="1" dirty="0"/>
            </a:br>
            <a:endParaRPr sz="1640" b="1" dirty="0"/>
          </a:p>
        </p:txBody>
      </p:sp>
      <p:sp>
        <p:nvSpPr>
          <p:cNvPr id="66" name="Shape 66"/>
          <p:cNvSpPr/>
          <p:nvPr/>
        </p:nvSpPr>
        <p:spPr>
          <a:xfrm>
            <a:off x="8458200" y="6477000"/>
            <a:ext cx="685800" cy="381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493" y="1048719"/>
            <a:ext cx="4783932" cy="3360737"/>
          </a:xfrm>
        </p:spPr>
        <p:txBody>
          <a:bodyPr/>
          <a:lstStyle/>
          <a:p>
            <a:r>
              <a:rPr lang="en-US" sz="2200" dirty="0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sz="2200" i="1" dirty="0">
                <a:latin typeface="Calibri" pitchFamily="-96" charset="0"/>
              </a:rPr>
              <a:t>T</a:t>
            </a:r>
            <a:r>
              <a:rPr lang="en-US" sz="2200" dirty="0">
                <a:latin typeface="Calibri" pitchFamily="-96" charset="0"/>
              </a:rPr>
              <a:t>   </a:t>
            </a:r>
            <a:r>
              <a:rPr lang="en-US" sz="2200" b="1" dirty="0">
                <a:latin typeface="Courier New" pitchFamily="-96" charset="0"/>
              </a:rPr>
              <a:t>A</a:t>
            </a:r>
            <a:r>
              <a:rPr lang="en-US" sz="2200" dirty="0">
                <a:latin typeface="Courier New" pitchFamily="-96" charset="0"/>
              </a:rPr>
              <a:t>[</a:t>
            </a:r>
            <a:r>
              <a:rPr lang="en-US" sz="2200" i="1" dirty="0">
                <a:latin typeface="Calibri" pitchFamily="-96" charset="0"/>
              </a:rPr>
              <a:t>R</a:t>
            </a:r>
            <a:r>
              <a:rPr lang="en-US" sz="2200" dirty="0">
                <a:latin typeface="Courier New" pitchFamily="-96" charset="0"/>
              </a:rPr>
              <a:t>][</a:t>
            </a:r>
            <a:r>
              <a:rPr lang="en-US" sz="2200" i="1" dirty="0">
                <a:latin typeface="Calibri" pitchFamily="-96" charset="0"/>
              </a:rPr>
              <a:t>C</a:t>
            </a:r>
            <a:r>
              <a:rPr lang="en-US" sz="2200" dirty="0">
                <a:latin typeface="Courier New" pitchFamily="-96" charset="0"/>
              </a:rPr>
              <a:t>];</a:t>
            </a:r>
            <a:endParaRPr lang="en-US" sz="2200" dirty="0">
              <a:latin typeface="Calibri" pitchFamily="-96" charset="0"/>
            </a:endParaRPr>
          </a:p>
          <a:p>
            <a:pPr lvl="1"/>
            <a:r>
              <a:rPr lang="en-US" sz="2200" dirty="0">
                <a:latin typeface="Calibri" pitchFamily="-96" charset="0"/>
              </a:rPr>
              <a:t>2D array of data type </a:t>
            </a:r>
            <a:r>
              <a:rPr lang="en-US" sz="2200" i="1" dirty="0">
                <a:latin typeface="Calibri" pitchFamily="-96" charset="0"/>
              </a:rPr>
              <a:t>T</a:t>
            </a:r>
            <a:endParaRPr lang="en-US" sz="2200" dirty="0">
              <a:latin typeface="Calibri" pitchFamily="-96" charset="0"/>
            </a:endParaRPr>
          </a:p>
          <a:p>
            <a:pPr lvl="1"/>
            <a:r>
              <a:rPr lang="en-US" sz="2200" i="1" dirty="0">
                <a:latin typeface="Calibri" pitchFamily="-96" charset="0"/>
              </a:rPr>
              <a:t>R</a:t>
            </a:r>
            <a:r>
              <a:rPr lang="en-US" sz="2200" dirty="0">
                <a:latin typeface="Calibri" pitchFamily="-96" charset="0"/>
              </a:rPr>
              <a:t> rows, </a:t>
            </a:r>
            <a:r>
              <a:rPr lang="en-US" sz="2200" i="1" dirty="0">
                <a:latin typeface="Calibri" pitchFamily="-96" charset="0"/>
              </a:rPr>
              <a:t>C</a:t>
            </a:r>
            <a:r>
              <a:rPr lang="en-US" sz="2200" dirty="0">
                <a:latin typeface="Calibri" pitchFamily="-96" charset="0"/>
              </a:rPr>
              <a:t> columns</a:t>
            </a:r>
          </a:p>
          <a:p>
            <a:pPr lvl="1"/>
            <a:r>
              <a:rPr lang="en-US" sz="2200" dirty="0">
                <a:latin typeface="Calibri" pitchFamily="-96" charset="0"/>
              </a:rPr>
              <a:t>Type </a:t>
            </a:r>
            <a:r>
              <a:rPr lang="en-US" sz="2200" i="1" dirty="0">
                <a:latin typeface="Calibri" pitchFamily="-96" charset="0"/>
              </a:rPr>
              <a:t>T</a:t>
            </a:r>
            <a:r>
              <a:rPr lang="en-US" sz="2200" dirty="0">
                <a:latin typeface="Calibri" pitchFamily="-96" charset="0"/>
              </a:rPr>
              <a:t> element requires </a:t>
            </a:r>
            <a:r>
              <a:rPr lang="en-US" sz="2200" i="1" dirty="0">
                <a:latin typeface="Calibri" pitchFamily="-96" charset="0"/>
              </a:rPr>
              <a:t>K</a:t>
            </a:r>
            <a:r>
              <a:rPr lang="en-US" sz="2200" dirty="0">
                <a:latin typeface="Calibri" pitchFamily="-96" charset="0"/>
              </a:rPr>
              <a:t> bytes</a:t>
            </a:r>
          </a:p>
          <a:p>
            <a:r>
              <a:rPr lang="en-US" sz="2200" dirty="0">
                <a:latin typeface="Calibri" pitchFamily="-96" charset="0"/>
              </a:rPr>
              <a:t>Array Size</a:t>
            </a:r>
          </a:p>
          <a:p>
            <a:pPr lvl="1"/>
            <a:r>
              <a:rPr lang="en-US" sz="2200" i="1" dirty="0">
                <a:latin typeface="Calibri" pitchFamily="-96" charset="0"/>
              </a:rPr>
              <a:t>R</a:t>
            </a:r>
            <a:r>
              <a:rPr lang="en-US" sz="2200" dirty="0">
                <a:latin typeface="Calibri" pitchFamily="-96" charset="0"/>
              </a:rPr>
              <a:t> * </a:t>
            </a:r>
            <a:r>
              <a:rPr lang="en-US" sz="2200" i="1" dirty="0">
                <a:latin typeface="Calibri" pitchFamily="-96" charset="0"/>
              </a:rPr>
              <a:t>C </a:t>
            </a:r>
            <a:r>
              <a:rPr lang="en-US" sz="2200" dirty="0">
                <a:latin typeface="Calibri" pitchFamily="-96" charset="0"/>
              </a:rPr>
              <a:t>* </a:t>
            </a:r>
            <a:r>
              <a:rPr lang="en-US" sz="2200" i="1" dirty="0">
                <a:latin typeface="Calibri" pitchFamily="-96" charset="0"/>
              </a:rPr>
              <a:t>K </a:t>
            </a:r>
            <a:r>
              <a:rPr lang="en-US" sz="2200" dirty="0">
                <a:latin typeface="Calibri" pitchFamily="-96" charset="0"/>
              </a:rPr>
              <a:t>bytes</a:t>
            </a:r>
          </a:p>
          <a:p>
            <a:r>
              <a:rPr lang="en-US" sz="2200" dirty="0">
                <a:latin typeface="Calibri" pitchFamily="-96" charset="0"/>
              </a:rPr>
              <a:t>Arrangement</a:t>
            </a:r>
          </a:p>
          <a:p>
            <a:pPr lvl="1"/>
            <a:r>
              <a:rPr lang="en-US" sz="2200" i="1" dirty="0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5010875" y="12954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 dirty="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  <p:extLst>
      <p:ext uri="{BB962C8B-B14F-4D97-AF65-F5344CB8AC3E}">
        <p14:creationId xmlns:p14="http://schemas.microsoft.com/office/powerpoint/2010/main" val="2299073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63" grpId="0"/>
      <p:bldP spid="309278" grpId="0" animBg="1"/>
      <p:bldP spid="309279" grpId="0" animBg="1"/>
      <p:bldP spid="309280" grpId="0" animBg="1"/>
      <p:bldP spid="30928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sz="2200" dirty="0">
                <a:latin typeface="Calibri" pitchFamily="-96" charset="0"/>
              </a:rPr>
              <a:t>“</a:t>
            </a:r>
            <a:r>
              <a:rPr lang="en-US" sz="2200" dirty="0" err="1">
                <a:latin typeface="Courier New" pitchFamily="-96" charset="0"/>
              </a:rPr>
              <a:t>zip_dig</a:t>
            </a:r>
            <a:r>
              <a:rPr lang="en-US" sz="2200" dirty="0">
                <a:latin typeface="Courier New" pitchFamily="-96" charset="0"/>
              </a:rPr>
              <a:t> </a:t>
            </a:r>
            <a:r>
              <a:rPr lang="en-US" sz="2200" dirty="0" err="1">
                <a:latin typeface="Courier New" pitchFamily="-96" charset="0"/>
              </a:rPr>
              <a:t>univ</a:t>
            </a:r>
            <a:r>
              <a:rPr lang="en-US" sz="2200" dirty="0">
                <a:latin typeface="Courier New" pitchFamily="-96" charset="0"/>
              </a:rPr>
              <a:t>[3]</a:t>
            </a:r>
            <a:r>
              <a:rPr lang="en-US" sz="2200" dirty="0">
                <a:latin typeface="Calibri" pitchFamily="-96" charset="0"/>
              </a:rPr>
              <a:t>” equivalent to “</a:t>
            </a:r>
            <a:r>
              <a:rPr lang="en-US" sz="2200" dirty="0" err="1">
                <a:latin typeface="Courier New" pitchFamily="-96" charset="0"/>
              </a:rPr>
              <a:t>int</a:t>
            </a:r>
            <a:r>
              <a:rPr lang="en-US" sz="2200" dirty="0">
                <a:latin typeface="Courier New" pitchFamily="-96" charset="0"/>
              </a:rPr>
              <a:t> </a:t>
            </a:r>
            <a:r>
              <a:rPr lang="en-US" sz="2200" dirty="0" err="1">
                <a:latin typeface="Courier New" pitchFamily="-96" charset="0"/>
              </a:rPr>
              <a:t>univ</a:t>
            </a:r>
            <a:r>
              <a:rPr lang="en-US" sz="2200" dirty="0">
                <a:latin typeface="Courier New" pitchFamily="-96" charset="0"/>
              </a:rPr>
              <a:t>[3][5]</a:t>
            </a:r>
            <a:r>
              <a:rPr lang="en-US" sz="2200" dirty="0">
                <a:latin typeface="Calibri" pitchFamily="-96" charset="0"/>
              </a:rPr>
              <a:t>”</a:t>
            </a:r>
          </a:p>
          <a:p>
            <a:pPr lvl="1"/>
            <a:r>
              <a:rPr lang="en-US" sz="2200" dirty="0">
                <a:latin typeface="Calibri" pitchFamily="-96" charset="0"/>
              </a:rPr>
              <a:t>Variable </a:t>
            </a:r>
            <a:r>
              <a:rPr lang="en-US" sz="2200" dirty="0" err="1">
                <a:latin typeface="Courier New" pitchFamily="-96" charset="0"/>
              </a:rPr>
              <a:t>univ</a:t>
            </a:r>
            <a:r>
              <a:rPr lang="en-US" sz="2200" dirty="0">
                <a:latin typeface="Calibri" pitchFamily="-96" charset="0"/>
              </a:rPr>
              <a:t>: array of 3 elements, allocated </a:t>
            </a:r>
            <a:r>
              <a:rPr lang="en-US" sz="2200" i="1" dirty="0">
                <a:latin typeface="Calibri" pitchFamily="-96" charset="0"/>
              </a:rPr>
              <a:t>contiguously</a:t>
            </a:r>
          </a:p>
          <a:p>
            <a:pPr lvl="1"/>
            <a:r>
              <a:rPr lang="en-US" sz="2200" dirty="0">
                <a:latin typeface="Calibri" pitchFamily="-96" charset="0"/>
              </a:rPr>
              <a:t>Each element is an array of 5 </a:t>
            </a:r>
            <a:r>
              <a:rPr lang="en-US" sz="2200" b="1" dirty="0" err="1">
                <a:latin typeface="Courier New" pitchFamily="-96" charset="0"/>
              </a:rPr>
              <a:t>int</a:t>
            </a:r>
            <a:r>
              <a:rPr lang="en-US" sz="2200" dirty="0" err="1">
                <a:latin typeface="Calibri" pitchFamily="-96" charset="0"/>
              </a:rPr>
              <a:t>’s</a:t>
            </a:r>
            <a:r>
              <a:rPr lang="en-US" sz="2200" dirty="0">
                <a:latin typeface="Calibri" pitchFamily="-96" charset="0"/>
              </a:rPr>
              <a:t>, allocated </a:t>
            </a:r>
            <a:r>
              <a:rPr lang="en-US" sz="2200" i="1" dirty="0">
                <a:latin typeface="Calibri" pitchFamily="-96" charset="0"/>
              </a:rPr>
              <a:t>contiguously</a:t>
            </a:r>
          </a:p>
          <a:p>
            <a:r>
              <a:rPr lang="en-US" sz="2200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3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{{6, 0, 6, 3,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{0, 2, 1, 3, 6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277792" y="3519488"/>
            <a:ext cx="1322408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[3];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7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6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19676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</a:t>
            </a:r>
            <a:r>
              <a:rPr lang="en-US" i="1" dirty="0">
                <a:latin typeface="Calibri" pitchFamily="-96" charset="0"/>
              </a:rPr>
              <a:t>Row</a:t>
            </a:r>
            <a:r>
              <a:rPr lang="en-US" dirty="0">
                <a:latin typeface="Calibri" pitchFamily="-96" charset="0"/>
              </a:rPr>
              <a:t>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  <p:extLst>
      <p:ext uri="{BB962C8B-B14F-4D97-AF65-F5344CB8AC3E}">
        <p14:creationId xmlns:p14="http://schemas.microsoft.com/office/powerpoint/2010/main" val="72056080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univ+20*index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3860861" y="1975551"/>
            <a:ext cx="4452877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get_univ_zip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51079"/>
            <a:ext cx="67818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506875" y="191425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78275" y="206665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univ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125" name="Group 19"/>
          <p:cNvGrpSpPr>
            <a:grpSpLocks/>
          </p:cNvGrpSpPr>
          <p:nvPr/>
        </p:nvGrpSpPr>
        <p:grpSpPr bwMode="auto">
          <a:xfrm>
            <a:off x="508061" y="1135787"/>
            <a:ext cx="1524000" cy="762000"/>
            <a:chOff x="816" y="2640"/>
            <a:chExt cx="960" cy="480"/>
          </a:xfrm>
        </p:grpSpPr>
        <p:sp>
          <p:nvSpPr>
            <p:cNvPr id="126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127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128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129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  <p:sp>
          <p:nvSpPr>
            <p:cNvPr id="130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7</a:t>
              </a:r>
            </a:p>
          </p:txBody>
        </p:sp>
      </p:grpSp>
      <p:grpSp>
        <p:nvGrpSpPr>
          <p:cNvPr id="131" name="Group 25"/>
          <p:cNvGrpSpPr>
            <a:grpSpLocks/>
          </p:cNvGrpSpPr>
          <p:nvPr/>
        </p:nvGrpSpPr>
        <p:grpSpPr bwMode="auto">
          <a:xfrm>
            <a:off x="2032061" y="1135787"/>
            <a:ext cx="1524000" cy="762000"/>
            <a:chOff x="816" y="2640"/>
            <a:chExt cx="960" cy="480"/>
          </a:xfrm>
        </p:grpSpPr>
        <p:sp>
          <p:nvSpPr>
            <p:cNvPr id="132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133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5</a:t>
              </a:r>
            </a:p>
          </p:txBody>
        </p:sp>
        <p:sp>
          <p:nvSpPr>
            <p:cNvPr id="134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2</a:t>
              </a:r>
            </a:p>
          </p:txBody>
        </p:sp>
        <p:sp>
          <p:nvSpPr>
            <p:cNvPr id="135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136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137" name="Group 31"/>
          <p:cNvGrpSpPr>
            <a:grpSpLocks/>
          </p:cNvGrpSpPr>
          <p:nvPr/>
        </p:nvGrpSpPr>
        <p:grpSpPr bwMode="auto">
          <a:xfrm>
            <a:off x="3556061" y="1135787"/>
            <a:ext cx="1524000" cy="762000"/>
            <a:chOff x="816" y="2640"/>
            <a:chExt cx="960" cy="480"/>
          </a:xfrm>
        </p:grpSpPr>
        <p:sp>
          <p:nvSpPr>
            <p:cNvPr id="138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139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140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141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142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6</a:t>
              </a:r>
            </a:p>
          </p:txBody>
        </p:sp>
      </p:grpSp>
      <p:sp>
        <p:nvSpPr>
          <p:cNvPr id="143" name="Rectangle 43"/>
          <p:cNvSpPr>
            <a:spLocks noChangeArrowheads="1"/>
          </p:cNvSpPr>
          <p:nvPr/>
        </p:nvSpPr>
        <p:spPr bwMode="auto">
          <a:xfrm>
            <a:off x="508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144" name="Rectangle 44"/>
          <p:cNvSpPr>
            <a:spLocks noChangeArrowheads="1"/>
          </p:cNvSpPr>
          <p:nvPr/>
        </p:nvSpPr>
        <p:spPr bwMode="auto">
          <a:xfrm>
            <a:off x="2032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145" name="Rectangle 45"/>
          <p:cNvSpPr>
            <a:spLocks noChangeArrowheads="1"/>
          </p:cNvSpPr>
          <p:nvPr/>
        </p:nvSpPr>
        <p:spPr bwMode="auto">
          <a:xfrm>
            <a:off x="3556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23376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</a:t>
            </a:r>
            <a:r>
              <a:rPr lang="en-US" i="1" dirty="0">
                <a:latin typeface="Calibri" pitchFamily="-96" charset="0"/>
              </a:rPr>
              <a:t>Element</a:t>
            </a:r>
            <a:r>
              <a:rPr lang="en-US" dirty="0">
                <a:latin typeface="Calibri" pitchFamily="-96" charset="0"/>
              </a:rPr>
              <a:t>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8282633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][j]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i="1" dirty="0" err="1">
                <a:latin typeface="Calibri" pitchFamily="-96" charset="0"/>
              </a:rPr>
              <a:t>i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* (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)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+  </a:t>
            </a:r>
            <a:r>
              <a:rPr lang="en-US" i="1" dirty="0">
                <a:latin typeface="Calibri" pitchFamily="-96" charset="0"/>
              </a:rPr>
              <a:t>j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K = </a:t>
            </a:r>
            <a:r>
              <a:rPr lang="pl-PL" i="1" dirty="0">
                <a:latin typeface="Calibri" pitchFamily="-96" charset="0"/>
              </a:rPr>
              <a:t>A + </a:t>
            </a:r>
            <a:r>
              <a:rPr lang="pl-PL" dirty="0">
                <a:latin typeface="Calibri" pitchFamily="-96" charset="0"/>
              </a:rPr>
              <a:t>(</a:t>
            </a:r>
            <a:r>
              <a:rPr lang="pl-PL" i="1" dirty="0">
                <a:latin typeface="Calibri" pitchFamily="-96" charset="0"/>
              </a:rPr>
              <a:t>i * C +  j</a:t>
            </a:r>
            <a:r>
              <a:rPr lang="en-US" dirty="0">
                <a:latin typeface="Calibri" pitchFamily="-96" charset="0"/>
              </a:rPr>
              <a:t>)</a:t>
            </a:r>
            <a:r>
              <a:rPr lang="pl-PL" i="1" dirty="0">
                <a:latin typeface="Calibri" pitchFamily="-96" charset="0"/>
              </a:rPr>
              <a:t>* K</a:t>
            </a:r>
            <a:endParaRPr lang="en-US" i="1" dirty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259513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</a:p>
        </p:txBody>
      </p:sp>
    </p:spTree>
    <p:extLst>
      <p:ext uri="{BB962C8B-B14F-4D97-AF65-F5344CB8AC3E}">
        <p14:creationId xmlns:p14="http://schemas.microsoft.com/office/powerpoint/2010/main" val="406770083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4946884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[index][digit]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 + 20*index + 4*digit</a:t>
            </a:r>
          </a:p>
          <a:p>
            <a:pPr lvl="2"/>
            <a:r>
              <a:rPr lang="en-US" dirty="0"/>
              <a:t>=   </a:t>
            </a:r>
            <a:r>
              <a:rPr lang="en-US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 + 4*(index+4*index + digit)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2336861" y="2057578"/>
            <a:ext cx="6529347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55493" y="3377965"/>
            <a:ext cx="8467303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# 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 = index, 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 = digit,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univ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index+digit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leaq</a:t>
            </a:r>
            <a:r>
              <a:rPr lang="en-US" sz="1800" dirty="0">
                <a:latin typeface="Courier New" pitchFamily="49" charset="0"/>
              </a:rPr>
              <a:t>	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(,%rsi,4), 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# </a:t>
            </a:r>
            <a:r>
              <a:rPr lang="en-US" sz="1800" dirty="0" err="1">
                <a:latin typeface="Courier New" pitchFamily="49" charset="0"/>
              </a:rPr>
              <a:t>univ</a:t>
            </a:r>
            <a:r>
              <a:rPr lang="en-US" sz="1800" dirty="0">
                <a:latin typeface="Courier New" pitchFamily="49" charset="0"/>
              </a:rPr>
              <a:t> + 4*(5*</a:t>
            </a:r>
            <a:r>
              <a:rPr lang="en-US" sz="1800" dirty="0" err="1">
                <a:latin typeface="Courier New" pitchFamily="49" charset="0"/>
              </a:rPr>
              <a:t>index+digit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(,%rsi,4),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# Mem[</a:t>
            </a:r>
            <a:r>
              <a:rPr lang="en-US" sz="1800" dirty="0" err="1">
                <a:latin typeface="Courier New" pitchFamily="49" charset="0"/>
              </a:rPr>
              <a:t>univ</a:t>
            </a:r>
            <a:r>
              <a:rPr lang="en-US" sz="1800" dirty="0">
                <a:latin typeface="Courier New" pitchFamily="49" charset="0"/>
              </a:rPr>
              <a:t> + 4*(5*</a:t>
            </a:r>
            <a:r>
              <a:rPr lang="en-US" sz="1800" dirty="0" err="1">
                <a:latin typeface="Courier New" pitchFamily="49" charset="0"/>
              </a:rPr>
              <a:t>index+digit</a:t>
            </a:r>
            <a:r>
              <a:rPr lang="en-US" sz="1800" dirty="0">
                <a:latin typeface="Courier New" pitchFamily="49" charset="0"/>
              </a:rPr>
              <a:t>)]</a:t>
            </a:r>
          </a:p>
        </p:txBody>
      </p:sp>
      <p:sp>
        <p:nvSpPr>
          <p:cNvPr id="61" name="Line 8"/>
          <p:cNvSpPr>
            <a:spLocks noChangeShapeType="1"/>
          </p:cNvSpPr>
          <p:nvPr/>
        </p:nvSpPr>
        <p:spPr bwMode="auto">
          <a:xfrm flipV="1">
            <a:off x="506875" y="191425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278275" y="206665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univ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63" name="Group 19"/>
          <p:cNvGrpSpPr>
            <a:grpSpLocks/>
          </p:cNvGrpSpPr>
          <p:nvPr/>
        </p:nvGrpSpPr>
        <p:grpSpPr bwMode="auto">
          <a:xfrm>
            <a:off x="508061" y="1135787"/>
            <a:ext cx="1524000" cy="762000"/>
            <a:chOff x="816" y="2640"/>
            <a:chExt cx="960" cy="480"/>
          </a:xfrm>
        </p:grpSpPr>
        <p:sp>
          <p:nvSpPr>
            <p:cNvPr id="64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5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66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  <p:sp>
          <p:nvSpPr>
            <p:cNvPr id="68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7</a:t>
              </a:r>
            </a:p>
          </p:txBody>
        </p:sp>
      </p:grpSp>
      <p:grpSp>
        <p:nvGrpSpPr>
          <p:cNvPr id="69" name="Group 25"/>
          <p:cNvGrpSpPr>
            <a:grpSpLocks/>
          </p:cNvGrpSpPr>
          <p:nvPr/>
        </p:nvGrpSpPr>
        <p:grpSpPr bwMode="auto">
          <a:xfrm>
            <a:off x="2032061" y="1135787"/>
            <a:ext cx="1524000" cy="762000"/>
            <a:chOff x="816" y="2640"/>
            <a:chExt cx="960" cy="480"/>
          </a:xfrm>
        </p:grpSpPr>
        <p:sp>
          <p:nvSpPr>
            <p:cNvPr id="70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1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2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3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4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5" name="Group 31"/>
          <p:cNvGrpSpPr>
            <a:grpSpLocks/>
          </p:cNvGrpSpPr>
          <p:nvPr/>
        </p:nvGrpSpPr>
        <p:grpSpPr bwMode="auto">
          <a:xfrm>
            <a:off x="3556061" y="1135787"/>
            <a:ext cx="1524000" cy="762000"/>
            <a:chOff x="816" y="2640"/>
            <a:chExt cx="960" cy="480"/>
          </a:xfrm>
        </p:grpSpPr>
        <p:sp>
          <p:nvSpPr>
            <p:cNvPr id="7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7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7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7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8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6</a:t>
              </a:r>
            </a:p>
          </p:txBody>
        </p:sp>
      </p:grpSp>
      <p:sp>
        <p:nvSpPr>
          <p:cNvPr id="81" name="Rectangle 43"/>
          <p:cNvSpPr>
            <a:spLocks noChangeArrowheads="1"/>
          </p:cNvSpPr>
          <p:nvPr/>
        </p:nvSpPr>
        <p:spPr bwMode="auto">
          <a:xfrm>
            <a:off x="508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2" name="Rectangle 44"/>
          <p:cNvSpPr>
            <a:spLocks noChangeArrowheads="1"/>
          </p:cNvSpPr>
          <p:nvPr/>
        </p:nvSpPr>
        <p:spPr bwMode="auto">
          <a:xfrm>
            <a:off x="2032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3" name="Rectangle 45"/>
          <p:cNvSpPr>
            <a:spLocks noChangeArrowheads="1"/>
          </p:cNvSpPr>
          <p:nvPr/>
        </p:nvSpPr>
        <p:spPr bwMode="auto">
          <a:xfrm>
            <a:off x="3556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52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32700" y="1298739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sz="2000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uch</a:t>
            </a:r>
            <a:r>
              <a:rPr lang="en-US" sz="1800" dirty="0">
                <a:latin typeface="Courier New" pitchFamily="-96" charset="0"/>
              </a:rPr>
              <a:t> = { 6, 0, 6, 3, 7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6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[UCOUNT] = {</a:t>
            </a:r>
            <a:r>
              <a:rPr lang="en-US" sz="1800" dirty="0" err="1">
                <a:latin typeface="Courier New" pitchFamily="-96" charset="0"/>
              </a:rPr>
              <a:t>uch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 err="1">
                  <a:latin typeface="Courier New" pitchFamily="-96" charset="0"/>
                </a:rPr>
                <a:t>cmu</a:t>
              </a:r>
              <a:endParaRPr lang="en-US" sz="1800" dirty="0">
                <a:latin typeface="Courier New" pitchFamily="-96" charset="0"/>
              </a:endParaRP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5884" y="4572000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 err="1">
                  <a:latin typeface="Courier New" pitchFamily="-96" charset="0"/>
                </a:rPr>
                <a:t>uch</a:t>
              </a:r>
              <a:endParaRPr lang="en-US" sz="1800" dirty="0">
                <a:latin typeface="Courier New" pitchFamily="-96" charset="0"/>
              </a:endParaRP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19684" y="5272088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 err="1">
                  <a:latin typeface="Courier New" pitchFamily="-96" charset="0"/>
                </a:rPr>
                <a:t>mit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49142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163132" y="3020335"/>
            <a:ext cx="8752268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p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115746" y="1219902"/>
            <a:ext cx="4282893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1789" y="1090863"/>
            <a:ext cx="4745361" cy="1535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02581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505694"/>
            <a:ext cx="3996715" cy="2628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500" dirty="0">
                <a:latin typeface="Courier New" pitchFamily="-96" charset="0"/>
              </a:rPr>
              <a:t>#define PCOUNT 3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zip_dig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univ</a:t>
            </a:r>
            <a:r>
              <a:rPr lang="en-US" sz="15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{{6, 0, 6, 3, 7 },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 {0, 2, 1, 3, 6 }};</a:t>
            </a:r>
          </a:p>
          <a:p>
            <a:pPr eaLnBrk="0" hangingPunct="0"/>
            <a:endParaRPr lang="en-US" sz="1500" dirty="0">
              <a:latin typeface="Courier New" pitchFamily="-96" charset="0"/>
            </a:endParaRP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int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get_univ_digit</a:t>
            </a:r>
            <a:endParaRPr lang="en-US" sz="1500" dirty="0">
              <a:latin typeface="Courier New" pitchFamily="-96" charset="0"/>
            </a:endParaRP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(</a:t>
            </a:r>
            <a:r>
              <a:rPr lang="en-US" sz="1500" dirty="0" err="1">
                <a:latin typeface="Courier New" pitchFamily="-96" charset="0"/>
              </a:rPr>
              <a:t>size_t</a:t>
            </a:r>
            <a:r>
              <a:rPr lang="en-US" sz="1500" dirty="0">
                <a:latin typeface="Courier New" pitchFamily="-96" charset="0"/>
              </a:rPr>
              <a:t> index, </a:t>
            </a:r>
            <a:r>
              <a:rPr lang="en-US" sz="1500" dirty="0" err="1">
                <a:latin typeface="Courier New" pitchFamily="-96" charset="0"/>
              </a:rPr>
              <a:t>size_t</a:t>
            </a:r>
            <a:r>
              <a:rPr lang="en-US" sz="15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return </a:t>
            </a:r>
            <a:r>
              <a:rPr lang="en-US" sz="1500" dirty="0" err="1">
                <a:latin typeface="Courier New" pitchFamily="-96" charset="0"/>
              </a:rPr>
              <a:t>univ</a:t>
            </a:r>
            <a:r>
              <a:rPr lang="en-US" sz="15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578752" y="1505694"/>
            <a:ext cx="4356904" cy="2628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500" dirty="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int</a:t>
            </a:r>
            <a:r>
              <a:rPr lang="en-US" sz="1500" dirty="0">
                <a:latin typeface="Courier New" pitchFamily="-96" charset="0"/>
              </a:rPr>
              <a:t> *</a:t>
            </a:r>
            <a:r>
              <a:rPr lang="en-US" sz="1500" dirty="0" err="1">
                <a:latin typeface="Courier New" pitchFamily="-96" charset="0"/>
              </a:rPr>
              <a:t>univ</a:t>
            </a:r>
            <a:r>
              <a:rPr lang="en-US" sz="1500" dirty="0">
                <a:latin typeface="Courier New" pitchFamily="-96" charset="0"/>
              </a:rPr>
              <a:t>[UCOUNT] = {</a:t>
            </a:r>
            <a:r>
              <a:rPr lang="en-US" sz="1500" dirty="0" err="1">
                <a:latin typeface="Courier New" pitchFamily="-96" charset="0"/>
              </a:rPr>
              <a:t>uch</a:t>
            </a:r>
            <a:r>
              <a:rPr lang="en-US" sz="1500" dirty="0">
                <a:latin typeface="Courier New" pitchFamily="-96" charset="0"/>
              </a:rPr>
              <a:t>, </a:t>
            </a:r>
            <a:r>
              <a:rPr lang="en-US" sz="1500" dirty="0" err="1">
                <a:latin typeface="Courier New" pitchFamily="-96" charset="0"/>
              </a:rPr>
              <a:t>cmu</a:t>
            </a:r>
            <a:r>
              <a:rPr lang="en-US" sz="1500" dirty="0">
                <a:latin typeface="Courier New" pitchFamily="-96" charset="0"/>
              </a:rPr>
              <a:t>, </a:t>
            </a:r>
            <a:r>
              <a:rPr lang="en-US" sz="1500" dirty="0" err="1">
                <a:latin typeface="Courier New" pitchFamily="-96" charset="0"/>
              </a:rPr>
              <a:t>mit</a:t>
            </a:r>
            <a:r>
              <a:rPr lang="en-US" sz="1500" dirty="0">
                <a:latin typeface="Courier New" pitchFamily="-96" charset="0"/>
              </a:rPr>
              <a:t>};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zip_dig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cmu</a:t>
            </a:r>
            <a:r>
              <a:rPr lang="en-US" sz="15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zip_dig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uch</a:t>
            </a:r>
            <a:r>
              <a:rPr lang="en-US" sz="1500" dirty="0">
                <a:latin typeface="Courier New" pitchFamily="-96" charset="0"/>
              </a:rPr>
              <a:t> = { 6, 0, 6, 3, 7 };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zip_dig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mit</a:t>
            </a:r>
            <a:r>
              <a:rPr lang="en-US" sz="1500" dirty="0">
                <a:latin typeface="Courier New" pitchFamily="-96" charset="0"/>
              </a:rPr>
              <a:t> = { 0, 2, 1, 3, 6 };</a:t>
            </a:r>
          </a:p>
          <a:p>
            <a:pPr eaLnBrk="0" hangingPunct="0"/>
            <a:endParaRPr lang="en-US" sz="1500" dirty="0">
              <a:latin typeface="Courier New" pitchFamily="-96" charset="0"/>
            </a:endParaRP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int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get_univ_digit</a:t>
            </a:r>
            <a:r>
              <a:rPr lang="en-US" sz="1500" dirty="0">
                <a:latin typeface="Courier New" pitchFamily="-96" charset="0"/>
              </a:rPr>
              <a:t> 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  (</a:t>
            </a:r>
            <a:r>
              <a:rPr lang="en-US" sz="1500" dirty="0" err="1">
                <a:latin typeface="Courier New" pitchFamily="-96" charset="0"/>
              </a:rPr>
              <a:t>size_t</a:t>
            </a:r>
            <a:r>
              <a:rPr lang="en-US" sz="1500" dirty="0">
                <a:latin typeface="Courier New" pitchFamily="-96" charset="0"/>
              </a:rPr>
              <a:t> index, </a:t>
            </a:r>
            <a:r>
              <a:rPr lang="en-US" sz="1500" dirty="0" err="1">
                <a:latin typeface="Courier New" pitchFamily="-96" charset="0"/>
              </a:rPr>
              <a:t>size_t</a:t>
            </a:r>
            <a:r>
              <a:rPr lang="en-US" sz="15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return </a:t>
            </a:r>
            <a:r>
              <a:rPr lang="en-US" sz="1500" dirty="0" err="1">
                <a:latin typeface="Courier New" pitchFamily="-96" charset="0"/>
              </a:rPr>
              <a:t>univ</a:t>
            </a:r>
            <a:r>
              <a:rPr lang="en-US" sz="15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162794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489851" y="1151681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01151" y="5630015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looks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34725" y="6080105"/>
            <a:ext cx="41857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-96" charset="0"/>
              </a:rPr>
              <a:t>Mem[univ+20*index+4*digit]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461879" y="6055348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b="1" dirty="0" err="1">
                <a:solidFill>
                  <a:schemeClr val="tx1"/>
                </a:solidFill>
                <a:latin typeface="Courier New" pitchFamily="-96" charset="0"/>
              </a:rPr>
              <a:t>Mem</a:t>
            </a:r>
            <a:r>
              <a:rPr lang="en-US" sz="2000" b="1" dirty="0">
                <a:solidFill>
                  <a:schemeClr val="tx1"/>
                </a:solidFill>
                <a:latin typeface="Courier New" pitchFamily="-96" charset="0"/>
              </a:rPr>
              <a:t>[</a:t>
            </a:r>
            <a:r>
              <a:rPr lang="en-US" sz="2000" b="1" dirty="0" err="1">
                <a:solidFill>
                  <a:schemeClr val="tx1"/>
                </a:solidFill>
                <a:latin typeface="Courier New" pitchFamily="-96" charset="0"/>
              </a:rPr>
              <a:t>Mem</a:t>
            </a:r>
            <a:r>
              <a:rPr lang="en-US" sz="2000" b="1" dirty="0">
                <a:solidFill>
                  <a:schemeClr val="tx1"/>
                </a:solidFill>
                <a:latin typeface="Courier New" pitchFamily="-96" charset="0"/>
              </a:rPr>
              <a:t>[univ+8*index]+4*digit]</a:t>
            </a:r>
            <a:endParaRPr lang="en-US" sz="20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370" y="4438451"/>
            <a:ext cx="3470797" cy="99293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639" y="4137840"/>
            <a:ext cx="4745361" cy="1535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75826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Shape 967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968" name="Shape 968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DE"/>
          </a:solidFill>
        </p:spPr>
        <p:txBody>
          <a:bodyPr lIns="0" tIns="0" rIns="0" bIns="0">
            <a:normAutofit/>
          </a:bodyPr>
          <a:lstStyle/>
          <a:p>
            <a:pPr marL="514350" lvl="0" indent="-514350">
              <a:spcBef>
                <a:spcPts val="800"/>
              </a:spcBef>
              <a:defRPr sz="1800" b="0"/>
            </a:pPr>
            <a:r>
              <a:rPr lang="en-US" sz="3600" b="1" dirty="0">
                <a:solidFill>
                  <a:srgbClr val="A6A6A6"/>
                </a:solidFill>
              </a:rPr>
              <a:t>Arrays</a:t>
            </a:r>
            <a:endParaRPr sz="3600" b="1" dirty="0">
              <a:solidFill>
                <a:srgbClr val="A6A6A6"/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lang="en-US" sz="3600" dirty="0" err="1">
                <a:solidFill>
                  <a:schemeClr val="tx1"/>
                </a:solidFill>
              </a:rPr>
              <a:t>Structs</a:t>
            </a:r>
            <a:endParaRPr sz="3600" dirty="0">
              <a:solidFill>
                <a:schemeClr val="tx1"/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chemeClr val="tx2"/>
                </a:solidFill>
              </a:rPr>
              <a:t>Unions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>
            <a:spLocks noGrp="1"/>
          </p:cNvSpPr>
          <p:nvPr>
            <p:ph type="title"/>
          </p:nvPr>
        </p:nvSpPr>
        <p:spPr>
          <a:xfrm>
            <a:off x="381000" y="520700"/>
            <a:ext cx="8079431" cy="5730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7156" indent="-107156" defTabSz="822959">
              <a:defRPr sz="3239"/>
            </a:lvl1pPr>
          </a:lstStyle>
          <a:p>
            <a:pPr lvl="0">
              <a:defRPr sz="1800" b="0"/>
            </a:pPr>
            <a:r>
              <a:rPr lang="en-US" sz="3239" b="1" dirty="0"/>
              <a:t>Back to Data</a:t>
            </a:r>
            <a:endParaRPr sz="3239" b="1" dirty="0"/>
          </a:p>
        </p:txBody>
      </p:sp>
      <p:sp>
        <p:nvSpPr>
          <p:cNvPr id="404" name="Shape 404"/>
          <p:cNvSpPr>
            <a:spLocks noGrp="1"/>
          </p:cNvSpPr>
          <p:nvPr>
            <p:ph type="body" idx="1"/>
          </p:nvPr>
        </p:nvSpPr>
        <p:spPr>
          <a:xfrm>
            <a:off x="381000" y="1158875"/>
            <a:ext cx="8610600" cy="5699125"/>
          </a:xfrm>
          <a:prstGeom prst="rect">
            <a:avLst/>
          </a:prstGeom>
        </p:spPr>
        <p:txBody>
          <a:bodyPr lIns="44450" tIns="44450" rIns="44450" bIns="44450">
            <a:normAutofit/>
          </a:bodyPr>
          <a:lstStyle/>
          <a:p>
            <a:pPr marL="223838" lvl="0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sz="2400" b="1" dirty="0"/>
              <a:t>Integers</a:t>
            </a:r>
          </a:p>
          <a:p>
            <a:pPr marL="623887" lvl="1" indent="-223838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sz="2000" dirty="0"/>
              <a:t>Unsigned and signed (two’s complement), of various sizes</a:t>
            </a:r>
          </a:p>
          <a:p>
            <a:pPr marL="623887" lvl="1" indent="-223838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sz="2000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sz="2400" b="1" dirty="0"/>
              <a:t>What if you need some grouping of multiple values?</a:t>
            </a:r>
            <a:endParaRPr lang="en-US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lang="en-US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400" b="1" dirty="0"/>
              <a:t>Arrays</a:t>
            </a:r>
            <a:endParaRPr lang="en-US" dirty="0"/>
          </a:p>
          <a:p>
            <a:pPr marL="560387" lvl="1" indent="-222250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000" dirty="0"/>
              <a:t>Collection of values, all of same type, indexed by one or more indices</a:t>
            </a:r>
          </a:p>
          <a:p>
            <a:pPr marL="571818" lvl="1" indent="-222250" defTabSz="895350">
              <a:spcBef>
                <a:spcPts val="400"/>
              </a:spcBef>
              <a:buClrTx/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000" dirty="0"/>
              <a:t>E.g., A[</a:t>
            </a:r>
            <a:r>
              <a:rPr lang="en-US" sz="2000" dirty="0" err="1"/>
              <a:t>i</a:t>
            </a:r>
            <a:r>
              <a:rPr lang="en-US" sz="2000" dirty="0"/>
              <a:t>] (1D array), A[</a:t>
            </a:r>
            <a:r>
              <a:rPr lang="en-US" sz="2000" dirty="0" err="1"/>
              <a:t>i</a:t>
            </a:r>
            <a:r>
              <a:rPr lang="en-US" sz="2000" dirty="0"/>
              <a:t>][j]  (2D array, or matrix)</a:t>
            </a:r>
          </a:p>
          <a:p>
            <a:pPr marL="571818" lvl="1" indent="-222250" defTabSz="895350">
              <a:spcBef>
                <a:spcPts val="400"/>
              </a:spcBef>
              <a:buClrTx/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lang="en-US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400" b="1" dirty="0" err="1"/>
              <a:t>Structs</a:t>
            </a:r>
            <a:r>
              <a:rPr lang="en-US" sz="2400" b="1" dirty="0"/>
              <a:t> and unions</a:t>
            </a:r>
            <a:endParaRPr sz="2400" b="1" dirty="0"/>
          </a:p>
          <a:p>
            <a:pPr marL="560387" lvl="1" indent="-222250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sz="2000" dirty="0"/>
              <a:t>Collections of differently typed values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4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1" uiExpand="1" build="p" bldLvl="5" animBg="1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090770934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3" y="4987072"/>
            <a:ext cx="4325942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index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(%rdi,%rsi,4)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228112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-96" charset="0"/>
              </a:rPr>
              <a:t>&amp;r-&gt;a[index]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38182" y="3228112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+ 4*index</a:t>
            </a:r>
          </a:p>
        </p:txBody>
      </p:sp>
      <p:sp>
        <p:nvSpPr>
          <p:cNvPr id="45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47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49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50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51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52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53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54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55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40330261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3582436" y="3535828"/>
            <a:ext cx="549664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</a:rPr>
              <a:t>.L11:                       # </a:t>
            </a:r>
            <a:r>
              <a:rPr lang="cs-CZ" sz="1500" dirty="0" err="1">
                <a:latin typeface="Courier New" pitchFamily="49" charset="0"/>
              </a:rPr>
              <a:t>loop</a:t>
            </a:r>
            <a:r>
              <a:rPr lang="cs-CZ" sz="15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# i = M[r+16]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,(%rdi,%rax,4) # M[r+4*i]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24(%rdi), %rdi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= M[r+24]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%rdi, %rdi         # Test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.L11          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06484" y="3535828"/>
            <a:ext cx="3389070" cy="21672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500" dirty="0" err="1">
                <a:latin typeface="Courier New" pitchFamily="-96" charset="0"/>
              </a:rPr>
              <a:t>void</a:t>
            </a:r>
            <a:r>
              <a:rPr lang="nn-NO" sz="1500" dirty="0">
                <a:latin typeface="Courier New" pitchFamily="-96" charset="0"/>
              </a:rPr>
              <a:t> </a:t>
            </a:r>
            <a:r>
              <a:rPr lang="nn-NO" sz="1500" dirty="0" err="1">
                <a:latin typeface="Courier New" pitchFamily="-96" charset="0"/>
              </a:rPr>
              <a:t>set_val</a:t>
            </a:r>
            <a:r>
              <a:rPr lang="nn-NO" sz="1500" dirty="0">
                <a:latin typeface="Courier New" pitchFamily="-96" charset="0"/>
              </a:rPr>
              <a:t> 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(</a:t>
            </a:r>
            <a:r>
              <a:rPr lang="nn-NO" sz="1500" dirty="0" err="1">
                <a:latin typeface="Courier New" pitchFamily="-96" charset="0"/>
              </a:rPr>
              <a:t>struct</a:t>
            </a:r>
            <a:r>
              <a:rPr lang="nn-NO" sz="1500" dirty="0">
                <a:latin typeface="Courier New" pitchFamily="-96" charset="0"/>
              </a:rPr>
              <a:t> rec *r, </a:t>
            </a:r>
            <a:r>
              <a:rPr lang="nn-NO" sz="1500" dirty="0" err="1">
                <a:latin typeface="Courier New" pitchFamily="-96" charset="0"/>
              </a:rPr>
              <a:t>size_t</a:t>
            </a:r>
            <a:r>
              <a:rPr lang="nn-NO" sz="1500" dirty="0">
                <a:latin typeface="Courier New" pitchFamily="-96" charset="0"/>
              </a:rPr>
              <a:t> val)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 = r-&gt;</a:t>
            </a:r>
            <a:r>
              <a:rPr lang="nn-NO" sz="1500" dirty="0" err="1">
                <a:latin typeface="Courier New" pitchFamily="-96" charset="0"/>
              </a:rPr>
              <a:t>next</a:t>
            </a:r>
            <a:r>
              <a:rPr lang="nn-NO" sz="15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Example: Following Linked List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682755"/>
              </p:ext>
            </p:extLst>
          </p:nvPr>
        </p:nvGraphicFramePr>
        <p:xfrm>
          <a:off x="6092392" y="5257465"/>
          <a:ext cx="1945323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0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5149284" y="175316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4996884" y="1372162"/>
            <a:ext cx="11063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44" name="Rectangle 11"/>
          <p:cNvSpPr>
            <a:spLocks noChangeArrowheads="1"/>
          </p:cNvSpPr>
          <p:nvPr/>
        </p:nvSpPr>
        <p:spPr bwMode="auto">
          <a:xfrm>
            <a:off x="4254363" y="2173868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110347" y="1372162"/>
            <a:ext cx="3979019" cy="1611991"/>
            <a:chOff x="4283968" y="1024921"/>
            <a:chExt cx="3979019" cy="1611991"/>
          </a:xfrm>
        </p:grpSpPr>
        <p:sp>
          <p:nvSpPr>
            <p:cNvPr id="46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52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5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5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5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5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47281" y="1644253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6" name="Freeform 5"/>
          <p:cNvSpPr/>
          <p:nvPr/>
        </p:nvSpPr>
        <p:spPr>
          <a:xfrm>
            <a:off x="7292050" y="1736203"/>
            <a:ext cx="856526" cy="451413"/>
          </a:xfrm>
          <a:custGeom>
            <a:avLst/>
            <a:gdLst>
              <a:gd name="connsiteX0" fmla="*/ 0 w 856526"/>
              <a:gd name="connsiteY0" fmla="*/ 451413 h 451413"/>
              <a:gd name="connsiteX1" fmla="*/ 497711 w 856526"/>
              <a:gd name="connsiteY1" fmla="*/ 0 h 451413"/>
              <a:gd name="connsiteX2" fmla="*/ 856526 w 856526"/>
              <a:gd name="connsiteY2" fmla="*/ 451413 h 45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6526" h="451413">
                <a:moveTo>
                  <a:pt x="0" y="451413"/>
                </a:moveTo>
                <a:cubicBezTo>
                  <a:pt x="177478" y="225706"/>
                  <a:pt x="354957" y="0"/>
                  <a:pt x="497711" y="0"/>
                </a:cubicBezTo>
                <a:cubicBezTo>
                  <a:pt x="640465" y="0"/>
                  <a:pt x="856526" y="451413"/>
                  <a:pt x="856526" y="451413"/>
                </a:cubicBezTo>
              </a:path>
            </a:pathLst>
          </a:cu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136606" y="2180742"/>
            <a:ext cx="848129" cy="431800"/>
            <a:chOff x="2432118" y="6404427"/>
            <a:chExt cx="3485722" cy="431800"/>
          </a:xfrm>
        </p:grpSpPr>
        <p:sp>
          <p:nvSpPr>
            <p:cNvPr id="76" name="Rectangle 10"/>
            <p:cNvSpPr>
              <a:spLocks noChangeArrowheads="1"/>
            </p:cNvSpPr>
            <p:nvPr/>
          </p:nvSpPr>
          <p:spPr bwMode="auto">
            <a:xfrm>
              <a:off x="4171596" y="64044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77" name="Rectangle 12"/>
            <p:cNvSpPr>
              <a:spLocks noChangeArrowheads="1"/>
            </p:cNvSpPr>
            <p:nvPr/>
          </p:nvSpPr>
          <p:spPr bwMode="auto">
            <a:xfrm>
              <a:off x="5047896" y="64044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82" name="Rectangle 11"/>
            <p:cNvSpPr>
              <a:spLocks noChangeArrowheads="1"/>
            </p:cNvSpPr>
            <p:nvPr/>
          </p:nvSpPr>
          <p:spPr bwMode="auto">
            <a:xfrm>
              <a:off x="2432118" y="64044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endParaRPr lang="en-US" sz="2000" dirty="0"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578734" y="4486076"/>
            <a:ext cx="1724628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653415" y="3807224"/>
            <a:ext cx="4848033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78734" y="4707767"/>
            <a:ext cx="1724628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3653414" y="4026658"/>
            <a:ext cx="5119650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651814" y="4254248"/>
            <a:ext cx="5119650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78734" y="4922318"/>
            <a:ext cx="1724628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381000" y="4259014"/>
            <a:ext cx="1324232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650213" y="4469809"/>
            <a:ext cx="5334521" cy="492601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643576" y="3566490"/>
            <a:ext cx="5334521" cy="267787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17401358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  <p:bldP spid="8" grpId="0" animBg="1"/>
      <p:bldP spid="8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7" grpId="0" animBg="1"/>
      <p:bldP spid="88" grpId="0" animBg="1"/>
      <p:bldP spid="88" grpId="1" animBg="1"/>
      <p:bldP spid="90" grpId="0" animBg="1"/>
      <p:bldP spid="90" grpId="1" animBg="1"/>
      <p:bldP spid="91" grpId="0" animBg="1"/>
      <p:bldP spid="91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8467725" cy="3218746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89066" y="4988688"/>
            <a:ext cx="8449821" cy="1514836"/>
            <a:chOff x="289066" y="4988688"/>
            <a:chExt cx="8449821" cy="1514836"/>
          </a:xfrm>
        </p:grpSpPr>
        <p:sp>
          <p:nvSpPr>
            <p:cNvPr id="6" name="Rectangle 7"/>
            <p:cNvSpPr>
              <a:spLocks/>
            </p:cNvSpPr>
            <p:nvPr/>
          </p:nvSpPr>
          <p:spPr bwMode="auto">
            <a:xfrm>
              <a:off x="633413" y="4988688"/>
              <a:ext cx="3175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c</a:t>
              </a:r>
            </a:p>
          </p:txBody>
        </p:sp>
        <p:sp>
          <p:nvSpPr>
            <p:cNvPr id="7" name="Rectangle 8"/>
            <p:cNvSpPr>
              <a:spLocks/>
            </p:cNvSpPr>
            <p:nvPr/>
          </p:nvSpPr>
          <p:spPr bwMode="auto">
            <a:xfrm>
              <a:off x="1903413" y="4988688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i[0]</a:t>
              </a:r>
            </a:p>
          </p:txBody>
        </p:sp>
        <p:sp>
          <p:nvSpPr>
            <p:cNvPr id="8" name="Rectangle 9"/>
            <p:cNvSpPr>
              <a:spLocks/>
            </p:cNvSpPr>
            <p:nvPr/>
          </p:nvSpPr>
          <p:spPr bwMode="auto">
            <a:xfrm>
              <a:off x="3173413" y="4988688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i[1]</a:t>
              </a:r>
            </a:p>
          </p:txBody>
        </p:sp>
        <p:sp>
          <p:nvSpPr>
            <p:cNvPr id="9" name="Rectangle 10"/>
            <p:cNvSpPr>
              <a:spLocks/>
            </p:cNvSpPr>
            <p:nvPr/>
          </p:nvSpPr>
          <p:spPr bwMode="auto">
            <a:xfrm>
              <a:off x="5713413" y="4988688"/>
              <a:ext cx="25400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v</a:t>
              </a:r>
            </a:p>
          </p:txBody>
        </p:sp>
        <p:sp>
          <p:nvSpPr>
            <p:cNvPr id="10" name="Rectangle 11"/>
            <p:cNvSpPr>
              <a:spLocks/>
            </p:cNvSpPr>
            <p:nvPr/>
          </p:nvSpPr>
          <p:spPr bwMode="auto">
            <a:xfrm>
              <a:off x="950913" y="4988688"/>
              <a:ext cx="952500" cy="381000"/>
            </a:xfrm>
            <a:prstGeom prst="rect">
              <a:avLst/>
            </a:prstGeom>
            <a:solidFill>
              <a:srgbClr val="B2B2B2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600" dirty="0">
                  <a:solidFill>
                    <a:srgbClr val="FFFFFF"/>
                  </a:solidFill>
                  <a:latin typeface="Calibri Bold Italic" charset="0"/>
                  <a:ea typeface="Calibri Bold Italic" charset="0"/>
                  <a:cs typeface="Calibri Bold Italic" charset="0"/>
                  <a:sym typeface="Calibri Bold Italic" charset="0"/>
                </a:rPr>
                <a:t>3 bytes</a:t>
              </a:r>
            </a:p>
          </p:txBody>
        </p:sp>
        <p:sp>
          <p:nvSpPr>
            <p:cNvPr id="11" name="Rectangle 12"/>
            <p:cNvSpPr>
              <a:spLocks/>
            </p:cNvSpPr>
            <p:nvPr/>
          </p:nvSpPr>
          <p:spPr bwMode="auto">
            <a:xfrm>
              <a:off x="4443413" y="4988688"/>
              <a:ext cx="1270000" cy="381000"/>
            </a:xfrm>
            <a:prstGeom prst="rect">
              <a:avLst/>
            </a:prstGeom>
            <a:solidFill>
              <a:srgbClr val="B2B2B2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600">
                  <a:solidFill>
                    <a:srgbClr val="FFFFFF"/>
                  </a:solidFill>
                  <a:latin typeface="Calibri Bold Italic" charset="0"/>
                  <a:ea typeface="Calibri Bold Italic" charset="0"/>
                  <a:cs typeface="Calibri Bold Italic" charset="0"/>
                  <a:sym typeface="Calibri Bold Italic" charset="0"/>
                </a:rPr>
                <a:t>4 bytes</a:t>
              </a:r>
            </a:p>
          </p:txBody>
        </p:sp>
        <p:sp>
          <p:nvSpPr>
            <p:cNvPr id="12" name="Rectangle 13"/>
            <p:cNvSpPr>
              <a:spLocks/>
            </p:cNvSpPr>
            <p:nvPr/>
          </p:nvSpPr>
          <p:spPr bwMode="auto">
            <a:xfrm>
              <a:off x="381000" y="5382388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p+0</a:t>
              </a:r>
            </a:p>
          </p:txBody>
        </p:sp>
        <p:sp>
          <p:nvSpPr>
            <p:cNvPr id="13" name="Rectangle 14"/>
            <p:cNvSpPr>
              <a:spLocks/>
            </p:cNvSpPr>
            <p:nvPr/>
          </p:nvSpPr>
          <p:spPr bwMode="auto">
            <a:xfrm>
              <a:off x="1652588" y="5382388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p+4</a:t>
              </a:r>
            </a:p>
          </p:txBody>
        </p:sp>
        <p:sp>
          <p:nvSpPr>
            <p:cNvPr id="14" name="Rectangle 15"/>
            <p:cNvSpPr>
              <a:spLocks/>
            </p:cNvSpPr>
            <p:nvPr/>
          </p:nvSpPr>
          <p:spPr bwMode="auto">
            <a:xfrm>
              <a:off x="2908300" y="5382388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p+8</a:t>
              </a:r>
            </a:p>
          </p:txBody>
        </p:sp>
        <p:sp>
          <p:nvSpPr>
            <p:cNvPr id="15" name="Rectangle 16"/>
            <p:cNvSpPr>
              <a:spLocks/>
            </p:cNvSpPr>
            <p:nvPr/>
          </p:nvSpPr>
          <p:spPr bwMode="auto">
            <a:xfrm>
              <a:off x="5387975" y="5382388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p+16</a:t>
              </a:r>
            </a:p>
          </p:txBody>
        </p:sp>
        <p:sp>
          <p:nvSpPr>
            <p:cNvPr id="16" name="Rectangle 17"/>
            <p:cNvSpPr>
              <a:spLocks/>
            </p:cNvSpPr>
            <p:nvPr/>
          </p:nvSpPr>
          <p:spPr bwMode="auto">
            <a:xfrm>
              <a:off x="7934325" y="5382388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p+24</a:t>
              </a: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 rot="10800000" flipH="1">
              <a:off x="1903413" y="5653124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8" name="Rectangle 19"/>
            <p:cNvSpPr>
              <a:spLocks/>
            </p:cNvSpPr>
            <p:nvPr/>
          </p:nvSpPr>
          <p:spPr bwMode="auto">
            <a:xfrm>
              <a:off x="1382713" y="5891391"/>
              <a:ext cx="1487761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4</a:t>
              </a:r>
            </a:p>
          </p:txBody>
        </p:sp>
        <p:sp>
          <p:nvSpPr>
            <p:cNvPr id="19" name="Rectangle 20"/>
            <p:cNvSpPr>
              <a:spLocks/>
            </p:cNvSpPr>
            <p:nvPr/>
          </p:nvSpPr>
          <p:spPr bwMode="auto">
            <a:xfrm>
              <a:off x="4799013" y="5891391"/>
              <a:ext cx="1369105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rot="10800000" flipH="1">
              <a:off x="5713413" y="5653124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1" name="Rectangle 22"/>
            <p:cNvSpPr>
              <a:spLocks/>
            </p:cNvSpPr>
            <p:nvPr/>
          </p:nvSpPr>
          <p:spPr bwMode="auto">
            <a:xfrm>
              <a:off x="289066" y="6147924"/>
              <a:ext cx="1412412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 rot="10800000" flipH="1">
              <a:off x="633413" y="5661225"/>
              <a:ext cx="0" cy="45720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3" name="Rectangle 24"/>
            <p:cNvSpPr>
              <a:spLocks/>
            </p:cNvSpPr>
            <p:nvPr/>
          </p:nvSpPr>
          <p:spPr bwMode="auto">
            <a:xfrm>
              <a:off x="7327279" y="6147924"/>
              <a:ext cx="1411608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 rot="10800000" flipH="1">
              <a:off x="8253413" y="5661225"/>
              <a:ext cx="0" cy="45720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" name="Rectangle 1"/>
          <p:cNvSpPr/>
          <p:nvPr/>
        </p:nvSpPr>
        <p:spPr>
          <a:xfrm>
            <a:off x="357017" y="2655833"/>
            <a:ext cx="7577307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60000"/>
              <a:buFont typeface="Wingdings 2"/>
              <a:buChar char="⬛"/>
              <a:tabLst/>
              <a:defRPr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Aligned Data</a:t>
            </a:r>
          </a:p>
          <a:p>
            <a:pPr marL="552450" marR="0" lvl="1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110000"/>
              <a:buFont typeface="Wingdings 2"/>
              <a:buChar char="▪"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bytes </a:t>
            </a:r>
            <a:r>
              <a:rPr lang="en-US" dirty="0">
                <a:latin typeface="Calibri"/>
                <a:ea typeface="Calibri"/>
                <a:cs typeface="Calibri"/>
                <a:sym typeface="Wingdings"/>
              </a:rPr>
              <a:t>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110000"/>
              <a:buFont typeface="Wingdings 2"/>
              <a:buChar char="▪"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Structure address must be multiple of the largest alignment of any element</a:t>
            </a:r>
            <a:endParaRPr lang="en-US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Rectangular Callout 2"/>
          <p:cNvSpPr/>
          <p:nvPr/>
        </p:nvSpPr>
        <p:spPr>
          <a:xfrm>
            <a:off x="1993417" y="6399364"/>
            <a:ext cx="2513656" cy="369330"/>
          </a:xfrm>
          <a:prstGeom prst="wedgeRectCallout">
            <a:avLst>
              <a:gd name="adj1" fmla="val -67298"/>
              <a:gd name="adj2" fmla="val -50323"/>
            </a:avLst>
          </a:prstGeom>
          <a:solidFill>
            <a:srgbClr val="FFC000"/>
          </a:solidFill>
          <a:ln w="25400" cap="flat">
            <a:solidFill>
              <a:schemeClr val="tx1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charset="0"/>
                <a:ea typeface="Calibri" charset="0"/>
                <a:cs typeface="Calibri" charset="0"/>
              </a:rPr>
              <a:t>Due 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to 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  <a:sym typeface="Courier New Bold" charset="0"/>
              </a:rPr>
              <a:t>double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element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9031851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</p:spTree>
    <p:extLst>
      <p:ext uri="{BB962C8B-B14F-4D97-AF65-F5344CB8AC3E}">
        <p14:creationId xmlns:p14="http://schemas.microsoft.com/office/powerpoint/2010/main" val="331737717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2103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b="0" dirty="0"/>
              <a:t>1 byte: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b="0" dirty="0"/>
              <a:t>, …</a:t>
            </a:r>
          </a:p>
          <a:p>
            <a:pPr marL="552450" lvl="1"/>
            <a:r>
              <a:rPr lang="en-US" b="0" dirty="0"/>
              <a:t>no restrictions on address</a:t>
            </a:r>
          </a:p>
          <a:p>
            <a:r>
              <a:rPr lang="en-US" b="0" dirty="0"/>
              <a:t>2 bytes: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b="0" dirty="0"/>
              <a:t>, …</a:t>
            </a:r>
          </a:p>
          <a:p>
            <a:pPr marL="552450" lvl="1"/>
            <a:r>
              <a:rPr lang="en-US" b="0" dirty="0"/>
              <a:t>lowest 1 bit of address must be 0</a:t>
            </a:r>
            <a:r>
              <a:rPr lang="en-US" b="0" baseline="-6000" dirty="0"/>
              <a:t>2</a:t>
            </a:r>
            <a:endParaRPr lang="en-US" b="0" dirty="0"/>
          </a:p>
          <a:p>
            <a:r>
              <a:rPr lang="en-US" b="0" dirty="0"/>
              <a:t>4 bytes: </a:t>
            </a:r>
            <a:r>
              <a:rPr lang="en-US" b="0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b="0" dirty="0"/>
              <a:t>,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b="0" dirty="0"/>
              <a:t>, …</a:t>
            </a:r>
          </a:p>
          <a:p>
            <a:pPr marL="552450" lvl="1"/>
            <a:r>
              <a:rPr lang="en-US" b="0" dirty="0"/>
              <a:t>lowest 2 bits of address must be 00</a:t>
            </a:r>
            <a:r>
              <a:rPr lang="en-US" b="0" baseline="-6000" dirty="0"/>
              <a:t>2</a:t>
            </a:r>
            <a:endParaRPr lang="en-US" b="0" dirty="0"/>
          </a:p>
          <a:p>
            <a:r>
              <a:rPr lang="en-US" b="0" dirty="0"/>
              <a:t>8 bytes: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b="0" dirty="0"/>
              <a:t>, </a:t>
            </a:r>
            <a:r>
              <a:rPr lang="en-US" dirty="0">
                <a:latin typeface="Courier New"/>
                <a:cs typeface="Courier New"/>
              </a:rPr>
              <a:t>long</a:t>
            </a:r>
            <a:r>
              <a:rPr lang="en-US" b="0" dirty="0">
                <a:latin typeface="Courier New"/>
                <a:cs typeface="Courier New"/>
              </a:rPr>
              <a:t>,</a:t>
            </a:r>
            <a:r>
              <a:rPr lang="en-US" b="0" dirty="0"/>
              <a:t>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b="0" dirty="0"/>
              <a:t>, …</a:t>
            </a:r>
          </a:p>
          <a:p>
            <a:pPr marL="552450" lvl="1"/>
            <a:r>
              <a:rPr lang="en-US" b="0" dirty="0"/>
              <a:t>lowest 3 bits of address must be 000</a:t>
            </a:r>
            <a:r>
              <a:rPr lang="en-US" b="0" baseline="-6000" dirty="0"/>
              <a:t>2</a:t>
            </a:r>
            <a:endParaRPr lang="en-US" b="0" dirty="0"/>
          </a:p>
          <a:p>
            <a:r>
              <a:rPr lang="en-US" b="0" dirty="0"/>
              <a:t>16 bytes: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r>
              <a:rPr lang="en-US" b="0" dirty="0">
                <a:sym typeface="Courier New Bold" charset="0"/>
              </a:rPr>
              <a:t> (GCC on Linux)</a:t>
            </a:r>
            <a:endParaRPr lang="en-US" b="0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lvl="1"/>
            <a:r>
              <a:rPr lang="en-US" b="0" dirty="0"/>
              <a:t>lowest 4 bits of address must be 0000</a:t>
            </a:r>
            <a:r>
              <a:rPr lang="en-US" b="0" baseline="-6000" dirty="0"/>
              <a:t>2</a:t>
            </a:r>
            <a:endParaRPr lang="en-US" b="0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104136429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434087" cy="5495925"/>
          </a:xfrm>
          <a:ln/>
        </p:spPr>
        <p:txBody>
          <a:bodyPr/>
          <a:lstStyle/>
          <a:p>
            <a:r>
              <a:rPr lang="en-US" b="0" dirty="0"/>
              <a:t>Aligned Data</a:t>
            </a:r>
          </a:p>
          <a:p>
            <a:pPr marL="552450" lvl="1"/>
            <a:r>
              <a:rPr lang="en-US" b="0" dirty="0"/>
              <a:t>Primitive data type requires </a:t>
            </a:r>
            <a:r>
              <a:rPr lang="en-US" b="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b="0" dirty="0"/>
              <a:t> bytes</a:t>
            </a:r>
          </a:p>
          <a:p>
            <a:pPr marL="552450" lvl="1"/>
            <a:r>
              <a:rPr lang="en-US" b="0" dirty="0"/>
              <a:t>Address must be multiple of </a:t>
            </a:r>
            <a:r>
              <a:rPr lang="en-US" b="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b="0" dirty="0"/>
          </a:p>
          <a:p>
            <a:pPr marL="552450" lvl="1"/>
            <a:r>
              <a:rPr lang="en-US" b="0" dirty="0"/>
              <a:t>Required on some machines; advised on x86-64</a:t>
            </a:r>
          </a:p>
          <a:p>
            <a:r>
              <a:rPr lang="en-US" b="0" dirty="0"/>
              <a:t>Motivation for Aligning Data</a:t>
            </a:r>
          </a:p>
          <a:p>
            <a:pPr marL="552450" lvl="1"/>
            <a:r>
              <a:rPr lang="en-US" b="0" dirty="0"/>
              <a:t>Memory accessed by (aligned) chunks of 4 or 8 bytes (system dependent)</a:t>
            </a:r>
          </a:p>
          <a:p>
            <a:pPr marL="838200" lvl="2"/>
            <a:r>
              <a:rPr lang="en-US" b="0" dirty="0"/>
              <a:t>Accessing data that spans quad word boundaries can be slower</a:t>
            </a:r>
          </a:p>
          <a:p>
            <a:pPr marL="838200" lvl="2"/>
            <a:r>
              <a:rPr lang="en-US" b="0" dirty="0"/>
              <a:t>Virtual memory trickier when datum spans 2 pages</a:t>
            </a:r>
          </a:p>
          <a:p>
            <a:r>
              <a:rPr lang="en-US" b="0" dirty="0"/>
              <a:t>Compiler</a:t>
            </a:r>
          </a:p>
          <a:p>
            <a:pPr marL="552450" lvl="1"/>
            <a:r>
              <a:rPr lang="en-US" b="0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12505395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Shape 967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968" name="Shape 968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DE"/>
          </a:solidFill>
        </p:spPr>
        <p:txBody>
          <a:bodyPr lIns="0" tIns="0" rIns="0" bIns="0">
            <a:normAutofit/>
          </a:bodyPr>
          <a:lstStyle/>
          <a:p>
            <a:pPr marL="514350" lvl="0" indent="-514350">
              <a:spcBef>
                <a:spcPts val="800"/>
              </a:spcBef>
              <a:defRPr sz="1800" b="0"/>
            </a:pPr>
            <a:r>
              <a:rPr lang="en-US" sz="3600" b="1" dirty="0">
                <a:solidFill>
                  <a:srgbClr val="A6A6A6"/>
                </a:solidFill>
              </a:rPr>
              <a:t>Arrays</a:t>
            </a:r>
            <a:endParaRPr sz="3600" b="1" dirty="0">
              <a:solidFill>
                <a:srgbClr val="A6A6A6"/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lang="en-US" sz="3600" dirty="0" err="1">
                <a:solidFill>
                  <a:schemeClr val="tx2"/>
                </a:solidFill>
              </a:rPr>
              <a:t>Structs</a:t>
            </a:r>
            <a:endParaRPr sz="3600" dirty="0">
              <a:solidFill>
                <a:schemeClr val="tx2"/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chemeClr val="tx1"/>
                </a:solidFill>
              </a:rPr>
              <a:t>Unions</a:t>
            </a:r>
          </a:p>
        </p:txBody>
      </p:sp>
    </p:spTree>
    <p:extLst>
      <p:ext uri="{BB962C8B-B14F-4D97-AF65-F5344CB8AC3E}">
        <p14:creationId xmlns:p14="http://schemas.microsoft.com/office/powerpoint/2010/main" val="1127852442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Shape 1065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Union Allocation</a:t>
            </a:r>
          </a:p>
        </p:txBody>
      </p:sp>
      <p:sp>
        <p:nvSpPr>
          <p:cNvPr id="1066" name="Shape 1066"/>
          <p:cNvSpPr>
            <a:spLocks noGrp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25754" lvl="0" indent="-325754" defTabSz="868680">
              <a:defRPr sz="1800" b="0"/>
            </a:pPr>
            <a:r>
              <a:rPr sz="2280" b="1"/>
              <a:t>Allocate according to largest element</a:t>
            </a:r>
          </a:p>
          <a:p>
            <a:pPr marL="325754" lvl="0" indent="-325754" defTabSz="868680">
              <a:defRPr sz="1800" b="0"/>
            </a:pPr>
            <a:r>
              <a:rPr sz="2280" b="1"/>
              <a:t>Can only use one field at a time</a:t>
            </a:r>
          </a:p>
        </p:txBody>
      </p:sp>
      <p:grpSp>
        <p:nvGrpSpPr>
          <p:cNvPr id="1069" name="Group 1069"/>
          <p:cNvGrpSpPr/>
          <p:nvPr/>
        </p:nvGrpSpPr>
        <p:grpSpPr>
          <a:xfrm>
            <a:off x="609600" y="2232024"/>
            <a:ext cx="2222500" cy="1501776"/>
            <a:chOff x="0" y="0"/>
            <a:chExt cx="2222500" cy="1501775"/>
          </a:xfrm>
        </p:grpSpPr>
        <p:sp>
          <p:nvSpPr>
            <p:cNvPr id="1067" name="Shape 1067"/>
            <p:cNvSpPr/>
            <p:nvPr/>
          </p:nvSpPr>
          <p:spPr>
            <a:xfrm>
              <a:off x="0" y="0"/>
              <a:ext cx="2222500" cy="1501775"/>
            </a:xfrm>
            <a:prstGeom prst="rect">
              <a:avLst/>
            </a:prstGeom>
            <a:solidFill>
              <a:srgbClr val="FFFFCC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068" name="Shape 1068"/>
            <p:cNvSpPr/>
            <p:nvPr/>
          </p:nvSpPr>
          <p:spPr>
            <a:xfrm>
              <a:off x="0" y="0"/>
              <a:ext cx="2222500" cy="134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8100" tIns="38100" rIns="38100" bIns="38100" numCol="1" anchor="t">
              <a:spAutoFit/>
            </a:bodyPr>
            <a:lstStyle/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union U1 {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  char c;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  int i[2];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  double v;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} *up;</a:t>
              </a:r>
            </a:p>
          </p:txBody>
        </p:sp>
      </p:grpSp>
      <p:grpSp>
        <p:nvGrpSpPr>
          <p:cNvPr id="1072" name="Group 1072"/>
          <p:cNvGrpSpPr/>
          <p:nvPr/>
        </p:nvGrpSpPr>
        <p:grpSpPr>
          <a:xfrm>
            <a:off x="609600" y="3886200"/>
            <a:ext cx="2222500" cy="1524000"/>
            <a:chOff x="0" y="0"/>
            <a:chExt cx="2222500" cy="1524000"/>
          </a:xfrm>
        </p:grpSpPr>
        <p:sp>
          <p:nvSpPr>
            <p:cNvPr id="1070" name="Shape 1070"/>
            <p:cNvSpPr/>
            <p:nvPr/>
          </p:nvSpPr>
          <p:spPr>
            <a:xfrm>
              <a:off x="0" y="0"/>
              <a:ext cx="2222500" cy="1524000"/>
            </a:xfrm>
            <a:prstGeom prst="rect">
              <a:avLst/>
            </a:prstGeom>
            <a:solidFill>
              <a:srgbClr val="FFFFCC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071" name="Shape 1071"/>
            <p:cNvSpPr/>
            <p:nvPr/>
          </p:nvSpPr>
          <p:spPr>
            <a:xfrm>
              <a:off x="0" y="0"/>
              <a:ext cx="2222500" cy="134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8100" tIns="38100" rIns="38100" bIns="38100" numCol="1" anchor="t">
              <a:spAutoFit/>
            </a:bodyPr>
            <a:lstStyle/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struct S1 {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  char c;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  int i[2];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  double v;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} *sp;</a:t>
              </a:r>
            </a:p>
          </p:txBody>
        </p:sp>
      </p:grpSp>
      <p:graphicFrame>
        <p:nvGraphicFramePr>
          <p:cNvPr id="1073" name="Table 1073"/>
          <p:cNvGraphicFramePr/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1600" b="1" i="1">
                          <a:solidFill>
                            <a:srgbClr val="FFFFFF"/>
                          </a:solidFill>
                          <a:latin typeface="Calibri Bold Italic"/>
                          <a:ea typeface="Calibri Bold Italic"/>
                          <a:cs typeface="Calibri Bold Italic"/>
                          <a:sym typeface="Calibri Bold Italic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i[0]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i[1]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1600" b="1" i="1">
                          <a:solidFill>
                            <a:srgbClr val="FFFFFF"/>
                          </a:solidFill>
                          <a:latin typeface="Calibri Bold Italic"/>
                          <a:ea typeface="Calibri Bold Italic"/>
                          <a:cs typeface="Calibri Bold Italic"/>
                          <a:sym typeface="Calibri Bold Italic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74" name="Table 1074"/>
          <p:cNvGraphicFramePr/>
          <p:nvPr/>
        </p:nvGraphicFramePr>
        <p:xfrm>
          <a:off x="4025900" y="2336800"/>
          <a:ext cx="3175000" cy="15494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i[0]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i[1]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75" name="Shape 1075"/>
          <p:cNvSpPr/>
          <p:nvPr/>
        </p:nvSpPr>
        <p:spPr>
          <a:xfrm>
            <a:off x="3048000" y="3048000"/>
            <a:ext cx="838200" cy="0"/>
          </a:xfrm>
          <a:prstGeom prst="line">
            <a:avLst/>
          </a:prstGeom>
          <a:ln w="76200">
            <a:solidFill/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076" name="Shape 1076"/>
          <p:cNvSpPr/>
          <p:nvPr/>
        </p:nvSpPr>
        <p:spPr>
          <a:xfrm>
            <a:off x="3047999" y="4648200"/>
            <a:ext cx="838202" cy="762000"/>
          </a:xfrm>
          <a:prstGeom prst="line">
            <a:avLst/>
          </a:prstGeom>
          <a:ln w="76200">
            <a:solidFill/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69" name="Shape 69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DE"/>
          </a:solidFill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chemeClr val="tx1"/>
                </a:solidFill>
              </a:rPr>
              <a:t>Arrays</a:t>
            </a: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rgbClr val="A6A6A6"/>
                </a:solidFill>
              </a:rPr>
              <a:t>Structs </a:t>
            </a:r>
            <a:endParaRPr lang="en-US" sz="3600" dirty="0">
              <a:solidFill>
                <a:srgbClr val="A6A6A6"/>
              </a:solidFill>
            </a:endParaRPr>
          </a:p>
          <a:p>
            <a:pPr marL="514350" lvl="0" indent="-514350">
              <a:spcBef>
                <a:spcPts val="800"/>
              </a:spcBef>
              <a:defRPr sz="1800" b="0"/>
            </a:pPr>
            <a:endParaRPr lang="en-US" sz="3600" b="1" dirty="0">
              <a:solidFill>
                <a:srgbClr val="A6A6A6"/>
              </a:solidFill>
            </a:endParaRPr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rgbClr val="A6A6A6"/>
                </a:solidFill>
              </a:rPr>
              <a:t>Unions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Union Example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373147"/>
            <a:ext cx="4051300" cy="1211451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657122"/>
              </p:ext>
            </p:extLst>
          </p:nvPr>
        </p:nvGraphicFramePr>
        <p:xfrm>
          <a:off x="792995" y="3030645"/>
          <a:ext cx="7359112" cy="9144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919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9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9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9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98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I[0]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I[1]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12"/>
          <p:cNvSpPr>
            <a:spLocks/>
          </p:cNvSpPr>
          <p:nvPr/>
        </p:nvSpPr>
        <p:spPr bwMode="auto">
          <a:xfrm>
            <a:off x="781787" y="3621024"/>
            <a:ext cx="44243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9" name="Rectangle 12"/>
          <p:cNvSpPr>
            <a:spLocks/>
          </p:cNvSpPr>
          <p:nvPr/>
        </p:nvSpPr>
        <p:spPr bwMode="auto">
          <a:xfrm>
            <a:off x="3540328" y="3590028"/>
            <a:ext cx="884154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10" name="Line 42"/>
          <p:cNvSpPr>
            <a:spLocks noChangeShapeType="1"/>
          </p:cNvSpPr>
          <p:nvPr/>
        </p:nvSpPr>
        <p:spPr bwMode="auto">
          <a:xfrm>
            <a:off x="1522100" y="4096496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43"/>
          <p:cNvSpPr>
            <a:spLocks/>
          </p:cNvSpPr>
          <p:nvPr/>
        </p:nvSpPr>
        <p:spPr bwMode="auto">
          <a:xfrm>
            <a:off x="2299100" y="4218244"/>
            <a:ext cx="580287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  <p:sp>
        <p:nvSpPr>
          <p:cNvPr id="12" name="Rectangle 5"/>
          <p:cNvSpPr>
            <a:spLocks/>
          </p:cNvSpPr>
          <p:nvPr/>
        </p:nvSpPr>
        <p:spPr bwMode="auto">
          <a:xfrm>
            <a:off x="166608" y="4689085"/>
            <a:ext cx="12247535" cy="81281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C[0] = 0xf0; C[1] = 0xf1; C[2] = 0xf2; C[3] = 0xf3;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C[4] = 0xf4; C[5] = 0xf5; C[6] = 0xf6; C[7] = 0xf7;</a:t>
            </a:r>
          </a:p>
        </p:txBody>
      </p:sp>
      <p:sp>
        <p:nvSpPr>
          <p:cNvPr id="13" name="Rectangle 5"/>
          <p:cNvSpPr>
            <a:spLocks/>
          </p:cNvSpPr>
          <p:nvPr/>
        </p:nvSpPr>
        <p:spPr bwMode="auto">
          <a:xfrm>
            <a:off x="166608" y="5508982"/>
            <a:ext cx="12247535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" charset="0"/>
            </a:endParaRPr>
          </a:p>
          <a:p>
            <a:pPr algn="l"/>
            <a:endParaRPr lang="en-US" sz="1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I[0] == 0xf3f2f1f0; I[1] == 0xf7f6f5f4 (Little Endian)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66" y="2677732"/>
            <a:ext cx="83933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Low</a:t>
            </a:r>
            <a:r>
              <a:rPr kumimoji="0" lang="en-US" sz="1600" b="0" i="0" u="none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</a:t>
            </a:r>
            <a:r>
              <a:rPr kumimoji="0" lang="en-US" sz="1600" b="0" i="0" u="none" strike="noStrike" cap="none" spc="0" normalizeH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addr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14007" y="2677732"/>
            <a:ext cx="87620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High</a:t>
            </a:r>
            <a:r>
              <a:rPr kumimoji="0" lang="en-US" sz="1600" b="0" i="0" u="none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</a:t>
            </a:r>
            <a:r>
              <a:rPr kumimoji="0" lang="en-US" sz="1600" b="0" i="0" u="none" strike="noStrike" cap="none" spc="0" normalizeH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addr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10253763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0" name="Group 1080"/>
          <p:cNvGrpSpPr/>
          <p:nvPr/>
        </p:nvGrpSpPr>
        <p:grpSpPr>
          <a:xfrm>
            <a:off x="491059" y="1495424"/>
            <a:ext cx="2527301" cy="1323976"/>
            <a:chOff x="0" y="0"/>
            <a:chExt cx="2527300" cy="1323975"/>
          </a:xfrm>
        </p:grpSpPr>
        <p:sp>
          <p:nvSpPr>
            <p:cNvPr id="1078" name="Shape 1078"/>
            <p:cNvSpPr/>
            <p:nvPr/>
          </p:nvSpPr>
          <p:spPr>
            <a:xfrm>
              <a:off x="0" y="0"/>
              <a:ext cx="2527300" cy="1323975"/>
            </a:xfrm>
            <a:prstGeom prst="rect">
              <a:avLst/>
            </a:prstGeom>
            <a:solidFill>
              <a:srgbClr val="FFFFCC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079" name="Shape 1079"/>
            <p:cNvSpPr/>
            <p:nvPr/>
          </p:nvSpPr>
          <p:spPr>
            <a:xfrm>
              <a:off x="0" y="0"/>
              <a:ext cx="2527300" cy="1092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8100" tIns="38100" rIns="38100" bIns="38100" numCol="1" anchor="t">
              <a:spAutoFit/>
            </a:bodyPr>
            <a:lstStyle/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typedef union {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float f;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unsigned u;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} bit_float_t;</a:t>
              </a:r>
            </a:p>
          </p:txBody>
        </p:sp>
      </p:grpSp>
      <p:sp>
        <p:nvSpPr>
          <p:cNvPr id="1087" name="Shape 1087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lang="en-US" sz="3600" b="1" dirty="0"/>
              <a:t>Example of circumventing type system</a:t>
            </a:r>
            <a:endParaRPr sz="3600" b="1" dirty="0"/>
          </a:p>
        </p:txBody>
      </p:sp>
      <p:sp>
        <p:nvSpPr>
          <p:cNvPr id="17" name="Shape 1085"/>
          <p:cNvSpPr/>
          <p:nvPr/>
        </p:nvSpPr>
        <p:spPr>
          <a:xfrm>
            <a:off x="4597748" y="1429900"/>
            <a:ext cx="4433518" cy="2379338"/>
          </a:xfrm>
          <a:prstGeom prst="rect">
            <a:avLst/>
          </a:prstGeom>
          <a:solidFill>
            <a:schemeClr val="accent5"/>
          </a:solidFill>
          <a:ln w="12700" cap="flat">
            <a:solidFill>
              <a:srgbClr val="000000"/>
            </a:solidFill>
            <a:prstDash val="solid"/>
            <a:miter lim="8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40" tIns="91440" rIns="0" bIns="0" numCol="1" anchor="t">
            <a:no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main() 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 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unsigned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is-IS" sz="1800" b="1" dirty="0">
                <a:latin typeface="Courier New" charset="0"/>
                <a:ea typeface="Courier New" charset="0"/>
                <a:cs typeface="Courier New" charset="0"/>
              </a:rPr>
              <a:t>0x3F000000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float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float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bit2float(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/>
              <a:t>"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cast2float: 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\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dirty="0"/>
              <a:t>”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/>
              <a:t>"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bit2float: 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\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dirty="0"/>
              <a:t>”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sz="1800" b="1" dirty="0">
              <a:latin typeface="Courier New" charset="0"/>
              <a:ea typeface="Courier New" charset="0"/>
              <a:cs typeface="Courier New" charset="0"/>
              <a:sym typeface="Courier New"/>
            </a:endParaRPr>
          </a:p>
        </p:txBody>
      </p:sp>
      <p:grpSp>
        <p:nvGrpSpPr>
          <p:cNvPr id="18" name="Group 1083"/>
          <p:cNvGrpSpPr/>
          <p:nvPr/>
        </p:nvGrpSpPr>
        <p:grpSpPr>
          <a:xfrm>
            <a:off x="492104" y="3063832"/>
            <a:ext cx="3766746" cy="1816100"/>
            <a:chOff x="0" y="0"/>
            <a:chExt cx="3898900" cy="1816100"/>
          </a:xfrm>
        </p:grpSpPr>
        <p:sp>
          <p:nvSpPr>
            <p:cNvPr id="19" name="Shape 1081"/>
            <p:cNvSpPr/>
            <p:nvPr/>
          </p:nvSpPr>
          <p:spPr>
            <a:xfrm>
              <a:off x="0" y="0"/>
              <a:ext cx="3898900" cy="1816100"/>
            </a:xfrm>
            <a:prstGeom prst="rect">
              <a:avLst/>
            </a:prstGeom>
            <a:solidFill>
              <a:srgbClr val="FFFFCC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" name="Shape 1082"/>
            <p:cNvSpPr/>
            <p:nvPr/>
          </p:nvSpPr>
          <p:spPr>
            <a:xfrm>
              <a:off x="0" y="0"/>
              <a:ext cx="3898900" cy="1600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8100" tIns="38100" rIns="38100" bIns="38100" numCol="1" anchor="t">
              <a:spAutoFit/>
            </a:bodyPr>
            <a:lstStyle/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float bit2float(unsigned u) {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bit_float_t arg;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arg.u = u;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return arg.f;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}</a:t>
              </a:r>
            </a:p>
          </p:txBody>
        </p:sp>
      </p:grpSp>
      <p:sp>
        <p:nvSpPr>
          <p:cNvPr id="21" name="Shape 1088"/>
          <p:cNvSpPr/>
          <p:nvPr/>
        </p:nvSpPr>
        <p:spPr>
          <a:xfrm>
            <a:off x="480991" y="5032332"/>
            <a:ext cx="3149600" cy="3794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>
              <a:defRPr sz="1800"/>
            </a:pPr>
            <a:r>
              <a:rPr sz="2400" b="1">
                <a:latin typeface="Calibri Bold"/>
                <a:ea typeface="Calibri Bold"/>
                <a:cs typeface="Calibri Bold"/>
                <a:sym typeface="Calibri Bold"/>
              </a:rPr>
              <a:t>Same as </a:t>
            </a:r>
            <a:r>
              <a:rPr sz="2400" b="1">
                <a:latin typeface="Courier New"/>
                <a:ea typeface="Courier New"/>
                <a:cs typeface="Courier New"/>
                <a:sym typeface="Courier New"/>
              </a:rPr>
              <a:t>(float) u</a:t>
            </a:r>
            <a:r>
              <a:rPr sz="2400" b="1">
                <a:latin typeface="Calibri Bold"/>
                <a:ea typeface="Calibri Bold"/>
                <a:cs typeface="Calibri Bold"/>
                <a:sym typeface="Calibri Bold"/>
              </a:rPr>
              <a:t> ? </a:t>
            </a:r>
          </a:p>
        </p:txBody>
      </p:sp>
      <p:sp>
        <p:nvSpPr>
          <p:cNvPr id="22" name="Shape 1085"/>
          <p:cNvSpPr/>
          <p:nvPr/>
        </p:nvSpPr>
        <p:spPr>
          <a:xfrm>
            <a:off x="4597748" y="4009654"/>
            <a:ext cx="4433518" cy="790456"/>
          </a:xfrm>
          <a:prstGeom prst="rect">
            <a:avLst/>
          </a:prstGeom>
          <a:solidFill>
            <a:schemeClr val="accent5"/>
          </a:solidFill>
          <a:ln w="12700" cap="flat">
            <a:solidFill>
              <a:srgbClr val="000000"/>
            </a:solidFill>
            <a:prstDash val="solid"/>
            <a:miter lim="8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40" tIns="91440" rIns="0" bIns="0" numCol="1" anchor="t">
            <a:noAutofit/>
          </a:bodyPr>
          <a:lstStyle/>
          <a:p>
            <a:r>
              <a:rPr lang="ro-RO" sz="1800" dirty="0">
                <a:solidFill>
                  <a:srgbClr val="000000"/>
                </a:solidFill>
                <a:latin typeface="Menlo-Regular" charset="0"/>
              </a:rPr>
              <a:t>cast2float: 1056964608.000000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 charset="0"/>
              </a:rPr>
              <a:t>bit2float: 0.500000</a:t>
            </a:r>
            <a:endParaRPr sz="1800" b="1" dirty="0">
              <a:latin typeface="Courier New" charset="0"/>
              <a:ea typeface="Courier New" charset="0"/>
              <a:cs typeface="Courier New" charset="0"/>
              <a:sym typeface="Courier New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59266" y="504380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  <a:sym typeface="Avenir Roman"/>
              </a:rPr>
              <a:t>The same memory region can be interpreted as different types (not the same as casting)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23906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Shape 1094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Summary</a:t>
            </a:r>
          </a:p>
        </p:txBody>
      </p:sp>
      <p:sp>
        <p:nvSpPr>
          <p:cNvPr id="1095" name="Shape 1095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b="1" dirty="0"/>
              <a:t>Arrays in C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Contiguous allocation of memory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Aligned to satisfy every element’s alignment requirement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Pointer to first element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No bounds checking</a:t>
            </a:r>
            <a:endParaRPr lang="en-US"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lang="en-US" sz="2000" dirty="0"/>
              <a:t>Nested, multi-level</a:t>
            </a:r>
            <a:endParaRPr sz="2000" dirty="0"/>
          </a:p>
          <a:p>
            <a:pPr lvl="0">
              <a:defRPr sz="1800" b="0"/>
            </a:pPr>
            <a:r>
              <a:rPr sz="2400" b="1" dirty="0"/>
              <a:t>Structures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Allocate bytes in order declared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lang="en-US" sz="2000" dirty="0"/>
              <a:t>Alignment</a:t>
            </a:r>
            <a:endParaRPr sz="2000" dirty="0"/>
          </a:p>
          <a:p>
            <a:pPr lvl="0">
              <a:defRPr sz="1800" b="0"/>
            </a:pPr>
            <a:r>
              <a:rPr sz="2400" b="1" dirty="0"/>
              <a:t>Unions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Overlay declarations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Way to circumvent type system</a:t>
            </a:r>
            <a:endParaRPr lang="en-US"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endParaRPr lang="en-US"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endParaRPr sz="2000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Shape 406"/>
          <p:cNvSpPr>
            <a:spLocks noGrp="1"/>
          </p:cNvSpPr>
          <p:nvPr>
            <p:ph type="title"/>
          </p:nvPr>
        </p:nvSpPr>
        <p:spPr>
          <a:xfrm>
            <a:off x="457200" y="260647"/>
            <a:ext cx="5943600" cy="57308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7156" indent="-107156" defTabSz="822959">
              <a:defRPr sz="3239"/>
            </a:lvl1pPr>
          </a:lstStyle>
          <a:p>
            <a:pPr lvl="0">
              <a:defRPr sz="1800" b="0"/>
            </a:pPr>
            <a:r>
              <a:rPr sz="3239" b="1"/>
              <a:t>Array Allocation</a:t>
            </a:r>
          </a:p>
        </p:txBody>
      </p:sp>
      <p:sp>
        <p:nvSpPr>
          <p:cNvPr id="407" name="Shape 407"/>
          <p:cNvSpPr>
            <a:spLocks noGrp="1"/>
          </p:cNvSpPr>
          <p:nvPr>
            <p:ph type="body" idx="1"/>
          </p:nvPr>
        </p:nvSpPr>
        <p:spPr>
          <a:xfrm>
            <a:off x="108584" y="837905"/>
            <a:ext cx="8892480" cy="229249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0" defTabSz="832104">
              <a:buSzTx/>
              <a:buNone/>
              <a:defRPr sz="1800" b="0"/>
            </a:pPr>
            <a:r>
              <a:rPr sz="2184" b="1" dirty="0"/>
              <a:t>  </a:t>
            </a:r>
            <a:r>
              <a:rPr sz="2184" b="1"/>
              <a:t>Basic principle</a:t>
            </a:r>
            <a:endParaRPr sz="2184" b="1" dirty="0"/>
          </a:p>
          <a:p>
            <a:pPr marL="260032" lvl="1" indent="156019" defTabSz="832104">
              <a:buSzTx/>
              <a:buNone/>
              <a:defRPr sz="1800" b="0"/>
            </a:pPr>
            <a:r>
              <a:rPr sz="2184" i="1" dirty="0"/>
              <a:t>T</a:t>
            </a:r>
            <a:r>
              <a:rPr sz="2184" b="1" dirty="0"/>
              <a:t>  </a:t>
            </a:r>
            <a:r>
              <a:rPr sz="2184" b="1" dirty="0">
                <a:latin typeface="Courier New"/>
                <a:ea typeface="Courier New"/>
                <a:cs typeface="Courier New"/>
                <a:sym typeface="Courier New"/>
              </a:rPr>
              <a:t>A[</a:t>
            </a:r>
            <a:r>
              <a:rPr sz="2184" i="1" dirty="0"/>
              <a:t>L</a:t>
            </a:r>
            <a:r>
              <a:rPr sz="2184" b="1" dirty="0">
                <a:latin typeface="Courier New"/>
                <a:ea typeface="Courier New"/>
                <a:cs typeface="Courier New"/>
                <a:sym typeface="Courier New"/>
              </a:rPr>
              <a:t>];</a:t>
            </a:r>
          </a:p>
          <a:p>
            <a:pPr marL="728091" lvl="1" indent="-312039" defTabSz="832104">
              <a:buFont typeface="Wingdings"/>
              <a:defRPr sz="1800" b="0"/>
            </a:pPr>
            <a:r>
              <a:rPr sz="2184" dirty="0"/>
              <a:t>Array of data type </a:t>
            </a:r>
            <a:r>
              <a:rPr sz="2184" i="1" dirty="0"/>
              <a:t>T</a:t>
            </a:r>
            <a:r>
              <a:rPr sz="2184" dirty="0"/>
              <a:t> and length </a:t>
            </a:r>
            <a:r>
              <a:rPr sz="2184" i="1" dirty="0"/>
              <a:t>L</a:t>
            </a:r>
            <a:endParaRPr sz="1820" dirty="0"/>
          </a:p>
          <a:p>
            <a:pPr marL="728091" lvl="1" indent="-312039" defTabSz="832104">
              <a:buFont typeface="Wingdings"/>
              <a:defRPr sz="1800" b="0"/>
            </a:pPr>
            <a:r>
              <a:rPr sz="2184" b="1" dirty="0"/>
              <a:t>Contiguously</a:t>
            </a:r>
            <a:r>
              <a:rPr sz="2184" dirty="0"/>
              <a:t> allocated region of </a:t>
            </a:r>
            <a:r>
              <a:rPr sz="2184" i="1" dirty="0"/>
              <a:t>L</a:t>
            </a:r>
            <a:r>
              <a:rPr sz="2184" dirty="0"/>
              <a:t> * </a:t>
            </a:r>
            <a:r>
              <a:rPr sz="2184" b="1" dirty="0"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sz="2184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sz="2184" i="1" dirty="0"/>
              <a:t>T</a:t>
            </a:r>
            <a:r>
              <a:rPr sz="2184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sz="2184" dirty="0"/>
              <a:t> bytes</a:t>
            </a:r>
            <a:endParaRPr sz="1820" dirty="0"/>
          </a:p>
          <a:p>
            <a:pPr marL="728091" lvl="1" indent="-312039" defTabSz="832104">
              <a:buFont typeface="Wingdings"/>
              <a:defRPr sz="1800" b="0"/>
            </a:pPr>
            <a:r>
              <a:rPr sz="2184" dirty="0"/>
              <a:t>Identifier </a:t>
            </a:r>
            <a:r>
              <a:rPr sz="2184" b="1" dirty="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sz="2184" dirty="0"/>
              <a:t> can be used as a pointer to array element 0: Type </a:t>
            </a:r>
            <a:r>
              <a:rPr sz="2184" i="1" dirty="0"/>
              <a:t>T*</a:t>
            </a:r>
          </a:p>
        </p:txBody>
      </p:sp>
      <p:grpSp>
        <p:nvGrpSpPr>
          <p:cNvPr id="490" name="Group 490"/>
          <p:cNvGrpSpPr/>
          <p:nvPr/>
        </p:nvGrpSpPr>
        <p:grpSpPr>
          <a:xfrm>
            <a:off x="108584" y="3152006"/>
            <a:ext cx="8704819" cy="3729569"/>
            <a:chOff x="-1" y="0"/>
            <a:chExt cx="8704818" cy="3729568"/>
          </a:xfrm>
        </p:grpSpPr>
        <p:sp>
          <p:nvSpPr>
            <p:cNvPr id="408" name="Shape 408"/>
            <p:cNvSpPr/>
            <p:nvPr/>
          </p:nvSpPr>
          <p:spPr>
            <a:xfrm>
              <a:off x="-1" y="0"/>
              <a:ext cx="2055179" cy="3200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r">
                <a:defRPr sz="1600" b="1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>
                <a:defRPr sz="1800" b="0"/>
              </a:pPr>
              <a:r>
                <a:rPr sz="1600" b="1"/>
                <a:t>char string[12];</a:t>
              </a:r>
            </a:p>
          </p:txBody>
        </p:sp>
        <p:grpSp>
          <p:nvGrpSpPr>
            <p:cNvPr id="426" name="Group 426"/>
            <p:cNvGrpSpPr/>
            <p:nvPr/>
          </p:nvGrpSpPr>
          <p:grpSpPr>
            <a:xfrm>
              <a:off x="1948814" y="49211"/>
              <a:ext cx="3505201" cy="728029"/>
              <a:chOff x="0" y="0"/>
              <a:chExt cx="3505200" cy="728027"/>
            </a:xfrm>
          </p:grpSpPr>
          <p:grpSp>
            <p:nvGrpSpPr>
              <p:cNvPr id="421" name="Group 421"/>
              <p:cNvGrpSpPr/>
              <p:nvPr/>
            </p:nvGrpSpPr>
            <p:grpSpPr>
              <a:xfrm>
                <a:off x="228600" y="0"/>
                <a:ext cx="2743201" cy="228470"/>
                <a:chOff x="0" y="0"/>
                <a:chExt cx="2743200" cy="228469"/>
              </a:xfrm>
            </p:grpSpPr>
            <p:sp>
              <p:nvSpPr>
                <p:cNvPr id="409" name="Shape 409"/>
                <p:cNvSpPr/>
                <p:nvPr/>
              </p:nvSpPr>
              <p:spPr>
                <a:xfrm>
                  <a:off x="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0" name="Shape 410"/>
                <p:cNvSpPr/>
                <p:nvPr/>
              </p:nvSpPr>
              <p:spPr>
                <a:xfrm>
                  <a:off x="2286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1" name="Shape 411"/>
                <p:cNvSpPr/>
                <p:nvPr/>
              </p:nvSpPr>
              <p:spPr>
                <a:xfrm>
                  <a:off x="4572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2" name="Shape 412"/>
                <p:cNvSpPr/>
                <p:nvPr/>
              </p:nvSpPr>
              <p:spPr>
                <a:xfrm>
                  <a:off x="6858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3" name="Shape 413"/>
                <p:cNvSpPr/>
                <p:nvPr/>
              </p:nvSpPr>
              <p:spPr>
                <a:xfrm>
                  <a:off x="9144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4" name="Shape 414"/>
                <p:cNvSpPr/>
                <p:nvPr/>
              </p:nvSpPr>
              <p:spPr>
                <a:xfrm>
                  <a:off x="11430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5" name="Shape 415"/>
                <p:cNvSpPr/>
                <p:nvPr/>
              </p:nvSpPr>
              <p:spPr>
                <a:xfrm>
                  <a:off x="13716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6" name="Shape 416"/>
                <p:cNvSpPr/>
                <p:nvPr/>
              </p:nvSpPr>
              <p:spPr>
                <a:xfrm>
                  <a:off x="16002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7" name="Shape 417"/>
                <p:cNvSpPr/>
                <p:nvPr/>
              </p:nvSpPr>
              <p:spPr>
                <a:xfrm>
                  <a:off x="18288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8" name="Shape 418"/>
                <p:cNvSpPr/>
                <p:nvPr/>
              </p:nvSpPr>
              <p:spPr>
                <a:xfrm>
                  <a:off x="20574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19" name="Shape 419"/>
                <p:cNvSpPr/>
                <p:nvPr/>
              </p:nvSpPr>
              <p:spPr>
                <a:xfrm>
                  <a:off x="22860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20" name="Shape 420"/>
                <p:cNvSpPr/>
                <p:nvPr/>
              </p:nvSpPr>
              <p:spPr>
                <a:xfrm>
                  <a:off x="2514600" y="0"/>
                  <a:ext cx="2286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</p:grpSp>
          <p:sp>
            <p:nvSpPr>
              <p:cNvPr id="422" name="Shape 422"/>
              <p:cNvSpPr/>
              <p:nvPr/>
            </p:nvSpPr>
            <p:spPr>
              <a:xfrm>
                <a:off x="0" y="395287"/>
                <a:ext cx="396875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>
                  <a:defRPr sz="1600" i="1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lvl="0">
                  <a:defRPr sz="1800" i="0"/>
                </a:pPr>
                <a:r>
                  <a:rPr sz="1600" i="1"/>
                  <a:t>x</a:t>
                </a:r>
              </a:p>
            </p:txBody>
          </p:sp>
          <p:sp>
            <p:nvSpPr>
              <p:cNvPr id="423" name="Shape 423"/>
              <p:cNvSpPr/>
              <p:nvPr/>
            </p:nvSpPr>
            <p:spPr>
              <a:xfrm>
                <a:off x="2514600" y="395287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+ 12</a:t>
                </a:r>
              </a:p>
            </p:txBody>
          </p:sp>
          <p:sp>
            <p:nvSpPr>
              <p:cNvPr id="424" name="Shape 424"/>
              <p:cNvSpPr/>
              <p:nvPr/>
            </p:nvSpPr>
            <p:spPr>
              <a:xfrm flipV="1">
                <a:off x="228600" y="228470"/>
                <a:ext cx="0" cy="22847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25" name="Shape 425"/>
              <p:cNvSpPr/>
              <p:nvPr/>
            </p:nvSpPr>
            <p:spPr>
              <a:xfrm flipV="1">
                <a:off x="2971800" y="228470"/>
                <a:ext cx="1" cy="22847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</p:grpSp>
        <p:sp>
          <p:nvSpPr>
            <p:cNvPr id="427" name="Shape 427"/>
            <p:cNvSpPr/>
            <p:nvPr/>
          </p:nvSpPr>
          <p:spPr>
            <a:xfrm>
              <a:off x="609699" y="751979"/>
              <a:ext cx="1445479" cy="320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r">
                <a:defRPr sz="1600" b="1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>
                <a:defRPr sz="1800" b="0"/>
              </a:pPr>
              <a:r>
                <a:rPr sz="1600" b="1"/>
                <a:t>int val[5];</a:t>
              </a:r>
            </a:p>
          </p:txBody>
        </p:sp>
        <p:grpSp>
          <p:nvGrpSpPr>
            <p:cNvPr id="446" name="Group 446"/>
            <p:cNvGrpSpPr/>
            <p:nvPr/>
          </p:nvGrpSpPr>
          <p:grpSpPr>
            <a:xfrm>
              <a:off x="1948814" y="799604"/>
              <a:ext cx="5334001" cy="728028"/>
              <a:chOff x="0" y="0"/>
              <a:chExt cx="5334000" cy="728027"/>
            </a:xfrm>
          </p:grpSpPr>
          <p:grpSp>
            <p:nvGrpSpPr>
              <p:cNvPr id="433" name="Group 433"/>
              <p:cNvGrpSpPr/>
              <p:nvPr/>
            </p:nvGrpSpPr>
            <p:grpSpPr>
              <a:xfrm>
                <a:off x="228600" y="0"/>
                <a:ext cx="4572001" cy="228965"/>
                <a:chOff x="0" y="0"/>
                <a:chExt cx="4572000" cy="228964"/>
              </a:xfrm>
            </p:grpSpPr>
            <p:sp>
              <p:nvSpPr>
                <p:cNvPr id="428" name="Shape 428"/>
                <p:cNvSpPr/>
                <p:nvPr/>
              </p:nvSpPr>
              <p:spPr>
                <a:xfrm>
                  <a:off x="0" y="-1"/>
                  <a:ext cx="914400" cy="22896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29" name="Shape 429"/>
                <p:cNvSpPr/>
                <p:nvPr/>
              </p:nvSpPr>
              <p:spPr>
                <a:xfrm>
                  <a:off x="914400" y="-1"/>
                  <a:ext cx="914400" cy="22896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30" name="Shape 430"/>
                <p:cNvSpPr/>
                <p:nvPr/>
              </p:nvSpPr>
              <p:spPr>
                <a:xfrm>
                  <a:off x="1828800" y="-1"/>
                  <a:ext cx="914400" cy="22896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31" name="Shape 431"/>
                <p:cNvSpPr/>
                <p:nvPr/>
              </p:nvSpPr>
              <p:spPr>
                <a:xfrm>
                  <a:off x="2743200" y="-1"/>
                  <a:ext cx="914400" cy="22896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32" name="Shape 432"/>
                <p:cNvSpPr/>
                <p:nvPr/>
              </p:nvSpPr>
              <p:spPr>
                <a:xfrm>
                  <a:off x="3657600" y="-1"/>
                  <a:ext cx="914400" cy="22896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</p:grpSp>
          <p:sp>
            <p:nvSpPr>
              <p:cNvPr id="434" name="Shape 434"/>
              <p:cNvSpPr/>
              <p:nvPr/>
            </p:nvSpPr>
            <p:spPr>
              <a:xfrm>
                <a:off x="0" y="380999"/>
                <a:ext cx="396875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>
                  <a:defRPr sz="1600" i="1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lvl="0">
                  <a:defRPr sz="1800" i="0"/>
                </a:pPr>
                <a:r>
                  <a:rPr sz="1600" i="1"/>
                  <a:t>x</a:t>
                </a:r>
              </a:p>
            </p:txBody>
          </p:sp>
          <p:sp>
            <p:nvSpPr>
              <p:cNvPr id="435" name="Shape 435"/>
              <p:cNvSpPr/>
              <p:nvPr/>
            </p:nvSpPr>
            <p:spPr>
              <a:xfrm>
                <a:off x="668338" y="395287"/>
                <a:ext cx="990601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+ 4</a:t>
                </a:r>
              </a:p>
            </p:txBody>
          </p:sp>
          <p:sp>
            <p:nvSpPr>
              <p:cNvPr id="436" name="Shape 436"/>
              <p:cNvSpPr/>
              <p:nvPr/>
            </p:nvSpPr>
            <p:spPr>
              <a:xfrm flipV="1">
                <a:off x="228600" y="214655"/>
                <a:ext cx="0" cy="22896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37" name="Shape 437"/>
              <p:cNvSpPr/>
              <p:nvPr/>
            </p:nvSpPr>
            <p:spPr>
              <a:xfrm flipV="1">
                <a:off x="1143000" y="228964"/>
                <a:ext cx="1" cy="22896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38" name="Shape 438"/>
              <p:cNvSpPr/>
              <p:nvPr/>
            </p:nvSpPr>
            <p:spPr>
              <a:xfrm>
                <a:off x="1582737" y="395287"/>
                <a:ext cx="990601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+ 8</a:t>
                </a:r>
              </a:p>
            </p:txBody>
          </p:sp>
          <p:sp>
            <p:nvSpPr>
              <p:cNvPr id="439" name="Shape 439"/>
              <p:cNvSpPr/>
              <p:nvPr/>
            </p:nvSpPr>
            <p:spPr>
              <a:xfrm flipV="1">
                <a:off x="2057400" y="228964"/>
                <a:ext cx="1" cy="22896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40" name="Shape 440"/>
              <p:cNvSpPr/>
              <p:nvPr/>
            </p:nvSpPr>
            <p:spPr>
              <a:xfrm>
                <a:off x="2514600" y="395287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+ 12</a:t>
                </a:r>
              </a:p>
            </p:txBody>
          </p:sp>
          <p:sp>
            <p:nvSpPr>
              <p:cNvPr id="441" name="Shape 441"/>
              <p:cNvSpPr/>
              <p:nvPr/>
            </p:nvSpPr>
            <p:spPr>
              <a:xfrm flipV="1">
                <a:off x="2971800" y="228964"/>
                <a:ext cx="1" cy="22896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42" name="Shape 442"/>
              <p:cNvSpPr/>
              <p:nvPr/>
            </p:nvSpPr>
            <p:spPr>
              <a:xfrm>
                <a:off x="3429000" y="395287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+ 16</a:t>
                </a:r>
              </a:p>
            </p:txBody>
          </p:sp>
          <p:sp>
            <p:nvSpPr>
              <p:cNvPr id="443" name="Shape 443"/>
              <p:cNvSpPr/>
              <p:nvPr/>
            </p:nvSpPr>
            <p:spPr>
              <a:xfrm flipV="1">
                <a:off x="3886200" y="228964"/>
                <a:ext cx="1" cy="22896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44" name="Shape 444"/>
              <p:cNvSpPr/>
              <p:nvPr/>
            </p:nvSpPr>
            <p:spPr>
              <a:xfrm>
                <a:off x="4343400" y="395287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+ 20</a:t>
                </a:r>
              </a:p>
            </p:txBody>
          </p:sp>
          <p:sp>
            <p:nvSpPr>
              <p:cNvPr id="445" name="Shape 445"/>
              <p:cNvSpPr/>
              <p:nvPr/>
            </p:nvSpPr>
            <p:spPr>
              <a:xfrm flipV="1">
                <a:off x="4800600" y="228964"/>
                <a:ext cx="1" cy="22896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</p:grpSp>
        <p:sp>
          <p:nvSpPr>
            <p:cNvPr id="447" name="Shape 447"/>
            <p:cNvSpPr/>
            <p:nvPr/>
          </p:nvSpPr>
          <p:spPr>
            <a:xfrm>
              <a:off x="487759" y="1524620"/>
              <a:ext cx="1567419" cy="320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r">
                <a:defRPr sz="1600" b="1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>
                <a:defRPr sz="1800" b="0"/>
              </a:pPr>
              <a:r>
                <a:rPr sz="1600" b="1"/>
                <a:t>double a[3];</a:t>
              </a:r>
            </a:p>
          </p:txBody>
        </p:sp>
        <p:grpSp>
          <p:nvGrpSpPr>
            <p:cNvPr id="460" name="Group 460"/>
            <p:cNvGrpSpPr/>
            <p:nvPr/>
          </p:nvGrpSpPr>
          <p:grpSpPr>
            <a:xfrm>
              <a:off x="1948814" y="1545505"/>
              <a:ext cx="6399214" cy="739141"/>
              <a:chOff x="0" y="0"/>
              <a:chExt cx="6399213" cy="739139"/>
            </a:xfrm>
          </p:grpSpPr>
          <p:grpSp>
            <p:nvGrpSpPr>
              <p:cNvPr id="451" name="Group 451"/>
              <p:cNvGrpSpPr/>
              <p:nvPr/>
            </p:nvGrpSpPr>
            <p:grpSpPr>
              <a:xfrm>
                <a:off x="233201" y="0"/>
                <a:ext cx="5612644" cy="228600"/>
                <a:chOff x="0" y="0"/>
                <a:chExt cx="5612642" cy="228599"/>
              </a:xfrm>
            </p:grpSpPr>
            <p:sp>
              <p:nvSpPr>
                <p:cNvPr id="448" name="Shape 448"/>
                <p:cNvSpPr/>
                <p:nvPr/>
              </p:nvSpPr>
              <p:spPr>
                <a:xfrm>
                  <a:off x="0" y="-1"/>
                  <a:ext cx="1870882" cy="228601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49" name="Shape 449"/>
                <p:cNvSpPr/>
                <p:nvPr/>
              </p:nvSpPr>
              <p:spPr>
                <a:xfrm>
                  <a:off x="1870881" y="-1"/>
                  <a:ext cx="1870882" cy="228601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50" name="Shape 450"/>
                <p:cNvSpPr/>
                <p:nvPr/>
              </p:nvSpPr>
              <p:spPr>
                <a:xfrm>
                  <a:off x="3741761" y="-1"/>
                  <a:ext cx="1870882" cy="228601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</p:grpSp>
          <p:sp>
            <p:nvSpPr>
              <p:cNvPr id="452" name="Shape 452"/>
              <p:cNvSpPr/>
              <p:nvPr/>
            </p:nvSpPr>
            <p:spPr>
              <a:xfrm flipV="1">
                <a:off x="5866953" y="241208"/>
                <a:ext cx="1" cy="2286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53" name="Shape 453"/>
              <p:cNvSpPr/>
              <p:nvPr/>
            </p:nvSpPr>
            <p:spPr>
              <a:xfrm>
                <a:off x="5386388" y="380999"/>
                <a:ext cx="1012826" cy="3581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>
                    <a:latin typeface="Calibri"/>
                    <a:ea typeface="Calibri"/>
                    <a:cs typeface="Calibri"/>
                    <a:sym typeface="Calibri"/>
                  </a:rPr>
                  <a:t>+ 24</a:t>
                </a:r>
              </a:p>
            </p:txBody>
          </p:sp>
          <p:sp>
            <p:nvSpPr>
              <p:cNvPr id="454" name="Shape 454"/>
              <p:cNvSpPr/>
              <p:nvPr/>
            </p:nvSpPr>
            <p:spPr>
              <a:xfrm>
                <a:off x="0" y="366712"/>
                <a:ext cx="4064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>
                  <a:defRPr sz="1600" i="1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lvl="0">
                  <a:defRPr sz="1800" i="0"/>
                </a:pPr>
                <a:r>
                  <a:rPr sz="1600" i="1"/>
                  <a:t>x</a:t>
                </a:r>
              </a:p>
            </p:txBody>
          </p:sp>
          <p:sp>
            <p:nvSpPr>
              <p:cNvPr id="455" name="Shape 455"/>
              <p:cNvSpPr/>
              <p:nvPr/>
            </p:nvSpPr>
            <p:spPr>
              <a:xfrm flipV="1">
                <a:off x="233860" y="226920"/>
                <a:ext cx="1" cy="2286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56" name="Shape 456"/>
              <p:cNvSpPr/>
              <p:nvPr/>
            </p:nvSpPr>
            <p:spPr>
              <a:xfrm>
                <a:off x="1598612" y="380999"/>
                <a:ext cx="1014413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+ 8</a:t>
                </a:r>
              </a:p>
            </p:txBody>
          </p:sp>
          <p:sp>
            <p:nvSpPr>
              <p:cNvPr id="457" name="Shape 457"/>
              <p:cNvSpPr/>
              <p:nvPr/>
            </p:nvSpPr>
            <p:spPr>
              <a:xfrm flipV="1">
                <a:off x="2104740" y="241208"/>
                <a:ext cx="1" cy="2286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58" name="Shape 458"/>
              <p:cNvSpPr/>
              <p:nvPr/>
            </p:nvSpPr>
            <p:spPr>
              <a:xfrm>
                <a:off x="3481388" y="380999"/>
                <a:ext cx="1012826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+ 16</a:t>
                </a:r>
              </a:p>
            </p:txBody>
          </p:sp>
          <p:sp>
            <p:nvSpPr>
              <p:cNvPr id="459" name="Shape 459"/>
              <p:cNvSpPr/>
              <p:nvPr/>
            </p:nvSpPr>
            <p:spPr>
              <a:xfrm flipV="1">
                <a:off x="3975621" y="241208"/>
                <a:ext cx="1" cy="2286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</p:grpSp>
        <p:sp>
          <p:nvSpPr>
            <p:cNvPr id="461" name="Shape 461"/>
            <p:cNvSpPr/>
            <p:nvPr/>
          </p:nvSpPr>
          <p:spPr>
            <a:xfrm>
              <a:off x="609699" y="2243361"/>
              <a:ext cx="1445479" cy="320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r">
                <a:defRPr sz="1600" b="1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>
                <a:defRPr sz="1800" b="0"/>
              </a:pPr>
              <a:r>
                <a:rPr sz="1600" b="1"/>
                <a:t>char *p[3];</a:t>
              </a:r>
            </a:p>
          </p:txBody>
        </p:sp>
        <p:grpSp>
          <p:nvGrpSpPr>
            <p:cNvPr id="474" name="Group 474"/>
            <p:cNvGrpSpPr/>
            <p:nvPr/>
          </p:nvGrpSpPr>
          <p:grpSpPr>
            <a:xfrm>
              <a:off x="1948814" y="3001540"/>
              <a:ext cx="6248401" cy="728028"/>
              <a:chOff x="0" y="0"/>
              <a:chExt cx="6248400" cy="728027"/>
            </a:xfrm>
          </p:grpSpPr>
          <p:grpSp>
            <p:nvGrpSpPr>
              <p:cNvPr id="465" name="Group 465"/>
              <p:cNvGrpSpPr/>
              <p:nvPr/>
            </p:nvGrpSpPr>
            <p:grpSpPr>
              <a:xfrm>
                <a:off x="228600" y="0"/>
                <a:ext cx="5486401" cy="228470"/>
                <a:chOff x="0" y="0"/>
                <a:chExt cx="5486400" cy="228469"/>
              </a:xfrm>
            </p:grpSpPr>
            <p:sp>
              <p:nvSpPr>
                <p:cNvPr id="462" name="Shape 462"/>
                <p:cNvSpPr/>
                <p:nvPr/>
              </p:nvSpPr>
              <p:spPr>
                <a:xfrm>
                  <a:off x="0" y="0"/>
                  <a:ext cx="18288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63" name="Shape 463"/>
                <p:cNvSpPr/>
                <p:nvPr/>
              </p:nvSpPr>
              <p:spPr>
                <a:xfrm>
                  <a:off x="1828800" y="0"/>
                  <a:ext cx="18288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64" name="Shape 464"/>
                <p:cNvSpPr/>
                <p:nvPr/>
              </p:nvSpPr>
              <p:spPr>
                <a:xfrm>
                  <a:off x="3657600" y="0"/>
                  <a:ext cx="1828800" cy="228470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</p:grpSp>
          <p:sp>
            <p:nvSpPr>
              <p:cNvPr id="466" name="Shape 466"/>
              <p:cNvSpPr/>
              <p:nvPr/>
            </p:nvSpPr>
            <p:spPr>
              <a:xfrm>
                <a:off x="0" y="366712"/>
                <a:ext cx="396875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>
                  <a:defRPr sz="1600" i="1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lvl="0">
                  <a:defRPr sz="1800" i="0"/>
                </a:pPr>
                <a:r>
                  <a:rPr sz="1600" i="1"/>
                  <a:t>x</a:t>
                </a:r>
              </a:p>
            </p:txBody>
          </p:sp>
          <p:sp>
            <p:nvSpPr>
              <p:cNvPr id="467" name="Shape 467"/>
              <p:cNvSpPr/>
              <p:nvPr/>
            </p:nvSpPr>
            <p:spPr>
              <a:xfrm flipV="1">
                <a:off x="228600" y="199911"/>
                <a:ext cx="0" cy="22847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68" name="Shape 468"/>
              <p:cNvSpPr/>
              <p:nvPr/>
            </p:nvSpPr>
            <p:spPr>
              <a:xfrm>
                <a:off x="1600200" y="381000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+ 8</a:t>
                </a:r>
              </a:p>
            </p:txBody>
          </p:sp>
          <p:sp>
            <p:nvSpPr>
              <p:cNvPr id="469" name="Shape 469"/>
              <p:cNvSpPr/>
              <p:nvPr/>
            </p:nvSpPr>
            <p:spPr>
              <a:xfrm flipV="1">
                <a:off x="2057400" y="214191"/>
                <a:ext cx="1" cy="22847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70" name="Shape 470"/>
              <p:cNvSpPr/>
              <p:nvPr/>
            </p:nvSpPr>
            <p:spPr>
              <a:xfrm>
                <a:off x="3429000" y="381000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+ 16</a:t>
                </a:r>
              </a:p>
            </p:txBody>
          </p:sp>
          <p:sp>
            <p:nvSpPr>
              <p:cNvPr id="471" name="Shape 471"/>
              <p:cNvSpPr/>
              <p:nvPr/>
            </p:nvSpPr>
            <p:spPr>
              <a:xfrm flipV="1">
                <a:off x="3886200" y="214191"/>
                <a:ext cx="1" cy="22847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72" name="Shape 472"/>
              <p:cNvSpPr/>
              <p:nvPr/>
            </p:nvSpPr>
            <p:spPr>
              <a:xfrm flipV="1">
                <a:off x="5715000" y="228470"/>
                <a:ext cx="1" cy="22847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73" name="Shape 473"/>
              <p:cNvSpPr/>
              <p:nvPr/>
            </p:nvSpPr>
            <p:spPr>
              <a:xfrm>
                <a:off x="5257800" y="395287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+ 24</a:t>
                </a:r>
              </a:p>
            </p:txBody>
          </p:sp>
        </p:grpSp>
        <p:grpSp>
          <p:nvGrpSpPr>
            <p:cNvPr id="487" name="Group 487"/>
            <p:cNvGrpSpPr/>
            <p:nvPr/>
          </p:nvGrpSpPr>
          <p:grpSpPr>
            <a:xfrm>
              <a:off x="1948814" y="2281461"/>
              <a:ext cx="3505201" cy="728027"/>
              <a:chOff x="0" y="0"/>
              <a:chExt cx="3505200" cy="728026"/>
            </a:xfrm>
          </p:grpSpPr>
          <p:grpSp>
            <p:nvGrpSpPr>
              <p:cNvPr id="478" name="Group 478"/>
              <p:cNvGrpSpPr/>
              <p:nvPr/>
            </p:nvGrpSpPr>
            <p:grpSpPr>
              <a:xfrm>
                <a:off x="228600" y="0"/>
                <a:ext cx="2743201" cy="228470"/>
                <a:chOff x="0" y="0"/>
                <a:chExt cx="2743200" cy="228469"/>
              </a:xfrm>
            </p:grpSpPr>
            <p:sp>
              <p:nvSpPr>
                <p:cNvPr id="475" name="Shape 475"/>
                <p:cNvSpPr/>
                <p:nvPr/>
              </p:nvSpPr>
              <p:spPr>
                <a:xfrm>
                  <a:off x="0" y="-1"/>
                  <a:ext cx="914400" cy="228471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76" name="Shape 476"/>
                <p:cNvSpPr/>
                <p:nvPr/>
              </p:nvSpPr>
              <p:spPr>
                <a:xfrm>
                  <a:off x="914400" y="-1"/>
                  <a:ext cx="914400" cy="228471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477" name="Shape 477"/>
                <p:cNvSpPr/>
                <p:nvPr/>
              </p:nvSpPr>
              <p:spPr>
                <a:xfrm>
                  <a:off x="1828800" y="-1"/>
                  <a:ext cx="914400" cy="228471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sz="1600"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</p:grpSp>
          <p:sp>
            <p:nvSpPr>
              <p:cNvPr id="479" name="Shape 479"/>
              <p:cNvSpPr/>
              <p:nvPr/>
            </p:nvSpPr>
            <p:spPr>
              <a:xfrm>
                <a:off x="0" y="380999"/>
                <a:ext cx="396875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 algn="ctr">
                  <a:defRPr sz="1600" i="1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lvl="0">
                  <a:defRPr sz="1800" i="0"/>
                </a:pPr>
                <a:r>
                  <a:rPr sz="1600" i="1"/>
                  <a:t>x</a:t>
                </a:r>
              </a:p>
            </p:txBody>
          </p:sp>
          <p:sp>
            <p:nvSpPr>
              <p:cNvPr id="480" name="Shape 480"/>
              <p:cNvSpPr/>
              <p:nvPr/>
            </p:nvSpPr>
            <p:spPr>
              <a:xfrm>
                <a:off x="685800" y="395286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+ 4</a:t>
                </a:r>
              </a:p>
            </p:txBody>
          </p:sp>
          <p:sp>
            <p:nvSpPr>
              <p:cNvPr id="481" name="Shape 481"/>
              <p:cNvSpPr/>
              <p:nvPr/>
            </p:nvSpPr>
            <p:spPr>
              <a:xfrm flipV="1">
                <a:off x="228600" y="214191"/>
                <a:ext cx="0" cy="22847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82" name="Shape 482"/>
              <p:cNvSpPr/>
              <p:nvPr/>
            </p:nvSpPr>
            <p:spPr>
              <a:xfrm flipV="1">
                <a:off x="1143000" y="228470"/>
                <a:ext cx="0" cy="22847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83" name="Shape 483"/>
              <p:cNvSpPr/>
              <p:nvPr/>
            </p:nvSpPr>
            <p:spPr>
              <a:xfrm>
                <a:off x="1600200" y="395286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+ 8</a:t>
                </a:r>
              </a:p>
            </p:txBody>
          </p:sp>
          <p:sp>
            <p:nvSpPr>
              <p:cNvPr id="484" name="Shape 484"/>
              <p:cNvSpPr/>
              <p:nvPr/>
            </p:nvSpPr>
            <p:spPr>
              <a:xfrm flipV="1">
                <a:off x="2057400" y="228470"/>
                <a:ext cx="0" cy="22847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  <p:sp>
            <p:nvSpPr>
              <p:cNvPr id="485" name="Shape 485"/>
              <p:cNvSpPr/>
              <p:nvPr/>
            </p:nvSpPr>
            <p:spPr>
              <a:xfrm>
                <a:off x="2514600" y="395286"/>
                <a:ext cx="9906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lvl="0" algn="ctr">
                  <a:defRPr sz="1800"/>
                </a:pPr>
                <a:r>
                  <a:rPr sz="1600" i="1">
                    <a:latin typeface="Calibri"/>
                    <a:ea typeface="Calibri"/>
                    <a:cs typeface="Calibri"/>
                    <a:sym typeface="Calibri"/>
                  </a:rPr>
                  <a:t>x </a:t>
                </a:r>
                <a:r>
                  <a:rPr sz="1600">
                    <a:latin typeface="Calibri"/>
                    <a:ea typeface="Calibri"/>
                    <a:cs typeface="Calibri"/>
                    <a:sym typeface="Calibri"/>
                  </a:rPr>
                  <a:t>+ 12</a:t>
                </a:r>
              </a:p>
            </p:txBody>
          </p:sp>
          <p:sp>
            <p:nvSpPr>
              <p:cNvPr id="486" name="Shape 486"/>
              <p:cNvSpPr/>
              <p:nvPr/>
            </p:nvSpPr>
            <p:spPr>
              <a:xfrm flipV="1">
                <a:off x="2971800" y="228470"/>
                <a:ext cx="0" cy="22847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tailEnd type="triangle" w="med" len="med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>
                    <a:latin typeface="+mn-lt"/>
                    <a:ea typeface="+mn-ea"/>
                    <a:cs typeface="+mn-cs"/>
                    <a:sym typeface="Helvetica"/>
                  </a:defRPr>
                </a:pPr>
                <a:endParaRPr/>
              </a:p>
            </p:txBody>
          </p:sp>
        </p:grpSp>
        <p:sp>
          <p:nvSpPr>
            <p:cNvPr id="488" name="Shape 488"/>
            <p:cNvSpPr/>
            <p:nvPr/>
          </p:nvSpPr>
          <p:spPr>
            <a:xfrm>
              <a:off x="5122526" y="2243361"/>
              <a:ext cx="931560" cy="280857"/>
            </a:xfrm>
            <a:prstGeom prst="rect">
              <a:avLst/>
            </a:prstGeom>
            <a:solidFill>
              <a:srgbClr val="990000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ctr">
                <a:defRPr sz="18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 dirty="0">
                  <a:solidFill>
                    <a:srgbClr val="FFFFFF"/>
                  </a:solidFill>
                </a:rPr>
                <a:t>IA32</a:t>
              </a:r>
            </a:p>
          </p:txBody>
        </p:sp>
        <p:sp>
          <p:nvSpPr>
            <p:cNvPr id="489" name="Shape 489"/>
            <p:cNvSpPr/>
            <p:nvPr/>
          </p:nvSpPr>
          <p:spPr>
            <a:xfrm>
              <a:off x="7854712" y="2961852"/>
              <a:ext cx="850105" cy="358141"/>
            </a:xfrm>
            <a:prstGeom prst="rect">
              <a:avLst/>
            </a:prstGeom>
            <a:solidFill>
              <a:srgbClr val="990000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ctr">
                <a:defRPr sz="18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 dirty="0">
                  <a:solidFill>
                    <a:srgbClr val="FFFFFF"/>
                  </a:solidFill>
                </a:rPr>
                <a:t>x86-64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>
            <a:spLocks noGrp="1"/>
          </p:cNvSpPr>
          <p:nvPr>
            <p:ph type="title"/>
          </p:nvPr>
        </p:nvSpPr>
        <p:spPr>
          <a:xfrm>
            <a:off x="533400" y="457200"/>
            <a:ext cx="5473700" cy="5730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7156" indent="-107156" defTabSz="822959">
              <a:defRPr sz="3239"/>
            </a:lvl1pPr>
          </a:lstStyle>
          <a:p>
            <a:pPr lvl="0">
              <a:defRPr sz="1800" b="0"/>
            </a:pPr>
            <a:r>
              <a:rPr sz="3239" b="1"/>
              <a:t>Array Example</a:t>
            </a:r>
          </a:p>
        </p:txBody>
      </p:sp>
      <p:sp>
        <p:nvSpPr>
          <p:cNvPr id="493" name="Shape 493"/>
          <p:cNvSpPr>
            <a:spLocks noGrp="1"/>
          </p:cNvSpPr>
          <p:nvPr>
            <p:ph type="body" idx="1"/>
          </p:nvPr>
        </p:nvSpPr>
        <p:spPr>
          <a:xfrm>
            <a:off x="455612" y="5556250"/>
            <a:ext cx="8382001" cy="13779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85750" lvl="0" indent="-285750">
              <a:spcBef>
                <a:spcPts val="400"/>
              </a:spcBef>
              <a:defRPr sz="1800" b="0"/>
            </a:pPr>
            <a:r>
              <a:rPr sz="2000" b="1" dirty="0"/>
              <a:t>Declaration “</a:t>
            </a:r>
            <a:r>
              <a:rPr sz="2000" b="1" dirty="0">
                <a:latin typeface="Courier New"/>
                <a:ea typeface="Courier New"/>
                <a:cs typeface="Courier New"/>
                <a:sym typeface="Courier New"/>
              </a:rPr>
              <a:t>zip_dig uch</a:t>
            </a:r>
            <a:r>
              <a:rPr sz="2000" b="1" dirty="0"/>
              <a:t>” equivalent to “</a:t>
            </a:r>
            <a:r>
              <a:rPr sz="2000" b="1" dirty="0">
                <a:latin typeface="Courier New"/>
                <a:ea typeface="Courier New"/>
                <a:cs typeface="Courier New"/>
                <a:sym typeface="Courier New"/>
              </a:rPr>
              <a:t>int uch[</a:t>
            </a:r>
            <a:r>
              <a:rPr lang="en-US" sz="2000" b="1" dirty="0">
                <a:latin typeface="Courier New"/>
                <a:ea typeface="Courier New"/>
                <a:cs typeface="Courier New"/>
                <a:sym typeface="Courier New"/>
              </a:rPr>
              <a:t>ZLEN</a:t>
            </a:r>
            <a:r>
              <a:rPr sz="2000" b="1" dirty="0">
                <a:latin typeface="Courier New"/>
                <a:ea typeface="Courier New"/>
                <a:cs typeface="Courier New"/>
                <a:sym typeface="Courier New"/>
              </a:rPr>
              <a:t>]</a:t>
            </a:r>
            <a:r>
              <a:rPr sz="2000" b="1" dirty="0"/>
              <a:t>”</a:t>
            </a:r>
          </a:p>
          <a:p>
            <a:pPr marL="285750" lvl="0" indent="-285750">
              <a:spcBef>
                <a:spcPts val="400"/>
              </a:spcBef>
              <a:defRPr sz="1800" b="0"/>
            </a:pPr>
            <a:r>
              <a:rPr sz="2000" b="1" dirty="0"/>
              <a:t>These arrays were allocated in successive 20 byte blocks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Not </a:t>
            </a:r>
            <a:r>
              <a:rPr lang="en-US" sz="2000" dirty="0"/>
              <a:t>guaranteed</a:t>
            </a:r>
            <a:r>
              <a:rPr sz="2000" dirty="0"/>
              <a:t> to happen in general</a:t>
            </a:r>
          </a:p>
        </p:txBody>
      </p:sp>
      <p:sp>
        <p:nvSpPr>
          <p:cNvPr id="494" name="Shape 494"/>
          <p:cNvSpPr/>
          <p:nvPr/>
        </p:nvSpPr>
        <p:spPr>
          <a:xfrm>
            <a:off x="609600" y="1000108"/>
            <a:ext cx="4924425" cy="1859483"/>
          </a:xfrm>
          <a:prstGeom prst="rect">
            <a:avLst/>
          </a:prstGeom>
          <a:solidFill>
            <a:srgbClr val="F6F5BD"/>
          </a:solidFill>
          <a:ln w="12700">
            <a:solidFill/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450" tIns="44450" rIns="44450" bIns="44450">
            <a:spAutoFit/>
          </a:bodyPr>
          <a:lstStyle/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#define ZLEN 5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typedef int zip_dig[ZLEN];</a:t>
            </a:r>
          </a:p>
          <a:p>
            <a:pPr lvl="0">
              <a:defRPr sz="1800"/>
            </a:pP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zip_dig uch = { 6, 0, 6, 3, 7 };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zip_dig cmu = { 1, 5, 2, 1, 3 };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zip_dig mit = { 0, 2, 1, 3, 9 };</a:t>
            </a:r>
            <a:endParaRPr lang="en-US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defRPr sz="1800"/>
            </a:pPr>
            <a:endParaRPr sz="4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5" name="Shape 495"/>
          <p:cNvSpPr/>
          <p:nvPr/>
        </p:nvSpPr>
        <p:spPr>
          <a:xfrm>
            <a:off x="76200" y="2932113"/>
            <a:ext cx="2235200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zip_dig uch;</a:t>
            </a:r>
          </a:p>
        </p:txBody>
      </p:sp>
      <p:grpSp>
        <p:nvGrpSpPr>
          <p:cNvPr id="524" name="Group 524"/>
          <p:cNvGrpSpPr/>
          <p:nvPr/>
        </p:nvGrpSpPr>
        <p:grpSpPr>
          <a:xfrm>
            <a:off x="2259013" y="2911956"/>
            <a:ext cx="5435601" cy="810097"/>
            <a:chOff x="0" y="0"/>
            <a:chExt cx="5435600" cy="810096"/>
          </a:xfrm>
        </p:grpSpPr>
        <p:grpSp>
          <p:nvGrpSpPr>
            <p:cNvPr id="511" name="Group 511"/>
            <p:cNvGrpSpPr/>
            <p:nvPr/>
          </p:nvGrpSpPr>
          <p:grpSpPr>
            <a:xfrm>
              <a:off x="330420" y="-1"/>
              <a:ext cx="4571803" cy="358142"/>
              <a:chOff x="0" y="0"/>
              <a:chExt cx="4571801" cy="358140"/>
            </a:xfrm>
          </p:grpSpPr>
          <p:grpSp>
            <p:nvGrpSpPr>
              <p:cNvPr id="498" name="Group 498"/>
              <p:cNvGrpSpPr/>
              <p:nvPr/>
            </p:nvGrpSpPr>
            <p:grpSpPr>
              <a:xfrm>
                <a:off x="0" y="-1"/>
                <a:ext cx="914360" cy="358142"/>
                <a:chOff x="0" y="0"/>
                <a:chExt cx="914359" cy="358140"/>
              </a:xfrm>
            </p:grpSpPr>
            <p:sp>
              <p:nvSpPr>
                <p:cNvPr id="496" name="Shape 496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497" name="Shape 497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6</a:t>
                  </a:r>
                </a:p>
              </p:txBody>
            </p:sp>
          </p:grpSp>
          <p:grpSp>
            <p:nvGrpSpPr>
              <p:cNvPr id="501" name="Group 501"/>
              <p:cNvGrpSpPr/>
              <p:nvPr/>
            </p:nvGrpSpPr>
            <p:grpSpPr>
              <a:xfrm>
                <a:off x="914360" y="-1"/>
                <a:ext cx="914361" cy="358142"/>
                <a:chOff x="0" y="0"/>
                <a:chExt cx="914359" cy="358140"/>
              </a:xfrm>
            </p:grpSpPr>
            <p:sp>
              <p:nvSpPr>
                <p:cNvPr id="499" name="Shape 499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00" name="Shape 500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0</a:t>
                  </a:r>
                </a:p>
              </p:txBody>
            </p:sp>
          </p:grpSp>
          <p:grpSp>
            <p:nvGrpSpPr>
              <p:cNvPr id="504" name="Group 504"/>
              <p:cNvGrpSpPr/>
              <p:nvPr/>
            </p:nvGrpSpPr>
            <p:grpSpPr>
              <a:xfrm>
                <a:off x="1828720" y="-1"/>
                <a:ext cx="914361" cy="358142"/>
                <a:chOff x="0" y="0"/>
                <a:chExt cx="914359" cy="358140"/>
              </a:xfrm>
            </p:grpSpPr>
            <p:sp>
              <p:nvSpPr>
                <p:cNvPr id="502" name="Shape 502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03" name="Shape 503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6</a:t>
                  </a:r>
                </a:p>
              </p:txBody>
            </p:sp>
          </p:grpSp>
          <p:grpSp>
            <p:nvGrpSpPr>
              <p:cNvPr id="507" name="Group 507"/>
              <p:cNvGrpSpPr/>
              <p:nvPr/>
            </p:nvGrpSpPr>
            <p:grpSpPr>
              <a:xfrm>
                <a:off x="2743081" y="-1"/>
                <a:ext cx="914361" cy="358142"/>
                <a:chOff x="0" y="0"/>
                <a:chExt cx="914359" cy="358140"/>
              </a:xfrm>
            </p:grpSpPr>
            <p:sp>
              <p:nvSpPr>
                <p:cNvPr id="505" name="Shape 505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06" name="Shape 506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3</a:t>
                  </a:r>
                </a:p>
              </p:txBody>
            </p:sp>
          </p:grpSp>
          <p:grpSp>
            <p:nvGrpSpPr>
              <p:cNvPr id="510" name="Group 510"/>
              <p:cNvGrpSpPr/>
              <p:nvPr/>
            </p:nvGrpSpPr>
            <p:grpSpPr>
              <a:xfrm>
                <a:off x="3657441" y="-1"/>
                <a:ext cx="914361" cy="358142"/>
                <a:chOff x="0" y="0"/>
                <a:chExt cx="914359" cy="358140"/>
              </a:xfrm>
            </p:grpSpPr>
            <p:sp>
              <p:nvSpPr>
                <p:cNvPr id="508" name="Shape 508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09" name="Shape 509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7</a:t>
                  </a:r>
                </a:p>
              </p:txBody>
            </p:sp>
          </p:grpSp>
        </p:grpSp>
        <p:sp>
          <p:nvSpPr>
            <p:cNvPr id="512" name="Shape 512"/>
            <p:cNvSpPr/>
            <p:nvPr/>
          </p:nvSpPr>
          <p:spPr>
            <a:xfrm>
              <a:off x="0" y="439256"/>
              <a:ext cx="668338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16</a:t>
              </a:r>
            </a:p>
          </p:txBody>
        </p:sp>
        <p:sp>
          <p:nvSpPr>
            <p:cNvPr id="513" name="Shape 513"/>
            <p:cNvSpPr/>
            <p:nvPr/>
          </p:nvSpPr>
          <p:spPr>
            <a:xfrm>
              <a:off x="769937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20</a:t>
              </a:r>
            </a:p>
          </p:txBody>
        </p:sp>
        <p:sp>
          <p:nvSpPr>
            <p:cNvPr id="514" name="Shape 514"/>
            <p:cNvSpPr/>
            <p:nvPr/>
          </p:nvSpPr>
          <p:spPr>
            <a:xfrm flipV="1">
              <a:off x="330420" y="276447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15" name="Shape 515"/>
            <p:cNvSpPr/>
            <p:nvPr/>
          </p:nvSpPr>
          <p:spPr>
            <a:xfrm flipV="1">
              <a:off x="124478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16" name="Shape 516"/>
            <p:cNvSpPr/>
            <p:nvPr/>
          </p:nvSpPr>
          <p:spPr>
            <a:xfrm>
              <a:off x="1684337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24</a:t>
              </a:r>
            </a:p>
          </p:txBody>
        </p:sp>
        <p:sp>
          <p:nvSpPr>
            <p:cNvPr id="517" name="Shape 517"/>
            <p:cNvSpPr/>
            <p:nvPr/>
          </p:nvSpPr>
          <p:spPr>
            <a:xfrm flipV="1">
              <a:off x="215914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18" name="Shape 518"/>
            <p:cNvSpPr/>
            <p:nvPr/>
          </p:nvSpPr>
          <p:spPr>
            <a:xfrm>
              <a:off x="2616199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28</a:t>
              </a:r>
            </a:p>
          </p:txBody>
        </p:sp>
        <p:sp>
          <p:nvSpPr>
            <p:cNvPr id="519" name="Shape 519"/>
            <p:cNvSpPr/>
            <p:nvPr/>
          </p:nvSpPr>
          <p:spPr>
            <a:xfrm flipV="1">
              <a:off x="307350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20" name="Shape 520"/>
            <p:cNvSpPr/>
            <p:nvPr/>
          </p:nvSpPr>
          <p:spPr>
            <a:xfrm>
              <a:off x="3530600" y="451956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32</a:t>
              </a:r>
            </a:p>
          </p:txBody>
        </p:sp>
        <p:sp>
          <p:nvSpPr>
            <p:cNvPr id="521" name="Shape 521"/>
            <p:cNvSpPr/>
            <p:nvPr/>
          </p:nvSpPr>
          <p:spPr>
            <a:xfrm flipV="1">
              <a:off x="398786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22" name="Shape 522"/>
            <p:cNvSpPr/>
            <p:nvPr/>
          </p:nvSpPr>
          <p:spPr>
            <a:xfrm>
              <a:off x="4445000" y="451956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36</a:t>
              </a:r>
            </a:p>
          </p:txBody>
        </p:sp>
        <p:sp>
          <p:nvSpPr>
            <p:cNvPr id="523" name="Shape 523"/>
            <p:cNvSpPr/>
            <p:nvPr/>
          </p:nvSpPr>
          <p:spPr>
            <a:xfrm flipV="1">
              <a:off x="4902223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525" name="Shape 525"/>
          <p:cNvSpPr/>
          <p:nvPr/>
        </p:nvSpPr>
        <p:spPr>
          <a:xfrm>
            <a:off x="77788" y="3733800"/>
            <a:ext cx="2233612" cy="345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zip_dig cmu;</a:t>
            </a:r>
          </a:p>
        </p:txBody>
      </p:sp>
      <p:grpSp>
        <p:nvGrpSpPr>
          <p:cNvPr id="554" name="Group 554"/>
          <p:cNvGrpSpPr/>
          <p:nvPr/>
        </p:nvGrpSpPr>
        <p:grpSpPr>
          <a:xfrm>
            <a:off x="2260600" y="3713643"/>
            <a:ext cx="5435600" cy="810098"/>
            <a:chOff x="0" y="0"/>
            <a:chExt cx="5435600" cy="810097"/>
          </a:xfrm>
        </p:grpSpPr>
        <p:grpSp>
          <p:nvGrpSpPr>
            <p:cNvPr id="541" name="Group 541"/>
            <p:cNvGrpSpPr/>
            <p:nvPr/>
          </p:nvGrpSpPr>
          <p:grpSpPr>
            <a:xfrm>
              <a:off x="330420" y="-1"/>
              <a:ext cx="4571803" cy="358142"/>
              <a:chOff x="0" y="0"/>
              <a:chExt cx="4571801" cy="358140"/>
            </a:xfrm>
          </p:grpSpPr>
          <p:grpSp>
            <p:nvGrpSpPr>
              <p:cNvPr id="528" name="Group 528"/>
              <p:cNvGrpSpPr/>
              <p:nvPr/>
            </p:nvGrpSpPr>
            <p:grpSpPr>
              <a:xfrm>
                <a:off x="0" y="-1"/>
                <a:ext cx="914360" cy="358142"/>
                <a:chOff x="0" y="0"/>
                <a:chExt cx="914359" cy="358140"/>
              </a:xfrm>
            </p:grpSpPr>
            <p:sp>
              <p:nvSpPr>
                <p:cNvPr id="526" name="Shape 526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27" name="Shape 527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1</a:t>
                  </a:r>
                </a:p>
              </p:txBody>
            </p:sp>
          </p:grpSp>
          <p:grpSp>
            <p:nvGrpSpPr>
              <p:cNvPr id="531" name="Group 531"/>
              <p:cNvGrpSpPr/>
              <p:nvPr/>
            </p:nvGrpSpPr>
            <p:grpSpPr>
              <a:xfrm>
                <a:off x="914360" y="-1"/>
                <a:ext cx="914361" cy="358142"/>
                <a:chOff x="0" y="0"/>
                <a:chExt cx="914359" cy="358140"/>
              </a:xfrm>
            </p:grpSpPr>
            <p:sp>
              <p:nvSpPr>
                <p:cNvPr id="529" name="Shape 529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30" name="Shape 530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5</a:t>
                  </a:r>
                </a:p>
              </p:txBody>
            </p:sp>
          </p:grpSp>
          <p:grpSp>
            <p:nvGrpSpPr>
              <p:cNvPr id="534" name="Group 534"/>
              <p:cNvGrpSpPr/>
              <p:nvPr/>
            </p:nvGrpSpPr>
            <p:grpSpPr>
              <a:xfrm>
                <a:off x="1828720" y="-1"/>
                <a:ext cx="914361" cy="358142"/>
                <a:chOff x="0" y="0"/>
                <a:chExt cx="914359" cy="358140"/>
              </a:xfrm>
            </p:grpSpPr>
            <p:sp>
              <p:nvSpPr>
                <p:cNvPr id="532" name="Shape 532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33" name="Shape 533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2</a:t>
                  </a:r>
                </a:p>
              </p:txBody>
            </p:sp>
          </p:grpSp>
          <p:grpSp>
            <p:nvGrpSpPr>
              <p:cNvPr id="537" name="Group 537"/>
              <p:cNvGrpSpPr/>
              <p:nvPr/>
            </p:nvGrpSpPr>
            <p:grpSpPr>
              <a:xfrm>
                <a:off x="2743081" y="-1"/>
                <a:ext cx="914361" cy="358142"/>
                <a:chOff x="0" y="0"/>
                <a:chExt cx="914359" cy="358140"/>
              </a:xfrm>
            </p:grpSpPr>
            <p:sp>
              <p:nvSpPr>
                <p:cNvPr id="535" name="Shape 535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36" name="Shape 536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1</a:t>
                  </a:r>
                </a:p>
              </p:txBody>
            </p:sp>
          </p:grpSp>
          <p:grpSp>
            <p:nvGrpSpPr>
              <p:cNvPr id="540" name="Group 540"/>
              <p:cNvGrpSpPr/>
              <p:nvPr/>
            </p:nvGrpSpPr>
            <p:grpSpPr>
              <a:xfrm>
                <a:off x="3657441" y="-1"/>
                <a:ext cx="914361" cy="358142"/>
                <a:chOff x="0" y="0"/>
                <a:chExt cx="914359" cy="358140"/>
              </a:xfrm>
            </p:grpSpPr>
            <p:sp>
              <p:nvSpPr>
                <p:cNvPr id="538" name="Shape 538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39" name="Shape 539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3</a:t>
                  </a:r>
                </a:p>
              </p:txBody>
            </p:sp>
          </p:grpSp>
        </p:grpSp>
        <p:sp>
          <p:nvSpPr>
            <p:cNvPr id="542" name="Shape 542"/>
            <p:cNvSpPr/>
            <p:nvPr/>
          </p:nvSpPr>
          <p:spPr>
            <a:xfrm>
              <a:off x="0" y="439256"/>
              <a:ext cx="668338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36</a:t>
              </a:r>
            </a:p>
          </p:txBody>
        </p:sp>
        <p:sp>
          <p:nvSpPr>
            <p:cNvPr id="543" name="Shape 543"/>
            <p:cNvSpPr/>
            <p:nvPr/>
          </p:nvSpPr>
          <p:spPr>
            <a:xfrm>
              <a:off x="769937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40</a:t>
              </a:r>
            </a:p>
          </p:txBody>
        </p:sp>
        <p:sp>
          <p:nvSpPr>
            <p:cNvPr id="544" name="Shape 544"/>
            <p:cNvSpPr/>
            <p:nvPr/>
          </p:nvSpPr>
          <p:spPr>
            <a:xfrm flipV="1">
              <a:off x="330420" y="27644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5" name="Shape 545"/>
            <p:cNvSpPr/>
            <p:nvPr/>
          </p:nvSpPr>
          <p:spPr>
            <a:xfrm flipV="1">
              <a:off x="124478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6" name="Shape 546"/>
            <p:cNvSpPr/>
            <p:nvPr/>
          </p:nvSpPr>
          <p:spPr>
            <a:xfrm>
              <a:off x="1684337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44</a:t>
              </a:r>
            </a:p>
          </p:txBody>
        </p:sp>
        <p:sp>
          <p:nvSpPr>
            <p:cNvPr id="547" name="Shape 547"/>
            <p:cNvSpPr/>
            <p:nvPr/>
          </p:nvSpPr>
          <p:spPr>
            <a:xfrm flipV="1">
              <a:off x="215914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8" name="Shape 548"/>
            <p:cNvSpPr/>
            <p:nvPr/>
          </p:nvSpPr>
          <p:spPr>
            <a:xfrm>
              <a:off x="2616199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48</a:t>
              </a:r>
            </a:p>
          </p:txBody>
        </p:sp>
        <p:sp>
          <p:nvSpPr>
            <p:cNvPr id="549" name="Shape 549"/>
            <p:cNvSpPr/>
            <p:nvPr/>
          </p:nvSpPr>
          <p:spPr>
            <a:xfrm flipV="1">
              <a:off x="307350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50" name="Shape 550"/>
            <p:cNvSpPr/>
            <p:nvPr/>
          </p:nvSpPr>
          <p:spPr>
            <a:xfrm>
              <a:off x="3530600" y="451957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52</a:t>
              </a:r>
            </a:p>
          </p:txBody>
        </p:sp>
        <p:sp>
          <p:nvSpPr>
            <p:cNvPr id="551" name="Shape 551"/>
            <p:cNvSpPr/>
            <p:nvPr/>
          </p:nvSpPr>
          <p:spPr>
            <a:xfrm flipV="1">
              <a:off x="398786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52" name="Shape 552"/>
            <p:cNvSpPr/>
            <p:nvPr/>
          </p:nvSpPr>
          <p:spPr>
            <a:xfrm>
              <a:off x="4445000" y="451957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56</a:t>
              </a:r>
            </a:p>
          </p:txBody>
        </p:sp>
        <p:sp>
          <p:nvSpPr>
            <p:cNvPr id="553" name="Shape 553"/>
            <p:cNvSpPr/>
            <p:nvPr/>
          </p:nvSpPr>
          <p:spPr>
            <a:xfrm flipV="1">
              <a:off x="4902223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555" name="Shape 555"/>
          <p:cNvSpPr/>
          <p:nvPr/>
        </p:nvSpPr>
        <p:spPr>
          <a:xfrm>
            <a:off x="76200" y="4572000"/>
            <a:ext cx="2235200" cy="345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zip_dig mit;</a:t>
            </a:r>
          </a:p>
        </p:txBody>
      </p:sp>
      <p:grpSp>
        <p:nvGrpSpPr>
          <p:cNvPr id="584" name="Group 584"/>
          <p:cNvGrpSpPr/>
          <p:nvPr/>
        </p:nvGrpSpPr>
        <p:grpSpPr>
          <a:xfrm>
            <a:off x="2259013" y="4551843"/>
            <a:ext cx="5435601" cy="810098"/>
            <a:chOff x="0" y="0"/>
            <a:chExt cx="5435600" cy="810097"/>
          </a:xfrm>
        </p:grpSpPr>
        <p:grpSp>
          <p:nvGrpSpPr>
            <p:cNvPr id="571" name="Group 571"/>
            <p:cNvGrpSpPr/>
            <p:nvPr/>
          </p:nvGrpSpPr>
          <p:grpSpPr>
            <a:xfrm>
              <a:off x="330420" y="-1"/>
              <a:ext cx="4571803" cy="358142"/>
              <a:chOff x="0" y="0"/>
              <a:chExt cx="4571801" cy="358140"/>
            </a:xfrm>
          </p:grpSpPr>
          <p:grpSp>
            <p:nvGrpSpPr>
              <p:cNvPr id="558" name="Group 558"/>
              <p:cNvGrpSpPr/>
              <p:nvPr/>
            </p:nvGrpSpPr>
            <p:grpSpPr>
              <a:xfrm>
                <a:off x="0" y="-1"/>
                <a:ext cx="914360" cy="358142"/>
                <a:chOff x="0" y="0"/>
                <a:chExt cx="914359" cy="358140"/>
              </a:xfrm>
            </p:grpSpPr>
            <p:sp>
              <p:nvSpPr>
                <p:cNvPr id="556" name="Shape 556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57" name="Shape 557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0</a:t>
                  </a:r>
                </a:p>
              </p:txBody>
            </p:sp>
          </p:grpSp>
          <p:grpSp>
            <p:nvGrpSpPr>
              <p:cNvPr id="561" name="Group 561"/>
              <p:cNvGrpSpPr/>
              <p:nvPr/>
            </p:nvGrpSpPr>
            <p:grpSpPr>
              <a:xfrm>
                <a:off x="914360" y="-1"/>
                <a:ext cx="914361" cy="358142"/>
                <a:chOff x="0" y="0"/>
                <a:chExt cx="914359" cy="358140"/>
              </a:xfrm>
            </p:grpSpPr>
            <p:sp>
              <p:nvSpPr>
                <p:cNvPr id="559" name="Shape 559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60" name="Shape 560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2</a:t>
                  </a:r>
                </a:p>
              </p:txBody>
            </p:sp>
          </p:grpSp>
          <p:grpSp>
            <p:nvGrpSpPr>
              <p:cNvPr id="564" name="Group 564"/>
              <p:cNvGrpSpPr/>
              <p:nvPr/>
            </p:nvGrpSpPr>
            <p:grpSpPr>
              <a:xfrm>
                <a:off x="1838245" y="-1"/>
                <a:ext cx="914361" cy="358142"/>
                <a:chOff x="0" y="0"/>
                <a:chExt cx="914359" cy="358140"/>
              </a:xfrm>
            </p:grpSpPr>
            <p:sp>
              <p:nvSpPr>
                <p:cNvPr id="562" name="Shape 562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63" name="Shape 563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1</a:t>
                  </a:r>
                </a:p>
              </p:txBody>
            </p:sp>
          </p:grpSp>
          <p:grpSp>
            <p:nvGrpSpPr>
              <p:cNvPr id="567" name="Group 567"/>
              <p:cNvGrpSpPr/>
              <p:nvPr/>
            </p:nvGrpSpPr>
            <p:grpSpPr>
              <a:xfrm>
                <a:off x="2743081" y="-1"/>
                <a:ext cx="914361" cy="358142"/>
                <a:chOff x="0" y="0"/>
                <a:chExt cx="914359" cy="358140"/>
              </a:xfrm>
            </p:grpSpPr>
            <p:sp>
              <p:nvSpPr>
                <p:cNvPr id="565" name="Shape 565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66" name="Shape 566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3</a:t>
                  </a:r>
                </a:p>
              </p:txBody>
            </p:sp>
          </p:grpSp>
          <p:grpSp>
            <p:nvGrpSpPr>
              <p:cNvPr id="570" name="Group 570"/>
              <p:cNvGrpSpPr/>
              <p:nvPr/>
            </p:nvGrpSpPr>
            <p:grpSpPr>
              <a:xfrm>
                <a:off x="3657441" y="-1"/>
                <a:ext cx="914361" cy="358142"/>
                <a:chOff x="0" y="0"/>
                <a:chExt cx="914359" cy="358140"/>
              </a:xfrm>
            </p:grpSpPr>
            <p:sp>
              <p:nvSpPr>
                <p:cNvPr id="568" name="Shape 568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69" name="Shape 569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9</a:t>
                  </a:r>
                </a:p>
              </p:txBody>
            </p:sp>
          </p:grpSp>
        </p:grpSp>
        <p:sp>
          <p:nvSpPr>
            <p:cNvPr id="572" name="Shape 572"/>
            <p:cNvSpPr/>
            <p:nvPr/>
          </p:nvSpPr>
          <p:spPr>
            <a:xfrm>
              <a:off x="0" y="439256"/>
              <a:ext cx="668338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56</a:t>
              </a:r>
            </a:p>
          </p:txBody>
        </p:sp>
        <p:sp>
          <p:nvSpPr>
            <p:cNvPr id="573" name="Shape 573"/>
            <p:cNvSpPr/>
            <p:nvPr/>
          </p:nvSpPr>
          <p:spPr>
            <a:xfrm>
              <a:off x="769937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60</a:t>
              </a:r>
            </a:p>
          </p:txBody>
        </p:sp>
        <p:sp>
          <p:nvSpPr>
            <p:cNvPr id="574" name="Shape 574"/>
            <p:cNvSpPr/>
            <p:nvPr/>
          </p:nvSpPr>
          <p:spPr>
            <a:xfrm flipV="1">
              <a:off x="330420" y="27644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75" name="Shape 575"/>
            <p:cNvSpPr/>
            <p:nvPr/>
          </p:nvSpPr>
          <p:spPr>
            <a:xfrm flipV="1">
              <a:off x="124478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76" name="Shape 576"/>
            <p:cNvSpPr/>
            <p:nvPr/>
          </p:nvSpPr>
          <p:spPr>
            <a:xfrm>
              <a:off x="1684337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64</a:t>
              </a:r>
            </a:p>
          </p:txBody>
        </p:sp>
        <p:sp>
          <p:nvSpPr>
            <p:cNvPr id="577" name="Shape 577"/>
            <p:cNvSpPr/>
            <p:nvPr/>
          </p:nvSpPr>
          <p:spPr>
            <a:xfrm flipV="1">
              <a:off x="215914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78" name="Shape 578"/>
            <p:cNvSpPr/>
            <p:nvPr/>
          </p:nvSpPr>
          <p:spPr>
            <a:xfrm>
              <a:off x="2616199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68</a:t>
              </a:r>
            </a:p>
          </p:txBody>
        </p:sp>
        <p:sp>
          <p:nvSpPr>
            <p:cNvPr id="579" name="Shape 579"/>
            <p:cNvSpPr/>
            <p:nvPr/>
          </p:nvSpPr>
          <p:spPr>
            <a:xfrm flipV="1">
              <a:off x="307350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80" name="Shape 580"/>
            <p:cNvSpPr/>
            <p:nvPr/>
          </p:nvSpPr>
          <p:spPr>
            <a:xfrm>
              <a:off x="3530600" y="451957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72</a:t>
              </a:r>
            </a:p>
          </p:txBody>
        </p:sp>
        <p:sp>
          <p:nvSpPr>
            <p:cNvPr id="581" name="Shape 581"/>
            <p:cNvSpPr/>
            <p:nvPr/>
          </p:nvSpPr>
          <p:spPr>
            <a:xfrm flipV="1">
              <a:off x="398786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82" name="Shape 582"/>
            <p:cNvSpPr/>
            <p:nvPr/>
          </p:nvSpPr>
          <p:spPr>
            <a:xfrm>
              <a:off x="4445000" y="451957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76</a:t>
              </a:r>
            </a:p>
          </p:txBody>
        </p:sp>
        <p:sp>
          <p:nvSpPr>
            <p:cNvPr id="583" name="Shape 583"/>
            <p:cNvSpPr/>
            <p:nvPr/>
          </p:nvSpPr>
          <p:spPr>
            <a:xfrm flipV="1">
              <a:off x="4902223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>
            <a:spLocks noGrp="1"/>
          </p:cNvSpPr>
          <p:nvPr>
            <p:ph type="title"/>
          </p:nvPr>
        </p:nvSpPr>
        <p:spPr>
          <a:xfrm>
            <a:off x="374650" y="371475"/>
            <a:ext cx="7591425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Array Access Example</a:t>
            </a:r>
          </a:p>
        </p:txBody>
      </p:sp>
      <p:sp>
        <p:nvSpPr>
          <p:cNvPr id="587" name="Shape 587"/>
          <p:cNvSpPr>
            <a:spLocks noGrp="1"/>
          </p:cNvSpPr>
          <p:nvPr>
            <p:ph type="body" idx="1"/>
          </p:nvPr>
        </p:nvSpPr>
        <p:spPr>
          <a:xfrm>
            <a:off x="5715000" y="2947206"/>
            <a:ext cx="3429000" cy="298132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28020" lvl="0" indent="-174001" defTabSz="905255">
              <a:spcBef>
                <a:spcPts val="500"/>
              </a:spcBef>
              <a:buClr>
                <a:srgbClr val="C00000"/>
              </a:buClr>
              <a:buSzPct val="75000"/>
              <a:buFont typeface="Wingdings"/>
              <a:buChar char="■"/>
              <a:defRPr sz="1800" b="0"/>
            </a:pPr>
            <a:r>
              <a:rPr sz="1979" b="1" dirty="0"/>
              <a:t>Register 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%</a:t>
            </a:r>
            <a:r>
              <a:rPr lang="en-US" sz="1979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dx</a:t>
            </a:r>
            <a:r>
              <a:rPr sz="1979" b="1" dirty="0"/>
              <a:t> contains starting address of array</a:t>
            </a:r>
          </a:p>
          <a:p>
            <a:pPr marL="328020" lvl="0" indent="-174001" defTabSz="905255">
              <a:spcBef>
                <a:spcPts val="500"/>
              </a:spcBef>
              <a:buClr>
                <a:srgbClr val="C00000"/>
              </a:buClr>
              <a:buSzPct val="75000"/>
              <a:buFont typeface="Wingdings"/>
              <a:buChar char="■"/>
              <a:defRPr sz="1800" b="0"/>
            </a:pPr>
            <a:r>
              <a:rPr sz="1979" b="1" dirty="0"/>
              <a:t>Register 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%</a:t>
            </a:r>
            <a:r>
              <a:rPr lang="en-US" sz="1979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ax</a:t>
            </a:r>
            <a:r>
              <a:rPr sz="1979" b="1" dirty="0"/>
              <a:t> contains </a:t>
            </a:r>
            <a:br>
              <a:rPr sz="1979" b="1" dirty="0"/>
            </a:br>
            <a:r>
              <a:rPr sz="1979" b="1" dirty="0"/>
              <a:t>array index</a:t>
            </a:r>
          </a:p>
          <a:p>
            <a:pPr marL="328020" lvl="0" indent="-174001" defTabSz="905255">
              <a:spcBef>
                <a:spcPts val="500"/>
              </a:spcBef>
              <a:buClr>
                <a:srgbClr val="C00000"/>
              </a:buClr>
              <a:buSzPct val="75000"/>
              <a:buFont typeface="Wingdings"/>
              <a:buChar char="■"/>
              <a:defRPr sz="1800" b="0"/>
            </a:pPr>
            <a:r>
              <a:rPr sz="1979" b="1" dirty="0"/>
              <a:t>Desired digit at </a:t>
            </a:r>
            <a:br>
              <a:rPr sz="1979" b="1" dirty="0"/>
            </a:b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4*%</a:t>
            </a:r>
            <a:r>
              <a:rPr lang="en-US" sz="1979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ax + %</a:t>
            </a:r>
            <a:r>
              <a:rPr lang="en-US" sz="1979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dx</a:t>
            </a:r>
            <a:endParaRPr sz="1979" b="1" dirty="0"/>
          </a:p>
          <a:p>
            <a:pPr marL="328020" lvl="0" indent="-174001" defTabSz="905255">
              <a:spcBef>
                <a:spcPts val="500"/>
              </a:spcBef>
              <a:buClr>
                <a:srgbClr val="C00000"/>
              </a:buClr>
              <a:buSzPct val="75000"/>
              <a:buFont typeface="Wingdings"/>
              <a:buChar char="■"/>
              <a:defRPr sz="1800" b="0"/>
            </a:pPr>
            <a:r>
              <a:rPr sz="1979" b="1" dirty="0"/>
              <a:t>Use scaled indexed memory reference 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(%</a:t>
            </a:r>
            <a:r>
              <a:rPr lang="en-US" sz="1979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dx</a:t>
            </a:r>
            <a:r>
              <a:rPr lang="en-US" sz="1979" b="1" dirty="0"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%eax,4)</a:t>
            </a:r>
          </a:p>
        </p:txBody>
      </p:sp>
      <p:sp>
        <p:nvSpPr>
          <p:cNvPr id="588" name="Shape 588"/>
          <p:cNvSpPr/>
          <p:nvPr/>
        </p:nvSpPr>
        <p:spPr>
          <a:xfrm>
            <a:off x="527050" y="2792413"/>
            <a:ext cx="5187950" cy="1197764"/>
          </a:xfrm>
          <a:prstGeom prst="rect">
            <a:avLst/>
          </a:prstGeom>
          <a:solidFill>
            <a:srgbClr val="F6F5BD"/>
          </a:solidFill>
          <a:ln w="12700">
            <a:solidFill/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450" tIns="44450" rIns="44450" bIns="44450">
            <a:spAutoFit/>
          </a:bodyPr>
          <a:lstStyle/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int get_digit(zip_dig z,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size_t 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dig)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  return z[dig];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589" name="Shape 589"/>
          <p:cNvSpPr/>
          <p:nvPr/>
        </p:nvSpPr>
        <p:spPr>
          <a:xfrm>
            <a:off x="527050" y="4514365"/>
            <a:ext cx="5111750" cy="920765"/>
          </a:xfrm>
          <a:prstGeom prst="rect">
            <a:avLst/>
          </a:prstGeom>
          <a:ln w="12700">
            <a:solidFill/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450" tIns="44450" rIns="44450" bIns="44450">
            <a:spAutoFit/>
          </a:bodyPr>
          <a:lstStyle/>
          <a:p>
            <a:pPr lvl="0">
              <a:tabLst>
                <a:tab pos="342900" algn="l"/>
                <a:tab pos="2628900" algn="l"/>
              </a:tabLst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  # %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dx = z</a:t>
            </a:r>
          </a:p>
          <a:p>
            <a:pPr lvl="0">
              <a:tabLst>
                <a:tab pos="342900" algn="l"/>
                <a:tab pos="2628900" algn="l"/>
              </a:tabLst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  # %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ax = dig</a:t>
            </a:r>
          </a:p>
          <a:p>
            <a:pPr lvl="0">
              <a:tabLst>
                <a:tab pos="342900" algn="l"/>
                <a:tab pos="2628900" algn="l"/>
              </a:tabLst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	movl (%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dx,%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ax,4),%eax  # z[dig]</a:t>
            </a:r>
          </a:p>
        </p:txBody>
      </p:sp>
      <p:sp>
        <p:nvSpPr>
          <p:cNvPr id="591" name="Shape 591"/>
          <p:cNvSpPr/>
          <p:nvPr/>
        </p:nvSpPr>
        <p:spPr>
          <a:xfrm>
            <a:off x="304800" y="1408112"/>
            <a:ext cx="1930400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zip_dig uch;</a:t>
            </a:r>
          </a:p>
        </p:txBody>
      </p:sp>
      <p:grpSp>
        <p:nvGrpSpPr>
          <p:cNvPr id="620" name="Group 620"/>
          <p:cNvGrpSpPr/>
          <p:nvPr/>
        </p:nvGrpSpPr>
        <p:grpSpPr>
          <a:xfrm>
            <a:off x="2184400" y="1387955"/>
            <a:ext cx="5435600" cy="810098"/>
            <a:chOff x="0" y="0"/>
            <a:chExt cx="5435600" cy="810096"/>
          </a:xfrm>
        </p:grpSpPr>
        <p:grpSp>
          <p:nvGrpSpPr>
            <p:cNvPr id="607" name="Group 607"/>
            <p:cNvGrpSpPr/>
            <p:nvPr/>
          </p:nvGrpSpPr>
          <p:grpSpPr>
            <a:xfrm>
              <a:off x="330420" y="-1"/>
              <a:ext cx="4571803" cy="358142"/>
              <a:chOff x="0" y="0"/>
              <a:chExt cx="4571801" cy="358140"/>
            </a:xfrm>
          </p:grpSpPr>
          <p:grpSp>
            <p:nvGrpSpPr>
              <p:cNvPr id="594" name="Group 594"/>
              <p:cNvGrpSpPr/>
              <p:nvPr/>
            </p:nvGrpSpPr>
            <p:grpSpPr>
              <a:xfrm>
                <a:off x="0" y="-1"/>
                <a:ext cx="914360" cy="358142"/>
                <a:chOff x="0" y="0"/>
                <a:chExt cx="914359" cy="358140"/>
              </a:xfrm>
            </p:grpSpPr>
            <p:sp>
              <p:nvSpPr>
                <p:cNvPr id="592" name="Shape 592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93" name="Shape 593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6</a:t>
                  </a:r>
                </a:p>
              </p:txBody>
            </p:sp>
          </p:grpSp>
          <p:grpSp>
            <p:nvGrpSpPr>
              <p:cNvPr id="597" name="Group 597"/>
              <p:cNvGrpSpPr/>
              <p:nvPr/>
            </p:nvGrpSpPr>
            <p:grpSpPr>
              <a:xfrm>
                <a:off x="914360" y="-1"/>
                <a:ext cx="914361" cy="358142"/>
                <a:chOff x="0" y="0"/>
                <a:chExt cx="914359" cy="358140"/>
              </a:xfrm>
            </p:grpSpPr>
            <p:sp>
              <p:nvSpPr>
                <p:cNvPr id="595" name="Shape 595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96" name="Shape 596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0</a:t>
                  </a:r>
                </a:p>
              </p:txBody>
            </p:sp>
          </p:grpSp>
          <p:grpSp>
            <p:nvGrpSpPr>
              <p:cNvPr id="600" name="Group 600"/>
              <p:cNvGrpSpPr/>
              <p:nvPr/>
            </p:nvGrpSpPr>
            <p:grpSpPr>
              <a:xfrm>
                <a:off x="1828720" y="-1"/>
                <a:ext cx="914361" cy="358142"/>
                <a:chOff x="0" y="0"/>
                <a:chExt cx="914359" cy="358140"/>
              </a:xfrm>
            </p:grpSpPr>
            <p:sp>
              <p:nvSpPr>
                <p:cNvPr id="598" name="Shape 598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99" name="Shape 599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6</a:t>
                  </a:r>
                </a:p>
              </p:txBody>
            </p:sp>
          </p:grpSp>
          <p:grpSp>
            <p:nvGrpSpPr>
              <p:cNvPr id="603" name="Group 603"/>
              <p:cNvGrpSpPr/>
              <p:nvPr/>
            </p:nvGrpSpPr>
            <p:grpSpPr>
              <a:xfrm>
                <a:off x="2743081" y="-1"/>
                <a:ext cx="914361" cy="358142"/>
                <a:chOff x="0" y="0"/>
                <a:chExt cx="914359" cy="358140"/>
              </a:xfrm>
            </p:grpSpPr>
            <p:sp>
              <p:nvSpPr>
                <p:cNvPr id="601" name="Shape 601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602" name="Shape 602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3</a:t>
                  </a:r>
                </a:p>
              </p:txBody>
            </p:sp>
          </p:grpSp>
          <p:grpSp>
            <p:nvGrpSpPr>
              <p:cNvPr id="606" name="Group 606"/>
              <p:cNvGrpSpPr/>
              <p:nvPr/>
            </p:nvGrpSpPr>
            <p:grpSpPr>
              <a:xfrm>
                <a:off x="3657441" y="-1"/>
                <a:ext cx="914361" cy="358142"/>
                <a:chOff x="0" y="0"/>
                <a:chExt cx="914359" cy="358140"/>
              </a:xfrm>
            </p:grpSpPr>
            <p:sp>
              <p:nvSpPr>
                <p:cNvPr id="604" name="Shape 604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605" name="Shape 605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7</a:t>
                  </a:r>
                </a:p>
              </p:txBody>
            </p:sp>
          </p:grpSp>
        </p:grpSp>
        <p:sp>
          <p:nvSpPr>
            <p:cNvPr id="608" name="Shape 608"/>
            <p:cNvSpPr/>
            <p:nvPr/>
          </p:nvSpPr>
          <p:spPr>
            <a:xfrm>
              <a:off x="0" y="439256"/>
              <a:ext cx="668338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16</a:t>
              </a:r>
            </a:p>
          </p:txBody>
        </p:sp>
        <p:sp>
          <p:nvSpPr>
            <p:cNvPr id="609" name="Shape 609"/>
            <p:cNvSpPr/>
            <p:nvPr/>
          </p:nvSpPr>
          <p:spPr>
            <a:xfrm>
              <a:off x="769937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20</a:t>
              </a:r>
            </a:p>
          </p:txBody>
        </p:sp>
        <p:sp>
          <p:nvSpPr>
            <p:cNvPr id="610" name="Shape 610"/>
            <p:cNvSpPr/>
            <p:nvPr/>
          </p:nvSpPr>
          <p:spPr>
            <a:xfrm flipV="1">
              <a:off x="330420" y="276447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1" name="Shape 611"/>
            <p:cNvSpPr/>
            <p:nvPr/>
          </p:nvSpPr>
          <p:spPr>
            <a:xfrm flipV="1">
              <a:off x="124478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2" name="Shape 612"/>
            <p:cNvSpPr/>
            <p:nvPr/>
          </p:nvSpPr>
          <p:spPr>
            <a:xfrm>
              <a:off x="1684337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24</a:t>
              </a:r>
            </a:p>
          </p:txBody>
        </p:sp>
        <p:sp>
          <p:nvSpPr>
            <p:cNvPr id="613" name="Shape 613"/>
            <p:cNvSpPr/>
            <p:nvPr/>
          </p:nvSpPr>
          <p:spPr>
            <a:xfrm flipV="1">
              <a:off x="215914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4" name="Shape 614"/>
            <p:cNvSpPr/>
            <p:nvPr/>
          </p:nvSpPr>
          <p:spPr>
            <a:xfrm>
              <a:off x="2616199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28</a:t>
              </a:r>
            </a:p>
          </p:txBody>
        </p:sp>
        <p:sp>
          <p:nvSpPr>
            <p:cNvPr id="615" name="Shape 615"/>
            <p:cNvSpPr/>
            <p:nvPr/>
          </p:nvSpPr>
          <p:spPr>
            <a:xfrm flipV="1">
              <a:off x="307350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6" name="Shape 616"/>
            <p:cNvSpPr/>
            <p:nvPr/>
          </p:nvSpPr>
          <p:spPr>
            <a:xfrm>
              <a:off x="3530600" y="451956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32</a:t>
              </a:r>
            </a:p>
          </p:txBody>
        </p:sp>
        <p:sp>
          <p:nvSpPr>
            <p:cNvPr id="617" name="Shape 617"/>
            <p:cNvSpPr/>
            <p:nvPr/>
          </p:nvSpPr>
          <p:spPr>
            <a:xfrm flipV="1">
              <a:off x="398786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8" name="Shape 618"/>
            <p:cNvSpPr/>
            <p:nvPr/>
          </p:nvSpPr>
          <p:spPr>
            <a:xfrm>
              <a:off x="4445000" y="451956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36</a:t>
              </a:r>
            </a:p>
          </p:txBody>
        </p:sp>
        <p:sp>
          <p:nvSpPr>
            <p:cNvPr id="619" name="Shape 619"/>
            <p:cNvSpPr/>
            <p:nvPr/>
          </p:nvSpPr>
          <p:spPr>
            <a:xfrm flipV="1">
              <a:off x="4902223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41287" y="6083325"/>
            <a:ext cx="4673713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sz="2000" b="1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eax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lower 32 bits of </a:t>
            </a:r>
            <a:r>
              <a:rPr lang="en-US" sz="2000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sz="2000" b="1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rax</a:t>
            </a:r>
            <a:endParaRPr lang="en-US" sz="2000" b="1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movl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automatically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zeros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higher 32 bits</a:t>
            </a:r>
            <a:endParaRPr kumimoji="0" lang="en-US" sz="20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charset="0"/>
              <a:ea typeface="Arial" charset="0"/>
              <a:cs typeface="Arial" charset="0"/>
              <a:sym typeface="Arial Narrow Bold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jle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28662" y="1508137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47763" y="2073499"/>
            <a:ext cx="1079781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Arial Narrow Bold"/>
              </a:rPr>
              <a:t>ZLEN = 5</a:t>
            </a:r>
          </a:p>
        </p:txBody>
      </p:sp>
    </p:spTree>
    <p:extLst>
      <p:ext uri="{BB962C8B-B14F-4D97-AF65-F5344CB8AC3E}">
        <p14:creationId xmlns:p14="http://schemas.microsoft.com/office/powerpoint/2010/main" val="18185159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>
            <a:spLocks noGrp="1"/>
          </p:cNvSpPr>
          <p:nvPr>
            <p:ph type="title"/>
          </p:nvPr>
        </p:nvSpPr>
        <p:spPr>
          <a:xfrm>
            <a:off x="381000" y="520700"/>
            <a:ext cx="8079431" cy="5730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7156" indent="-107156" defTabSz="822959">
              <a:defRPr sz="3239"/>
            </a:lvl1pPr>
          </a:lstStyle>
          <a:p>
            <a:pPr lvl="0">
              <a:defRPr sz="1800" b="0"/>
            </a:pPr>
            <a:r>
              <a:rPr lang="en-US" sz="3239" b="1" dirty="0"/>
              <a:t>Pointer Arithmetic</a:t>
            </a:r>
            <a:endParaRPr sz="3239" b="1" dirty="0"/>
          </a:p>
        </p:txBody>
      </p:sp>
      <p:sp>
        <p:nvSpPr>
          <p:cNvPr id="404" name="Shape 404"/>
          <p:cNvSpPr>
            <a:spLocks noGrp="1"/>
          </p:cNvSpPr>
          <p:nvPr>
            <p:ph type="body" idx="1"/>
          </p:nvPr>
        </p:nvSpPr>
        <p:spPr>
          <a:xfrm>
            <a:off x="381000" y="1158875"/>
            <a:ext cx="7259664" cy="5699125"/>
          </a:xfrm>
          <a:prstGeom prst="rect">
            <a:avLst/>
          </a:prstGeom>
        </p:spPr>
        <p:txBody>
          <a:bodyPr lIns="44450" tIns="44450" rIns="44450" bIns="44450">
            <a:normAutofit/>
          </a:bodyPr>
          <a:lstStyle/>
          <a:p>
            <a:pPr marL="223838" lvl="0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400" b="1" dirty="0"/>
              <a:t>Consider this code snippet</a:t>
            </a:r>
          </a:p>
          <a:p>
            <a:pPr marL="223838" lvl="0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lang="en-US" sz="1800" b="0" dirty="0"/>
          </a:p>
          <a:p>
            <a:pPr marL="223838" lvl="0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sz="2400" b="1" dirty="0"/>
          </a:p>
          <a:p>
            <a:pPr marL="623887" lvl="1" indent="-223838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000" dirty="0"/>
              <a:t>What is the value of p?</a:t>
            </a:r>
            <a:endParaRPr sz="2000" dirty="0"/>
          </a:p>
          <a:p>
            <a:pPr marL="623887" lvl="1" indent="-223838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sz="2000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400" b="1" dirty="0"/>
              <a:t>In general, given p which is a pointer to data of type T and has value </a:t>
            </a:r>
            <a:r>
              <a:rPr lang="en-US" sz="2400" b="1" dirty="0" err="1"/>
              <a:t>x</a:t>
            </a:r>
            <a:r>
              <a:rPr lang="en-US" sz="2400" b="1" baseline="-25000" dirty="0" err="1"/>
              <a:t>p</a:t>
            </a:r>
            <a:r>
              <a:rPr lang="en-US" sz="2400" b="1" dirty="0"/>
              <a:t>, the expression p + </a:t>
            </a:r>
            <a:r>
              <a:rPr lang="en-US" sz="2400" b="1" dirty="0" err="1"/>
              <a:t>i</a:t>
            </a:r>
            <a:r>
              <a:rPr lang="en-US" sz="2400" b="1" dirty="0"/>
              <a:t> has value </a:t>
            </a:r>
            <a:r>
              <a:rPr lang="en-US" sz="2400" b="1" dirty="0" err="1"/>
              <a:t>x</a:t>
            </a:r>
            <a:r>
              <a:rPr lang="en-US" sz="2400" b="1" baseline="-25000" dirty="0" err="1"/>
              <a:t>p</a:t>
            </a:r>
            <a:r>
              <a:rPr lang="en-US" sz="2400" b="1" dirty="0" err="1"/>
              <a:t>+L</a:t>
            </a:r>
            <a:r>
              <a:rPr lang="en-US" sz="2400" b="1" dirty="0"/>
              <a:t>*</a:t>
            </a:r>
            <a:r>
              <a:rPr lang="en-US" sz="2400" b="1" dirty="0" err="1"/>
              <a:t>i</a:t>
            </a:r>
            <a:r>
              <a:rPr lang="en-US" sz="2400" b="1" dirty="0"/>
              <a:t>, where L is size of data type T</a:t>
            </a:r>
            <a:endParaRPr sz="2000" dirty="0"/>
          </a:p>
        </p:txBody>
      </p:sp>
      <p:sp>
        <p:nvSpPr>
          <p:cNvPr id="4" name="Shape 626"/>
          <p:cNvSpPr/>
          <p:nvPr/>
        </p:nvSpPr>
        <p:spPr>
          <a:xfrm>
            <a:off x="2401415" y="1624941"/>
            <a:ext cx="4038600" cy="720710"/>
          </a:xfrm>
          <a:prstGeom prst="rect">
            <a:avLst/>
          </a:prstGeom>
          <a:solidFill>
            <a:srgbClr val="F6F5BD"/>
          </a:solidFill>
          <a:ln w="12700">
            <a:solidFill/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450" tIns="44450" rIns="44450" bIns="44450">
            <a:spAutoFit/>
          </a:bodyPr>
          <a:lstStyle/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*p = 0x1000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lang="en-US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defRPr sz="1800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p++;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defRPr sz="1800"/>
            </a:pPr>
            <a:endParaRPr sz="5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87252668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Pointers and Arrays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+ 4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</a:t>
            </a: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+ 8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5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1989228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val</a:t>
            </a:r>
            <a:r>
              <a:rPr lang="en-US" sz="1800" dirty="0">
                <a:latin typeface="Courier New" pitchFamily="-96" charset="0"/>
              </a:rPr>
              <a:t>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036853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5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8278129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3283</TotalTime>
  <Words>3538</Words>
  <Application>Microsoft Macintosh PowerPoint</Application>
  <PresentationFormat>On-screen Show (4:3)</PresentationFormat>
  <Paragraphs>797</Paragraphs>
  <Slides>32</Slides>
  <Notes>25</Notes>
  <HiddenSlides>2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8" baseType="lpstr">
      <vt:lpstr>Calibri Bold</vt:lpstr>
      <vt:lpstr>Calibri Bold Italic</vt:lpstr>
      <vt:lpstr>Times New Roman Bold</vt:lpstr>
      <vt:lpstr>Arial</vt:lpstr>
      <vt:lpstr>Arial Narrow Bold</vt:lpstr>
      <vt:lpstr>Avenir Roman</vt:lpstr>
      <vt:lpstr>Calibri</vt:lpstr>
      <vt:lpstr>Courier</vt:lpstr>
      <vt:lpstr>Courier New</vt:lpstr>
      <vt:lpstr>Courier New Bold</vt:lpstr>
      <vt:lpstr>Helvetica</vt:lpstr>
      <vt:lpstr>Menlo-Regular</vt:lpstr>
      <vt:lpstr>Times New Roman</vt:lpstr>
      <vt:lpstr>Wingdings</vt:lpstr>
      <vt:lpstr>Wingdings 2</vt:lpstr>
      <vt:lpstr>Default</vt:lpstr>
      <vt:lpstr>Machine-Level Programming : Advanced Datatypes: Arrays, Structs, and Unions  CS154 Autumn 2019, Prof Chien Lecture 9 Sections 3.8, 3.9, 3.10.1, 3.10.2, 3.12 </vt:lpstr>
      <vt:lpstr>Back to Data</vt:lpstr>
      <vt:lpstr>Today</vt:lpstr>
      <vt:lpstr>Array Allocation</vt:lpstr>
      <vt:lpstr>Array Example</vt:lpstr>
      <vt:lpstr>Array Access Example</vt:lpstr>
      <vt:lpstr>Array Loop Example</vt:lpstr>
      <vt:lpstr>Pointer Arithmetic</vt:lpstr>
      <vt:lpstr>Pointers and Arrays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Multi-Level Array Example</vt:lpstr>
      <vt:lpstr>Element Access in Multi-Level Array</vt:lpstr>
      <vt:lpstr>Array Element Accesses</vt:lpstr>
      <vt:lpstr>Today</vt:lpstr>
      <vt:lpstr>Structure Representation</vt:lpstr>
      <vt:lpstr>Generating Pointer to Structure Member</vt:lpstr>
      <vt:lpstr>Example: Following Linked List</vt:lpstr>
      <vt:lpstr>Structures &amp; Alignment</vt:lpstr>
      <vt:lpstr>Saving Space</vt:lpstr>
      <vt:lpstr>Arrays of Structures</vt:lpstr>
      <vt:lpstr>Specific Cases of Alignment (x86-64)</vt:lpstr>
      <vt:lpstr>Alignment Principles</vt:lpstr>
      <vt:lpstr>Today</vt:lpstr>
      <vt:lpstr>Union Allocation</vt:lpstr>
      <vt:lpstr>Union Example</vt:lpstr>
      <vt:lpstr>Example of circumventing type system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Machine-Level Programming : Arrays, Structs, and Unions  cs154 Introduction to Computer Systems Lecture 9 Section 3.8, 3.9 </dc:title>
  <cp:lastModifiedBy>Andrew A Chien</cp:lastModifiedBy>
  <cp:revision>224</cp:revision>
  <cp:lastPrinted>2017-04-14T19:31:43Z</cp:lastPrinted>
  <dcterms:modified xsi:type="dcterms:W3CDTF">2019-10-21T02:43:51Z</dcterms:modified>
</cp:coreProperties>
</file>