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652" r:id="rId3"/>
  </p:sldMasterIdLst>
  <p:notesMasterIdLst>
    <p:notesMasterId r:id="rId80"/>
  </p:notesMasterIdLst>
  <p:sldIdLst>
    <p:sldId id="317" r:id="rId4"/>
    <p:sldId id="411" r:id="rId5"/>
    <p:sldId id="412" r:id="rId6"/>
    <p:sldId id="408" r:id="rId7"/>
    <p:sldId id="380" r:id="rId8"/>
    <p:sldId id="382" r:id="rId9"/>
    <p:sldId id="381" r:id="rId10"/>
    <p:sldId id="421" r:id="rId11"/>
    <p:sldId id="416" r:id="rId12"/>
    <p:sldId id="386" r:id="rId13"/>
    <p:sldId id="388" r:id="rId14"/>
    <p:sldId id="406" r:id="rId15"/>
    <p:sldId id="389" r:id="rId16"/>
    <p:sldId id="390" r:id="rId17"/>
    <p:sldId id="435" r:id="rId18"/>
    <p:sldId id="433" r:id="rId19"/>
    <p:sldId id="434" r:id="rId20"/>
    <p:sldId id="394" r:id="rId21"/>
    <p:sldId id="395" r:id="rId22"/>
    <p:sldId id="396" r:id="rId23"/>
    <p:sldId id="407" r:id="rId24"/>
    <p:sldId id="398" r:id="rId25"/>
    <p:sldId id="399" r:id="rId26"/>
    <p:sldId id="402" r:id="rId27"/>
    <p:sldId id="403" r:id="rId28"/>
    <p:sldId id="404" r:id="rId29"/>
    <p:sldId id="405" r:id="rId30"/>
    <p:sldId id="377" r:id="rId31"/>
    <p:sldId id="415" r:id="rId32"/>
    <p:sldId id="413" r:id="rId33"/>
    <p:sldId id="414" r:id="rId34"/>
    <p:sldId id="345" r:id="rId35"/>
    <p:sldId id="347" r:id="rId36"/>
    <p:sldId id="348" r:id="rId37"/>
    <p:sldId id="349" r:id="rId38"/>
    <p:sldId id="350" r:id="rId39"/>
    <p:sldId id="351" r:id="rId40"/>
    <p:sldId id="352" r:id="rId41"/>
    <p:sldId id="353" r:id="rId42"/>
    <p:sldId id="354" r:id="rId43"/>
    <p:sldId id="355" r:id="rId44"/>
    <p:sldId id="356" r:id="rId45"/>
    <p:sldId id="357" r:id="rId46"/>
    <p:sldId id="358" r:id="rId47"/>
    <p:sldId id="359" r:id="rId48"/>
    <p:sldId id="360" r:id="rId49"/>
    <p:sldId id="361" r:id="rId50"/>
    <p:sldId id="362" r:id="rId51"/>
    <p:sldId id="363" r:id="rId52"/>
    <p:sldId id="364" r:id="rId53"/>
    <p:sldId id="365" r:id="rId54"/>
    <p:sldId id="293" r:id="rId55"/>
    <p:sldId id="295" r:id="rId56"/>
    <p:sldId id="371" r:id="rId57"/>
    <p:sldId id="372" r:id="rId58"/>
    <p:sldId id="373" r:id="rId59"/>
    <p:sldId id="366" r:id="rId60"/>
    <p:sldId id="367" r:id="rId61"/>
    <p:sldId id="368" r:id="rId62"/>
    <p:sldId id="369" r:id="rId63"/>
    <p:sldId id="370" r:id="rId64"/>
    <p:sldId id="304" r:id="rId65"/>
    <p:sldId id="374" r:id="rId66"/>
    <p:sldId id="375" r:id="rId67"/>
    <p:sldId id="376" r:id="rId68"/>
    <p:sldId id="418" r:id="rId69"/>
    <p:sldId id="419" r:id="rId70"/>
    <p:sldId id="422" r:id="rId71"/>
    <p:sldId id="423" r:id="rId72"/>
    <p:sldId id="424" r:id="rId73"/>
    <p:sldId id="425" r:id="rId74"/>
    <p:sldId id="426" r:id="rId75"/>
    <p:sldId id="427" r:id="rId76"/>
    <p:sldId id="428" r:id="rId77"/>
    <p:sldId id="429" r:id="rId78"/>
    <p:sldId id="430" r:id="rId7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8000"/>
    <a:srgbClr val="CC0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30" autoAdjust="0"/>
    <p:restoredTop sz="75140" autoAdjust="0"/>
  </p:normalViewPr>
  <p:slideViewPr>
    <p:cSldViewPr>
      <p:cViewPr varScale="1">
        <p:scale>
          <a:sx n="91" d="100"/>
          <a:sy n="91" d="100"/>
        </p:scale>
        <p:origin x="25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84" Type="http://schemas.openxmlformats.org/officeDocument/2006/relationships/tableStyles" Target="tableStyles.xml"/><Relationship Id="rId16" Type="http://schemas.openxmlformats.org/officeDocument/2006/relationships/slide" Target="slides/slide13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74" Type="http://schemas.openxmlformats.org/officeDocument/2006/relationships/slide" Target="slides/slide71.xml"/><Relationship Id="rId79" Type="http://schemas.openxmlformats.org/officeDocument/2006/relationships/slide" Target="slides/slide76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82" Type="http://schemas.openxmlformats.org/officeDocument/2006/relationships/viewProps" Target="viewProps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slide" Target="slides/slide74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8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slide" Target="slides/slide73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10/13/19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13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</a:t>
            </a:r>
            <a:r>
              <a:rPr lang="en-US" baseline="0" dirty="0"/>
              <a:t> condition codes</a:t>
            </a:r>
          </a:p>
          <a:p>
            <a:r>
              <a:rPr lang="en-US" baseline="0" dirty="0"/>
              <a:t>Test value of condition codes</a:t>
            </a:r>
          </a:p>
          <a:p>
            <a:r>
              <a:rPr lang="en-US" baseline="0" dirty="0"/>
              <a:t>Branch based on condition codes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47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 via a mix of conditional and unconditional jumps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609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7152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91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Introduce</a:t>
            </a:r>
            <a:r>
              <a:rPr lang="en-US" baseline="0" dirty="0"/>
              <a:t> this new view of “memory”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2641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let’s show where</a:t>
            </a:r>
            <a:r>
              <a:rPr lang="en-US" baseline="0" dirty="0"/>
              <a:t> </a:t>
            </a:r>
            <a:r>
              <a:rPr lang="en-US" baseline="0" dirty="0" err="1"/>
              <a:t>xp</a:t>
            </a:r>
            <a:r>
              <a:rPr lang="en-US" baseline="0" dirty="0"/>
              <a:t> and </a:t>
            </a:r>
            <a:r>
              <a:rPr lang="en-US" baseline="0" dirty="0" err="1"/>
              <a:t>yp</a:t>
            </a:r>
            <a:r>
              <a:rPr lang="en-US" baseline="0" dirty="0"/>
              <a:t> point too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8627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let’s show where</a:t>
            </a:r>
            <a:r>
              <a:rPr lang="en-US" baseline="0" dirty="0"/>
              <a:t> </a:t>
            </a:r>
            <a:r>
              <a:rPr lang="en-US" baseline="0" dirty="0" err="1"/>
              <a:t>xp</a:t>
            </a:r>
            <a:r>
              <a:rPr lang="en-US" baseline="0" dirty="0"/>
              <a:t> and </a:t>
            </a:r>
            <a:r>
              <a:rPr lang="en-US" baseline="0" dirty="0" err="1"/>
              <a:t>yp</a:t>
            </a:r>
            <a:r>
              <a:rPr lang="en-US" baseline="0" dirty="0"/>
              <a:t> point too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640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let’s show where</a:t>
            </a:r>
            <a:r>
              <a:rPr lang="en-US" baseline="0" dirty="0"/>
              <a:t> </a:t>
            </a:r>
            <a:r>
              <a:rPr lang="en-US" baseline="0" dirty="0" err="1"/>
              <a:t>xp</a:t>
            </a:r>
            <a:r>
              <a:rPr lang="en-US" baseline="0" dirty="0"/>
              <a:t> and </a:t>
            </a:r>
            <a:r>
              <a:rPr lang="en-US" baseline="0" dirty="0" err="1"/>
              <a:t>yp</a:t>
            </a:r>
            <a:r>
              <a:rPr lang="en-US" baseline="0" dirty="0"/>
              <a:t> point too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6057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let’s show where</a:t>
            </a:r>
            <a:r>
              <a:rPr lang="en-US" baseline="0" dirty="0"/>
              <a:t> </a:t>
            </a:r>
            <a:r>
              <a:rPr lang="en-US" baseline="0" dirty="0" err="1"/>
              <a:t>xp</a:t>
            </a:r>
            <a:r>
              <a:rPr lang="en-US" baseline="0" dirty="0"/>
              <a:t> and </a:t>
            </a:r>
            <a:r>
              <a:rPr lang="en-US" baseline="0" dirty="0" err="1"/>
              <a:t>yp</a:t>
            </a:r>
            <a:r>
              <a:rPr lang="en-US" baseline="0" dirty="0"/>
              <a:t> point too 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5642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Introduce</a:t>
            </a:r>
            <a:r>
              <a:rPr lang="en-US" baseline="0" dirty="0"/>
              <a:t> this new view of “memory”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647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</a:t>
            </a:r>
            <a:r>
              <a:rPr lang="en-US" baseline="0" dirty="0"/>
              <a:t> &amp; B &lt; 0 </a:t>
            </a:r>
            <a:r>
              <a:rPr lang="en-US" baseline="0" dirty="0">
                <a:sym typeface="Wingdings"/>
              </a:rPr>
              <a:t> i.e., highest-order bit(s) is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2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Same register used for multiple times..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1671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SETG: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880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204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 via a mix of conditional and unconditional jumps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075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 via a mix of conditional and unconditional jumps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075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 via a mix of conditional and unconditional jumps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075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 via a mix of conditional and unconditional jumps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0755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65327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Materials </a:t>
            </a:r>
            <a:r>
              <a:rPr lang="en-US" baseline="0" dirty="0"/>
              <a:t>for </a:t>
            </a:r>
            <a:r>
              <a:rPr lang="en-US" baseline="0" dirty="0" err="1"/>
              <a:t>Cmov</a:t>
            </a:r>
            <a:r>
              <a:rPr lang="en-US" baseline="0" dirty="0"/>
              <a:t> (slide 16-18) may be omitted or shortened if short on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46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2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an example here!</a:t>
            </a:r>
          </a:p>
          <a:p>
            <a:endParaRPr lang="en-US" dirty="0"/>
          </a:p>
          <a:p>
            <a:r>
              <a:rPr lang="en-US" dirty="0"/>
              <a:t>%</a:t>
            </a:r>
            <a:r>
              <a:rPr lang="en-US" dirty="0" err="1"/>
              <a:t>rdi</a:t>
            </a:r>
            <a:r>
              <a:rPr lang="en-US" dirty="0"/>
              <a:t> = UMax_64 (-1)</a:t>
            </a:r>
          </a:p>
          <a:p>
            <a:r>
              <a:rPr lang="en-US" dirty="0"/>
              <a:t>%</a:t>
            </a:r>
            <a:r>
              <a:rPr lang="en-US" dirty="0" err="1"/>
              <a:t>rsi</a:t>
            </a:r>
            <a:r>
              <a:rPr lang="en-US" dirty="0"/>
              <a:t> = UMax_64 (-1)</a:t>
            </a:r>
            <a:endParaRPr lang="en-US" baseline="0" dirty="0"/>
          </a:p>
          <a:p>
            <a:r>
              <a:rPr lang="en-US" baseline="0" dirty="0"/>
              <a:t>FF FF FF FF FF FF FF FE</a:t>
            </a:r>
          </a:p>
          <a:p>
            <a:r>
              <a:rPr lang="en-US" baseline="0" dirty="0"/>
              <a:t>- 2</a:t>
            </a:r>
            <a:endParaRPr lang="en-US" dirty="0"/>
          </a:p>
          <a:p>
            <a:endParaRPr lang="en-US" dirty="0"/>
          </a:p>
          <a:p>
            <a:r>
              <a:rPr lang="en-US" dirty="0"/>
              <a:t>CF = 1</a:t>
            </a:r>
          </a:p>
          <a:p>
            <a:r>
              <a:rPr lang="en-US" dirty="0"/>
              <a:t>ZF</a:t>
            </a:r>
            <a:r>
              <a:rPr lang="en-US" baseline="0" dirty="0"/>
              <a:t> = 0</a:t>
            </a:r>
          </a:p>
          <a:p>
            <a:r>
              <a:rPr lang="en-US" baseline="0" dirty="0"/>
              <a:t>SF = 1</a:t>
            </a:r>
          </a:p>
          <a:p>
            <a:r>
              <a:rPr lang="en-US" baseline="0" dirty="0"/>
              <a:t>OF = 0</a:t>
            </a:r>
          </a:p>
          <a:p>
            <a:endParaRPr lang="en-US" baseline="0" dirty="0"/>
          </a:p>
          <a:p>
            <a:r>
              <a:rPr lang="en-US" dirty="0"/>
              <a:t>%</a:t>
            </a:r>
            <a:r>
              <a:rPr lang="en-US" dirty="0" err="1"/>
              <a:t>rdi</a:t>
            </a:r>
            <a:r>
              <a:rPr lang="en-US" dirty="0"/>
              <a:t> = TMin_64 (2^63)</a:t>
            </a:r>
          </a:p>
          <a:p>
            <a:r>
              <a:rPr lang="en-US" dirty="0"/>
              <a:t>%</a:t>
            </a:r>
            <a:r>
              <a:rPr lang="en-US" dirty="0" err="1"/>
              <a:t>rsi</a:t>
            </a:r>
            <a:r>
              <a:rPr lang="en-US" dirty="0"/>
              <a:t> = TMin_64 (2^63)</a:t>
            </a:r>
          </a:p>
          <a:p>
            <a:r>
              <a:rPr lang="en-US" baseline="0" dirty="0"/>
              <a:t>0</a:t>
            </a:r>
          </a:p>
          <a:p>
            <a:endParaRPr lang="en-US" dirty="0"/>
          </a:p>
          <a:p>
            <a:r>
              <a:rPr lang="en-US" dirty="0"/>
              <a:t>CF = 1</a:t>
            </a:r>
          </a:p>
          <a:p>
            <a:r>
              <a:rPr lang="en-US" dirty="0"/>
              <a:t>ZF</a:t>
            </a:r>
            <a:r>
              <a:rPr lang="en-US" baseline="0" dirty="0"/>
              <a:t> = 1</a:t>
            </a:r>
          </a:p>
          <a:p>
            <a:r>
              <a:rPr lang="en-US" baseline="0" dirty="0"/>
              <a:t>SF = 0</a:t>
            </a:r>
          </a:p>
          <a:p>
            <a:r>
              <a:rPr lang="en-US" baseline="0" dirty="0"/>
              <a:t>OF = 1</a:t>
            </a:r>
          </a:p>
          <a:p>
            <a:endParaRPr lang="en-US" baseline="0" dirty="0"/>
          </a:p>
          <a:p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91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%</a:t>
            </a:r>
            <a:r>
              <a:rPr lang="en-US" dirty="0" err="1"/>
              <a:t>rax</a:t>
            </a:r>
            <a:r>
              <a:rPr lang="en-US" baseline="0" dirty="0"/>
              <a:t> = 0xUMax_64</a:t>
            </a:r>
          </a:p>
          <a:p>
            <a:endParaRPr lang="en-US" baseline="0" dirty="0"/>
          </a:p>
          <a:p>
            <a:r>
              <a:rPr lang="en-US" baseline="0" dirty="0" err="1"/>
              <a:t>testq</a:t>
            </a:r>
            <a:r>
              <a:rPr lang="en-US" baseline="0" dirty="0"/>
              <a:t> %</a:t>
            </a:r>
            <a:r>
              <a:rPr lang="en-US" baseline="0" dirty="0" err="1"/>
              <a:t>rsi</a:t>
            </a:r>
            <a:r>
              <a:rPr lang="en-US" baseline="0" dirty="0"/>
              <a:t> %</a:t>
            </a:r>
            <a:r>
              <a:rPr lang="en-US" baseline="0" dirty="0" err="1"/>
              <a:t>rdi</a:t>
            </a:r>
            <a:endParaRPr lang="en-US" baseline="0" dirty="0"/>
          </a:p>
          <a:p>
            <a:r>
              <a:rPr lang="en-US" baseline="0" dirty="0"/>
              <a:t>ZF = 0</a:t>
            </a:r>
          </a:p>
          <a:p>
            <a:r>
              <a:rPr lang="en-US" baseline="0" dirty="0"/>
              <a:t>SF = 1</a:t>
            </a:r>
          </a:p>
          <a:p>
            <a:endParaRPr lang="en-US" baseline="0" dirty="0"/>
          </a:p>
          <a:p>
            <a:r>
              <a:rPr lang="en-US" baseline="0" dirty="0"/>
              <a:t>%</a:t>
            </a:r>
            <a:r>
              <a:rPr lang="en-US" baseline="0" dirty="0" err="1"/>
              <a:t>rdx</a:t>
            </a:r>
            <a:r>
              <a:rPr lang="en-US" baseline="0" dirty="0"/>
              <a:t> = 0x0F</a:t>
            </a:r>
          </a:p>
          <a:p>
            <a:endParaRPr lang="en-US" baseline="0" dirty="0"/>
          </a:p>
          <a:p>
            <a:r>
              <a:rPr lang="en-US" baseline="0" dirty="0" err="1"/>
              <a:t>testq</a:t>
            </a:r>
            <a:r>
              <a:rPr lang="en-US" baseline="0" dirty="0"/>
              <a:t> %</a:t>
            </a:r>
            <a:r>
              <a:rPr lang="en-US" baseline="0" dirty="0" err="1"/>
              <a:t>rsi</a:t>
            </a:r>
            <a:r>
              <a:rPr lang="en-US" baseline="0" dirty="0"/>
              <a:t> %</a:t>
            </a:r>
            <a:r>
              <a:rPr lang="en-US" baseline="0" dirty="0" err="1"/>
              <a:t>rdi</a:t>
            </a:r>
            <a:r>
              <a:rPr lang="en-US" baseline="0" dirty="0"/>
              <a:t> </a:t>
            </a:r>
          </a:p>
          <a:p>
            <a:r>
              <a:rPr lang="en-US" baseline="0" dirty="0"/>
              <a:t>ZF = 0</a:t>
            </a:r>
          </a:p>
          <a:p>
            <a:r>
              <a:rPr lang="en-US" baseline="0" dirty="0"/>
              <a:t>SF = 0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79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%</a:t>
            </a:r>
            <a:r>
              <a:rPr lang="en-US" dirty="0" err="1"/>
              <a:t>rdi</a:t>
            </a:r>
            <a:r>
              <a:rPr lang="en-US" dirty="0"/>
              <a:t> = X</a:t>
            </a:r>
          </a:p>
          <a:p>
            <a:r>
              <a:rPr lang="en-US" dirty="0"/>
              <a:t>%</a:t>
            </a:r>
            <a:r>
              <a:rPr lang="en-US" dirty="0" err="1"/>
              <a:t>rsi</a:t>
            </a:r>
            <a:r>
              <a:rPr lang="en-US" baseline="0" dirty="0"/>
              <a:t> = X</a:t>
            </a:r>
          </a:p>
          <a:p>
            <a:r>
              <a:rPr lang="en-US" baseline="0" dirty="0"/>
              <a:t>CF = 0</a:t>
            </a:r>
          </a:p>
          <a:p>
            <a:r>
              <a:rPr lang="en-US" baseline="0" dirty="0"/>
              <a:t>ZF = 1</a:t>
            </a:r>
          </a:p>
          <a:p>
            <a:r>
              <a:rPr lang="en-US" baseline="0" dirty="0"/>
              <a:t>SF = 0</a:t>
            </a:r>
          </a:p>
          <a:p>
            <a:r>
              <a:rPr lang="en-US" baseline="0" dirty="0"/>
              <a:t>OF = 0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%</a:t>
            </a:r>
            <a:r>
              <a:rPr lang="en-US" dirty="0" err="1"/>
              <a:t>rdi</a:t>
            </a:r>
            <a:r>
              <a:rPr lang="en-US" dirty="0"/>
              <a:t> = UMax_64-1</a:t>
            </a:r>
            <a:r>
              <a:rPr lang="en-US" baseline="0" dirty="0"/>
              <a:t> (-2)   2</a:t>
            </a:r>
            <a:endParaRPr lang="en-US" dirty="0"/>
          </a:p>
          <a:p>
            <a:r>
              <a:rPr lang="en-US" dirty="0"/>
              <a:t>%</a:t>
            </a:r>
            <a:r>
              <a:rPr lang="en-US" dirty="0" err="1"/>
              <a:t>rsi</a:t>
            </a:r>
            <a:r>
              <a:rPr lang="en-US" dirty="0"/>
              <a:t> = UMax_64    (-1)   3</a:t>
            </a:r>
          </a:p>
          <a:p>
            <a:endParaRPr lang="en-US" dirty="0"/>
          </a:p>
          <a:p>
            <a:r>
              <a:rPr lang="en-US" dirty="0" err="1"/>
              <a:t>cmpq</a:t>
            </a:r>
            <a:r>
              <a:rPr lang="en-US" baseline="0" dirty="0"/>
              <a:t> %</a:t>
            </a:r>
            <a:r>
              <a:rPr lang="en-US" baseline="0" dirty="0" err="1"/>
              <a:t>rsi</a:t>
            </a:r>
            <a:r>
              <a:rPr lang="en-US" baseline="0" dirty="0"/>
              <a:t> %</a:t>
            </a:r>
            <a:r>
              <a:rPr lang="en-US" baseline="0" dirty="0" err="1"/>
              <a:t>rdi</a:t>
            </a:r>
            <a:endParaRPr lang="en-US" baseline="0" dirty="0"/>
          </a:p>
          <a:p>
            <a:r>
              <a:rPr lang="en-US" baseline="0" dirty="0"/>
              <a:t>CF = 1</a:t>
            </a:r>
          </a:p>
          <a:p>
            <a:r>
              <a:rPr lang="en-US" baseline="0" dirty="0"/>
              <a:t>ZF = 0</a:t>
            </a:r>
          </a:p>
          <a:p>
            <a:r>
              <a:rPr lang="en-US" baseline="0" dirty="0"/>
              <a:t>SF = 1</a:t>
            </a:r>
          </a:p>
          <a:p>
            <a:r>
              <a:rPr lang="en-US" baseline="0" dirty="0"/>
              <a:t>OF = 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91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10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1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Ternary</a:t>
            </a:r>
            <a:r>
              <a:rPr lang="en-US" baseline="0" dirty="0"/>
              <a:t> operator (question mark operator)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03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8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-25648" y="6553200"/>
            <a:ext cx="12993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</a:rPr>
              <a:t>CMSC 15400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solidFill>
                <a:srgbClr val="8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533400" y="1752600"/>
            <a:ext cx="8077200" cy="2590800"/>
          </a:xfrm>
        </p:spPr>
        <p:txBody>
          <a:bodyPr/>
          <a:lstStyle/>
          <a:p>
            <a:pPr lvl="0">
              <a:defRPr/>
            </a:pPr>
            <a:r>
              <a:rPr lang="en-US" b="1" dirty="0">
                <a:solidFill>
                  <a:srgbClr val="000000"/>
                </a:solidFill>
              </a:rPr>
              <a:t>Machine-Level Programming III: Control</a:t>
            </a:r>
            <a:br>
              <a:rPr lang="en-US" b="1" dirty="0">
                <a:solidFill>
                  <a:srgbClr val="000000"/>
                </a:solidFill>
              </a:rPr>
            </a:br>
            <a:r>
              <a:rPr lang="en-US" b="1" dirty="0">
                <a:solidFill>
                  <a:srgbClr val="000000"/>
                </a:solidFill>
              </a:rPr>
              <a:t>or</a:t>
            </a:r>
            <a:br>
              <a:rPr lang="en-US" b="1" dirty="0">
                <a:solidFill>
                  <a:srgbClr val="000000"/>
                </a:solidFill>
              </a:rPr>
            </a:br>
            <a:r>
              <a:rPr lang="en-US" b="1" dirty="0">
                <a:solidFill>
                  <a:srgbClr val="000000"/>
                </a:solidFill>
              </a:rPr>
              <a:t>What Condition Your Condition is in</a:t>
            </a:r>
            <a:br>
              <a:rPr lang="en-US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br>
              <a:rPr lang="en-US" dirty="0">
                <a:solidFill>
                  <a:srgbClr val="000000"/>
                </a:solidFill>
                <a:latin typeface="Calibri" charset="0"/>
                <a:ea typeface="ヒラギノ角ゴ ProN W3" charset="-128"/>
                <a:cs typeface="ヒラギノ角ゴ ProN W3" charset="-128"/>
                <a:sym typeface="Calibri" charset="0"/>
              </a:rPr>
            </a:br>
            <a:r>
              <a:rPr lang="en-US" sz="2800" dirty="0"/>
              <a:t>CS154 Autumn 2019, Prof Chien</a:t>
            </a:r>
            <a:br>
              <a:rPr lang="en-US" sz="2800" dirty="0"/>
            </a:br>
            <a:r>
              <a:rPr lang="en-US" sz="2800" dirty="0"/>
              <a:t>Lecture 6</a:t>
            </a:r>
            <a:br>
              <a:rPr lang="en-US" sz="2800" dirty="0"/>
            </a:br>
            <a:r>
              <a:rPr lang="en-US" sz="2800" dirty="0"/>
              <a:t>Sections 3.6</a:t>
            </a:r>
            <a:br>
              <a:rPr lang="en-US" sz="2800" dirty="0"/>
            </a:br>
            <a:endParaRPr lang="en-US" sz="44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Control: Condition codes</a:t>
            </a:r>
          </a:p>
          <a:p>
            <a:r>
              <a:rPr lang="en-US" dirty="0">
                <a:solidFill>
                  <a:srgbClr val="000000"/>
                </a:solidFill>
              </a:rPr>
              <a:t>Conditional branches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7990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Branch Example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3876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7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7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7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result;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&gt;= y)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7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else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700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7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343400" y="2352040"/>
            <a:ext cx="4648200" cy="28321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7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7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7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7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7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7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7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7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7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en-US" sz="17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en-US" sz="17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7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7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</a:t>
            </a:r>
            <a:r>
              <a:rPr lang="en-US" sz="17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.L4          # </a:t>
            </a:r>
            <a:r>
              <a:rPr lang="en-US" sz="17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jmp</a:t>
            </a:r>
            <a:r>
              <a:rPr lang="en-US" sz="17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if x&lt;y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7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7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700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7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700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7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700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700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7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700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7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700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7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700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7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7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.L4:       # x &lt; y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7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7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700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7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700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7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700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7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7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700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7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700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7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700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7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722579"/>
              </p:ext>
            </p:extLst>
          </p:nvPr>
        </p:nvGraphicFramePr>
        <p:xfrm>
          <a:off x="4710113" y="5257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1397000"/>
          <a:ext cx="6096000" cy="70104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Bold" charset="0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30895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863600"/>
          </a:xfrm>
          <a:ln/>
        </p:spPr>
        <p:txBody>
          <a:bodyPr/>
          <a:lstStyle/>
          <a:p>
            <a:r>
              <a:rPr lang="en-US"/>
              <a:t>jX Instructions</a:t>
            </a:r>
          </a:p>
          <a:p>
            <a:pPr marL="552450" lvl="1"/>
            <a:r>
              <a:rPr lang="en-US"/>
              <a:t>Jump to different part of code depending on condition codes</a:t>
            </a:r>
          </a:p>
        </p:txBody>
      </p:sp>
      <p:graphicFrame>
        <p:nvGraphicFramePr>
          <p:cNvPr id="4096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900953"/>
              </p:ext>
            </p:extLst>
          </p:nvPr>
        </p:nvGraphicFramePr>
        <p:xfrm>
          <a:off x="914400" y="2270760"/>
          <a:ext cx="6096000" cy="390144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Bold" charset="0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Oval 6"/>
          <p:cNvSpPr/>
          <p:nvPr/>
        </p:nvSpPr>
        <p:spPr bwMode="auto">
          <a:xfrm>
            <a:off x="533400" y="4800600"/>
            <a:ext cx="5402898" cy="533400"/>
          </a:xfrm>
          <a:prstGeom prst="ellips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6553200" y="5364480"/>
            <a:ext cx="2304098" cy="904270"/>
          </a:xfrm>
          <a:prstGeom prst="wedgeRoundRectCallout">
            <a:avLst>
              <a:gd name="adj1" fmla="val -93558"/>
              <a:gd name="adj2" fmla="val -77227"/>
              <a:gd name="adj3" fmla="val 16667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>
                <a:solidFill>
                  <a:schemeClr val="bg1"/>
                </a:solidFill>
              </a:rPr>
              <a:t>cmpq</a:t>
            </a:r>
            <a:r>
              <a:rPr lang="en-US" sz="2000" dirty="0">
                <a:solidFill>
                  <a:schemeClr val="bg1"/>
                </a:solidFill>
              </a:rPr>
              <a:t> b, 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a &lt; b,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iff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 SF != OF</a:t>
            </a:r>
          </a:p>
        </p:txBody>
      </p:sp>
    </p:spTree>
    <p:extLst>
      <p:ext uri="{BB962C8B-B14F-4D97-AF65-F5344CB8AC3E}">
        <p14:creationId xmlns:p14="http://schemas.microsoft.com/office/powerpoint/2010/main" val="3912157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Expressing with </a:t>
            </a:r>
            <a:r>
              <a:rPr lang="en-US" dirty="0" err="1"/>
              <a:t>Goto</a:t>
            </a:r>
            <a:r>
              <a:rPr lang="en-US" dirty="0"/>
              <a:t> Code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243840" y="1752600"/>
            <a:ext cx="3566160" cy="196631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y)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&gt;= y)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else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400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602980" cy="609600"/>
          </a:xfrm>
        </p:spPr>
        <p:txBody>
          <a:bodyPr/>
          <a:lstStyle/>
          <a:p>
            <a:r>
              <a:rPr lang="en-US" dirty="0"/>
              <a:t>C allows </a:t>
            </a:r>
            <a:r>
              <a:rPr lang="en-US" b="1" dirty="0" err="1">
                <a:latin typeface="Courier New"/>
                <a:cs typeface="Courier New"/>
              </a:rPr>
              <a:t>goto</a:t>
            </a:r>
            <a:r>
              <a:rPr lang="en-US" dirty="0"/>
              <a:t> statement (Jump to position designated by label)</a:t>
            </a:r>
          </a:p>
          <a:p>
            <a:endParaRPr lang="en-US" dirty="0"/>
          </a:p>
        </p:txBody>
      </p:sp>
      <p:sp>
        <p:nvSpPr>
          <p:cNvPr id="8" name="Rectangle 5"/>
          <p:cNvSpPr>
            <a:spLocks/>
          </p:cNvSpPr>
          <p:nvPr/>
        </p:nvSpPr>
        <p:spPr bwMode="auto">
          <a:xfrm>
            <a:off x="4341814" y="1661160"/>
            <a:ext cx="4421186" cy="268224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6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6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6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6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en-US" sz="16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.L4          #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jmp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if x&lt;y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600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600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600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600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.L4:       # x &lt; y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600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600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600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600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6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</p:txBody>
      </p:sp>
      <p:sp>
        <p:nvSpPr>
          <p:cNvPr id="10" name="Rectangle 4"/>
          <p:cNvSpPr>
            <a:spLocks/>
          </p:cNvSpPr>
          <p:nvPr/>
        </p:nvSpPr>
        <p:spPr bwMode="auto">
          <a:xfrm>
            <a:off x="223520" y="3869055"/>
            <a:ext cx="3586480" cy="260794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absdiff_j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y)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(x &lt; y);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Else;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Else: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400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2" name="Left-Right Arrow 11"/>
          <p:cNvSpPr/>
          <p:nvPr/>
        </p:nvSpPr>
        <p:spPr bwMode="auto">
          <a:xfrm rot="19589061">
            <a:off x="3832602" y="4624185"/>
            <a:ext cx="1752600" cy="609600"/>
          </a:xfrm>
          <a:prstGeom prst="leftRightArrow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87504" y="5527250"/>
            <a:ext cx="4812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jX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” of assembly equivalent to “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goto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” in C</a:t>
            </a:r>
          </a:p>
        </p:txBody>
      </p:sp>
    </p:spTree>
    <p:extLst>
      <p:ext uri="{BB962C8B-B14F-4D97-AF65-F5344CB8AC3E}">
        <p14:creationId xmlns:p14="http://schemas.microsoft.com/office/powerpoint/2010/main" val="16201892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Conditional Expression Translation (Using Branches)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30700" y="3886200"/>
            <a:ext cx="4432300" cy="2946400"/>
          </a:xfrm>
          <a:ln/>
        </p:spPr>
        <p:txBody>
          <a:bodyPr/>
          <a:lstStyle/>
          <a:p>
            <a:pPr marL="552450" lvl="1"/>
            <a:r>
              <a:rPr lang="en-US" dirty="0"/>
              <a:t>Create 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</p:spTree>
    <p:extLst>
      <p:ext uri="{BB962C8B-B14F-4D97-AF65-F5344CB8AC3E}">
        <p14:creationId xmlns:p14="http://schemas.microsoft.com/office/powerpoint/2010/main" val="42866903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Moves (</a:t>
            </a:r>
            <a:r>
              <a:rPr lang="en-US" dirty="0" err="1"/>
              <a:t>cmov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way to reduce impact of conditional branches</a:t>
            </a:r>
          </a:p>
          <a:p>
            <a:pPr lvl="1"/>
            <a:r>
              <a:rPr lang="en-US" dirty="0"/>
              <a:t>Don’t branch!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cmovX</a:t>
            </a:r>
            <a:r>
              <a:rPr lang="en-US" dirty="0"/>
              <a:t>{</a:t>
            </a:r>
            <a:r>
              <a:rPr lang="en-US" dirty="0" err="1"/>
              <a:t>b,w,l,q</a:t>
            </a:r>
            <a:r>
              <a:rPr lang="en-US" dirty="0"/>
              <a:t>} S, D</a:t>
            </a:r>
          </a:p>
          <a:p>
            <a:pPr lvl="1"/>
            <a:r>
              <a:rPr lang="en-US" dirty="0"/>
              <a:t>If X then copy value in S to D, otherwise nothing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Group 5"/>
          <p:cNvGraphicFramePr>
            <a:graphicFrameLocks noGrp="1"/>
          </p:cNvGraphicFramePr>
          <p:nvPr/>
        </p:nvGraphicFramePr>
        <p:xfrm>
          <a:off x="838200" y="2514603"/>
          <a:ext cx="7391399" cy="1414461"/>
        </p:xfrm>
        <a:graphic>
          <a:graphicData uri="http://schemas.openxmlformats.org/drawingml/2006/table">
            <a:tbl>
              <a:tblPr/>
              <a:tblGrid>
                <a:gridCol w="1752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9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8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8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cmovX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{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b,w,l,q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5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cmove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Equal/zero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5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cmovene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5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Many more…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Just like jumps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52719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Move Example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13970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conditional_move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a,   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  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b) {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(a &gt; b) ? a : b;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3970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conditional_move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cmovge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result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8179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/>
          </p:cNvSpPr>
          <p:nvPr/>
        </p:nvSpPr>
        <p:spPr bwMode="auto">
          <a:xfrm>
            <a:off x="457200" y="10414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Bad Cases for 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049462"/>
            <a:ext cx="4724400" cy="609600"/>
          </a:xfrm>
          <a:ln/>
        </p:spPr>
        <p:txBody>
          <a:bodyPr/>
          <a:lstStyle/>
          <a:p>
            <a:r>
              <a:rPr lang="en-US" sz="2000" dirty="0"/>
              <a:t>Both values get computed</a:t>
            </a:r>
          </a:p>
          <a:p>
            <a:r>
              <a:rPr lang="en-US" sz="2000" dirty="0"/>
              <a:t>Only makes sense when computations are very simple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5160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</a:p>
        </p:txBody>
      </p:sp>
      <p:sp>
        <p:nvSpPr>
          <p:cNvPr id="10" name="Rectangle 3"/>
          <p:cNvSpPr>
            <a:spLocks/>
          </p:cNvSpPr>
          <p:nvPr/>
        </p:nvSpPr>
        <p:spPr bwMode="auto">
          <a:xfrm>
            <a:off x="457200" y="31750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Risky Computations</a:t>
            </a: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685800" y="41830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May have undesirable effects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533400" y="36496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*p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0;</a:t>
            </a: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457200" y="49276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Computations with side effects</a:t>
            </a: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685800" y="59356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Must be side-effect free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533400" y="54022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&gt; 0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x*=7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x+=3;</a:t>
            </a:r>
          </a:p>
        </p:txBody>
      </p:sp>
    </p:spTree>
    <p:extLst>
      <p:ext uri="{BB962C8B-B14F-4D97-AF65-F5344CB8AC3E}">
        <p14:creationId xmlns:p14="http://schemas.microsoft.com/office/powerpoint/2010/main" val="386529039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</a:t>
            </a:r>
            <a:endParaRPr lang="en-US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Control: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/>
              <a:t>Loops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48950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4953000"/>
            <a:ext cx="8382000" cy="1282700"/>
          </a:xfrm>
          <a:ln/>
        </p:spPr>
        <p:txBody>
          <a:bodyPr/>
          <a:lstStyle/>
          <a:p>
            <a:r>
              <a:rPr lang="en-US" dirty="0"/>
              <a:t>Count number of 1’s in argument </a:t>
            </a:r>
            <a:r>
              <a:rPr lang="en-US" dirty="0">
                <a:latin typeface="Courier New"/>
                <a:cs typeface="Courier New"/>
              </a:rPr>
              <a:t>x</a:t>
            </a:r>
            <a:endParaRPr lang="en-US" dirty="0"/>
          </a:p>
          <a:p>
            <a:r>
              <a:rPr lang="en-US" dirty="0"/>
              <a:t>Use conditional branch to either continue looping or to exit loop</a:t>
            </a:r>
          </a:p>
        </p:txBody>
      </p:sp>
    </p:spTree>
    <p:extLst>
      <p:ext uri="{BB962C8B-B14F-4D97-AF65-F5344CB8AC3E}">
        <p14:creationId xmlns:p14="http://schemas.microsoft.com/office/powerpoint/2010/main" val="116198295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Consider this code..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573696"/>
            <a:ext cx="35052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810000" y="1450975"/>
            <a:ext cx="51816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t1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t2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# y*3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$4,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  # t4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t5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385303"/>
              </p:ext>
            </p:extLst>
          </p:nvPr>
        </p:nvGraphicFramePr>
        <p:xfrm>
          <a:off x="4710113" y="4001880"/>
          <a:ext cx="3352800" cy="2667000"/>
        </p:xfrm>
        <a:graphic>
          <a:graphicData uri="http://schemas.openxmlformats.org/drawingml/2006/table">
            <a:tbl>
              <a:tblPr firstRow="1" bandRow="1"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t1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baseline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t2</a:t>
                      </a:r>
                      <a:r>
                        <a:rPr lang="en-US" baseline="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baseline="0" dirty="0" err="1">
                          <a:latin typeface="Courier New"/>
                          <a:cs typeface="Courier New"/>
                        </a:rPr>
                        <a:t>rval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t4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t5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 bwMode="auto">
          <a:xfrm>
            <a:off x="381000" y="2423160"/>
            <a:ext cx="3048000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038600" y="1737360"/>
            <a:ext cx="4953000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038600" y="2042160"/>
            <a:ext cx="4953000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81000" y="2727960"/>
            <a:ext cx="3048000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81000" y="3276600"/>
            <a:ext cx="3048000" cy="277744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038600" y="2274886"/>
            <a:ext cx="4953000" cy="620713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381000" y="2971800"/>
            <a:ext cx="3048000" cy="277744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381000" y="3546944"/>
            <a:ext cx="3048000" cy="277744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038600" y="2865120"/>
            <a:ext cx="4953000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038600" y="3151036"/>
            <a:ext cx="4953000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81000" y="3817288"/>
            <a:ext cx="3048000" cy="277744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38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8" grpId="0" animBg="1"/>
      <p:bldP spid="18" grpId="1" animBg="1"/>
      <p:bldP spid="19" grpId="0" animBg="1"/>
      <p:bldP spid="19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  <p:bldP spid="28" grpId="0" animBg="1"/>
      <p:bldP spid="28" grpId="1" animBg="1"/>
      <p:bldP spid="29" grpId="0" animBg="1"/>
      <p:bldP spid="3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290513" y="1066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2133600" y="4343400"/>
            <a:ext cx="57912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$0, %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 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0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accent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			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loop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%rdi, %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andl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$1, %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 t = 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&amp; 0x1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#  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+= t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shrq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%rdi		#  </a:t>
            </a:r>
            <a:r>
              <a:rPr lang="cs-CZ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&gt;&gt;=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</a:t>
            </a:r>
            <a:r>
              <a:rPr lang="cs-CZ" sz="1800" b="1" dirty="0">
                <a:solidFill>
                  <a:schemeClr val="accent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	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(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goto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loop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381000" y="1524001"/>
            <a:ext cx="4041775" cy="25908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724400" y="190500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7163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/>
          </p:cNvSpPr>
          <p:nvPr/>
        </p:nvSpPr>
        <p:spPr bwMode="auto">
          <a:xfrm>
            <a:off x="444500" y="1228725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533400" y="1641475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810000" y="12192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886200" y="1631949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035300"/>
            <a:ext cx="8382000" cy="3797300"/>
          </a:xfrm>
          <a:ln/>
        </p:spPr>
        <p:txBody>
          <a:bodyPr/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1625600" y="3146425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…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20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Statement</a:t>
            </a:r>
            <a:r>
              <a:rPr lang="en-US" sz="2000" b="1" baseline="-25000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85774665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170034" y="302641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246234" y="344551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4051142" y="1289044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4324192" y="1829431"/>
            <a:ext cx="2362200" cy="2209801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0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20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20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0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0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4590554">
            <a:off x="3171032" y="2632739"/>
            <a:ext cx="762000" cy="1202847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9"/>
          <p:cNvSpPr>
            <a:spLocks/>
          </p:cNvSpPr>
          <p:nvPr/>
        </p:nvSpPr>
        <p:spPr bwMode="auto">
          <a:xfrm>
            <a:off x="4324192" y="4471661"/>
            <a:ext cx="2362200" cy="2209801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0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0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20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20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0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0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0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6641625" y="2477765"/>
            <a:ext cx="2525713" cy="91313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</a:rPr>
              <a:t>“Jump-to-middle”</a:t>
            </a:r>
          </a:p>
          <a:p>
            <a:pPr marL="185738" indent="-185738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</a:rPr>
              <a:t>(used with </a:t>
            </a:r>
            <a:r>
              <a:rPr lang="mr-IN" sz="2400" b="1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en-US" sz="2400" b="1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Og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</a:rPr>
              <a:t>)</a:t>
            </a: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6744812" y="4953000"/>
            <a:ext cx="2381408" cy="91313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</a:rPr>
              <a:t>“Guided-do”</a:t>
            </a:r>
          </a:p>
          <a:p>
            <a:pPr marL="185738" indent="-185738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</a:rPr>
              <a:t>(used with </a:t>
            </a:r>
            <a:r>
              <a:rPr lang="mr-IN" sz="2400" b="1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en-US" sz="2400" b="1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O1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</a:rPr>
              <a:t>)</a:t>
            </a:r>
          </a:p>
        </p:txBody>
      </p:sp>
      <p:sp>
        <p:nvSpPr>
          <p:cNvPr id="16" name="AutoShape 11"/>
          <p:cNvSpPr>
            <a:spLocks/>
          </p:cNvSpPr>
          <p:nvPr/>
        </p:nvSpPr>
        <p:spPr bwMode="auto">
          <a:xfrm rot="18639869">
            <a:off x="3072866" y="4162794"/>
            <a:ext cx="762000" cy="1202847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46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1" grpId="0" animBg="1"/>
      <p:bldP spid="59403" grpId="0" animBg="1"/>
      <p:bldP spid="11" grpId="0" animBg="1"/>
      <p:bldP spid="13" grpId="0"/>
      <p:bldP spid="15" grpId="0"/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838200" y="2160270"/>
            <a:ext cx="11430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136507" y="2722920"/>
            <a:ext cx="2822575" cy="23548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6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6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6543993" y="2682874"/>
            <a:ext cx="2819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Jump-to-middle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044306" y="1295400"/>
            <a:ext cx="2822576" cy="261874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pcount_goto_jtm</a:t>
            </a:r>
            <a:endParaRPr lang="en-US" sz="15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5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5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</a:t>
            </a:r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500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5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5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500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</a:t>
            </a:r>
          </a:p>
        </p:txBody>
      </p:sp>
      <p:sp>
        <p:nvSpPr>
          <p:cNvPr id="12" name="Rectangle 5"/>
          <p:cNvSpPr>
            <a:spLocks/>
          </p:cNvSpPr>
          <p:nvPr/>
        </p:nvSpPr>
        <p:spPr bwMode="auto">
          <a:xfrm>
            <a:off x="6879909" y="5103811"/>
            <a:ext cx="1883091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Guided-do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3" name="Rectangle 6"/>
          <p:cNvSpPr>
            <a:spLocks/>
          </p:cNvSpPr>
          <p:nvPr/>
        </p:nvSpPr>
        <p:spPr bwMode="auto">
          <a:xfrm>
            <a:off x="4052253" y="4086860"/>
            <a:ext cx="2819709" cy="261874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5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pcount_goto_dw</a:t>
            </a:r>
            <a:endParaRPr lang="en-US" sz="15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(!x) </a:t>
            </a:r>
            <a:r>
              <a:rPr lang="en-US" sz="15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5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</a:t>
            </a:r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500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5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500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500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5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5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5" name="AutoShape 11"/>
          <p:cNvSpPr>
            <a:spLocks/>
          </p:cNvSpPr>
          <p:nvPr/>
        </p:nvSpPr>
        <p:spPr bwMode="auto">
          <a:xfrm rot="14590554">
            <a:off x="3202889" y="2875058"/>
            <a:ext cx="762000" cy="758768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" name="AutoShape 11"/>
          <p:cNvSpPr>
            <a:spLocks/>
          </p:cNvSpPr>
          <p:nvPr/>
        </p:nvSpPr>
        <p:spPr bwMode="auto">
          <a:xfrm rot="18639869">
            <a:off x="3208871" y="4440505"/>
            <a:ext cx="762000" cy="77412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" name="Rectangle 8"/>
          <p:cNvSpPr>
            <a:spLocks/>
          </p:cNvSpPr>
          <p:nvPr/>
        </p:nvSpPr>
        <p:spPr bwMode="auto">
          <a:xfrm>
            <a:off x="4001444" y="82169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</p:spTree>
    <p:extLst>
      <p:ext uri="{BB962C8B-B14F-4D97-AF65-F5344CB8AC3E}">
        <p14:creationId xmlns:p14="http://schemas.microsoft.com/office/powerpoint/2010/main" val="16513052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/>
      <p:bldP spid="54278" grpId="0" animBg="1"/>
      <p:bldP spid="12" grpId="0"/>
      <p:bldP spid="13" grpId="0" animBg="1"/>
      <p:bldP spid="15" grpId="0" animBg="1"/>
      <p:bldP spid="1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Form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General Form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381000" y="2819400"/>
            <a:ext cx="48006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(x &gt;&gt; 1)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486400" y="1295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5486400" y="2209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486400" y="3200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5486400" y="4191000"/>
            <a:ext cx="34290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bit =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543550" y="838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543550" y="1797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562600" y="2787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581650" y="3778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30109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</a:t>
            </a:r>
            <a:r>
              <a:rPr lang="en-US" dirty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For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447800" y="3962400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>
                <a:latin typeface="+mj-lt"/>
              </a:rPr>
              <a:t>Init</a:t>
            </a:r>
            <a:r>
              <a:rPr lang="en-US" sz="2400" i="1" dirty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while (</a:t>
            </a:r>
            <a:r>
              <a:rPr lang="en-US" sz="2400" i="1" dirty="0">
                <a:latin typeface="+mj-lt"/>
              </a:rPr>
              <a:t>Test </a:t>
            </a:r>
            <a:r>
              <a:rPr lang="en-US" sz="2400" dirty="0">
                <a:latin typeface="Courier New" charset="0"/>
              </a:rPr>
              <a:t>) {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  <a:endParaRPr lang="en-US" sz="2400" i="1" dirty="0"/>
          </a:p>
          <a:p>
            <a:pPr algn="l">
              <a:spcBef>
                <a:spcPct val="50000"/>
              </a:spcBef>
            </a:pPr>
            <a:r>
              <a:rPr lang="en-US" sz="2400" i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5905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While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4999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For-While Conversion</a:t>
            </a: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4419600" y="1143000"/>
            <a:ext cx="4495800" cy="4343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1800" b="1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 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1) &amp; 0x1;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381000" y="18605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381000" y="27749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381000" y="38100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228600" y="4756150"/>
            <a:ext cx="4114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&gt;&gt; 1) &amp; 0x1;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438150" y="14033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38150" y="2362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457200" y="33528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476250" y="43434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245803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</a:t>
            </a:r>
            <a:r>
              <a:rPr lang="en-US" dirty="0">
                <a:sym typeface="Wingdings"/>
              </a:rPr>
              <a:t> Do-While Conversion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676900"/>
            <a:ext cx="4191000" cy="876300"/>
          </a:xfrm>
          <a:ln/>
        </p:spPr>
        <p:txBody>
          <a:bodyPr/>
          <a:lstStyle/>
          <a:p>
            <a:r>
              <a:rPr lang="en-US" dirty="0"/>
              <a:t>Initial test can be optimized away</a:t>
            </a:r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905000"/>
            <a:ext cx="41910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1)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0574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724400" y="1371600"/>
            <a:ext cx="4343400" cy="541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pcount_for_goto_dw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1)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514600"/>
            <a:ext cx="4924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Init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2971800"/>
            <a:ext cx="7502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i="1" dirty="0">
                <a:latin typeface="+mj-lt"/>
              </a:rPr>
              <a:t>Test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4038600"/>
            <a:ext cx="7104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Body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38800" y="4876800"/>
            <a:ext cx="9284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Update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10400" y="5334000"/>
            <a:ext cx="61234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Test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029200" y="2819400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538237315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895600"/>
            <a:ext cx="8382000" cy="1143000"/>
          </a:xfrm>
        </p:spPr>
        <p:txBody>
          <a:bodyPr/>
          <a:lstStyle/>
          <a:p>
            <a:r>
              <a:rPr lang="en-US" dirty="0"/>
              <a:t>Old slides from </a:t>
            </a:r>
            <a:r>
              <a:rPr lang="en-US" dirty="0" err="1"/>
              <a:t>spr</a:t>
            </a:r>
            <a:r>
              <a:rPr lang="en-US" dirty="0"/>
              <a:t> 2015</a:t>
            </a:r>
            <a:br>
              <a:rPr lang="en-US" dirty="0"/>
            </a:br>
            <a:r>
              <a:rPr lang="en-US" dirty="0"/>
              <a:t>Not Used</a:t>
            </a:r>
          </a:p>
        </p:txBody>
      </p:sp>
    </p:spTree>
    <p:extLst>
      <p:ext uri="{BB962C8B-B14F-4D97-AF65-F5344CB8AC3E}">
        <p14:creationId xmlns:p14="http://schemas.microsoft.com/office/powerpoint/2010/main" val="1802101491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Processor State (x86-64, 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3340100" cy="5435600"/>
          </a:xfrm>
          <a:ln/>
        </p:spPr>
        <p:txBody>
          <a:bodyPr/>
          <a:lstStyle/>
          <a:p>
            <a:r>
              <a:rPr lang="en-US" dirty="0"/>
              <a:t>Information about currently executing program</a:t>
            </a:r>
          </a:p>
          <a:p>
            <a:pPr marL="552450" lvl="1"/>
            <a:r>
              <a:rPr lang="en-US" dirty="0"/>
              <a:t>Temporary data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Location of runtime stack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)</a:t>
            </a:r>
          </a:p>
          <a:p>
            <a:pPr marL="552450" lvl="1"/>
            <a:r>
              <a:rPr lang="en-US" dirty="0"/>
              <a:t>Location of current code control point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Status of recent tests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 dirty="0"/>
              <a:t> )</a:t>
            </a:r>
          </a:p>
        </p:txBody>
      </p:sp>
      <p:sp>
        <p:nvSpPr>
          <p:cNvPr id="33797" name="Rectangle 5"/>
          <p:cNvSpPr>
            <a:spLocks/>
          </p:cNvSpPr>
          <p:nvPr/>
        </p:nvSpPr>
        <p:spPr bwMode="auto">
          <a:xfrm>
            <a:off x="4466772" y="5410200"/>
            <a:ext cx="2057400" cy="30861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</a:p>
        </p:txBody>
      </p:sp>
      <p:sp>
        <p:nvSpPr>
          <p:cNvPr id="33798" name="Rectangle 6"/>
          <p:cNvSpPr>
            <a:spLocks/>
          </p:cNvSpPr>
          <p:nvPr/>
        </p:nvSpPr>
        <p:spPr bwMode="auto">
          <a:xfrm>
            <a:off x="4466772" y="1828800"/>
            <a:ext cx="1026974" cy="384721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</p:txBody>
      </p:sp>
      <p:sp>
        <p:nvSpPr>
          <p:cNvPr id="33799" name="Rectangle 7"/>
          <p:cNvSpPr>
            <a:spLocks/>
          </p:cNvSpPr>
          <p:nvPr/>
        </p:nvSpPr>
        <p:spPr bwMode="auto">
          <a:xfrm>
            <a:off x="1981200" y="5638800"/>
            <a:ext cx="18986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top</a:t>
            </a:r>
          </a:p>
        </p:txBody>
      </p:sp>
      <p:sp>
        <p:nvSpPr>
          <p:cNvPr id="33801" name="Rectangle 9"/>
          <p:cNvSpPr>
            <a:spLocks/>
          </p:cNvSpPr>
          <p:nvPr/>
        </p:nvSpPr>
        <p:spPr bwMode="auto">
          <a:xfrm>
            <a:off x="6676572" y="5334000"/>
            <a:ext cx="20637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Instruction pointer</a:t>
            </a:r>
          </a:p>
        </p:txBody>
      </p:sp>
      <p:sp>
        <p:nvSpPr>
          <p:cNvPr id="33802" name="Rectangle 10"/>
          <p:cNvSpPr>
            <a:spLocks/>
          </p:cNvSpPr>
          <p:nvPr/>
        </p:nvSpPr>
        <p:spPr bwMode="auto">
          <a:xfrm>
            <a:off x="44858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33803" name="Rectangle 11"/>
          <p:cNvSpPr>
            <a:spLocks/>
          </p:cNvSpPr>
          <p:nvPr/>
        </p:nvSpPr>
        <p:spPr bwMode="auto">
          <a:xfrm>
            <a:off x="51589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33804" name="Rectangle 12"/>
          <p:cNvSpPr>
            <a:spLocks/>
          </p:cNvSpPr>
          <p:nvPr/>
        </p:nvSpPr>
        <p:spPr bwMode="auto">
          <a:xfrm>
            <a:off x="58320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33805" name="Rectangle 13"/>
          <p:cNvSpPr>
            <a:spLocks/>
          </p:cNvSpPr>
          <p:nvPr/>
        </p:nvSpPr>
        <p:spPr bwMode="auto">
          <a:xfrm>
            <a:off x="65051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33806" name="Rectangle 14"/>
          <p:cNvSpPr>
            <a:spLocks/>
          </p:cNvSpPr>
          <p:nvPr/>
        </p:nvSpPr>
        <p:spPr bwMode="auto">
          <a:xfrm>
            <a:off x="7189788" y="6019800"/>
            <a:ext cx="1801812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466772" y="2286000"/>
            <a:ext cx="4296228" cy="2743200"/>
            <a:chOff x="762000" y="1143000"/>
            <a:chExt cx="7518400" cy="4800600"/>
          </a:xfrm>
        </p:grpSpPr>
        <p:sp>
          <p:nvSpPr>
            <p:cNvPr id="27" name="Rectangle 1"/>
            <p:cNvSpPr>
              <a:spLocks/>
            </p:cNvSpPr>
            <p:nvPr/>
          </p:nvSpPr>
          <p:spPr bwMode="auto">
            <a:xfrm>
              <a:off x="762000" y="4800600"/>
              <a:ext cx="3556000" cy="53340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%rsp</a:t>
              </a:r>
            </a:p>
          </p:txBody>
        </p:sp>
        <p:sp>
          <p:nvSpPr>
            <p:cNvPr id="28" name="Rectangle 22"/>
            <p:cNvSpPr>
              <a:spLocks/>
            </p:cNvSpPr>
            <p:nvPr/>
          </p:nvSpPr>
          <p:spPr bwMode="auto">
            <a:xfrm>
              <a:off x="47244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%r8</a:t>
              </a:r>
            </a:p>
          </p:txBody>
        </p:sp>
        <p:sp>
          <p:nvSpPr>
            <p:cNvPr id="29" name="Rectangle 23"/>
            <p:cNvSpPr>
              <a:spLocks/>
            </p:cNvSpPr>
            <p:nvPr/>
          </p:nvSpPr>
          <p:spPr bwMode="auto">
            <a:xfrm>
              <a:off x="47244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%r9</a:t>
              </a:r>
            </a:p>
          </p:txBody>
        </p:sp>
        <p:sp>
          <p:nvSpPr>
            <p:cNvPr id="30" name="Rectangle 24"/>
            <p:cNvSpPr>
              <a:spLocks/>
            </p:cNvSpPr>
            <p:nvPr/>
          </p:nvSpPr>
          <p:spPr bwMode="auto">
            <a:xfrm>
              <a:off x="47244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%r10</a:t>
              </a:r>
            </a:p>
          </p:txBody>
        </p:sp>
        <p:sp>
          <p:nvSpPr>
            <p:cNvPr id="31" name="Rectangle 25"/>
            <p:cNvSpPr>
              <a:spLocks/>
            </p:cNvSpPr>
            <p:nvPr/>
          </p:nvSpPr>
          <p:spPr bwMode="auto">
            <a:xfrm>
              <a:off x="47244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%r11</a:t>
              </a:r>
            </a:p>
          </p:txBody>
        </p:sp>
        <p:sp>
          <p:nvSpPr>
            <p:cNvPr id="32" name="Rectangle 26"/>
            <p:cNvSpPr>
              <a:spLocks/>
            </p:cNvSpPr>
            <p:nvPr/>
          </p:nvSpPr>
          <p:spPr bwMode="auto">
            <a:xfrm>
              <a:off x="47244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%r12</a:t>
              </a:r>
            </a:p>
          </p:txBody>
        </p:sp>
        <p:sp>
          <p:nvSpPr>
            <p:cNvPr id="33" name="Rectangle 27"/>
            <p:cNvSpPr>
              <a:spLocks/>
            </p:cNvSpPr>
            <p:nvPr/>
          </p:nvSpPr>
          <p:spPr bwMode="auto">
            <a:xfrm>
              <a:off x="47244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%r13</a:t>
              </a:r>
            </a:p>
          </p:txBody>
        </p:sp>
        <p:sp>
          <p:nvSpPr>
            <p:cNvPr id="34" name="Rectangle 28"/>
            <p:cNvSpPr>
              <a:spLocks/>
            </p:cNvSpPr>
            <p:nvPr/>
          </p:nvSpPr>
          <p:spPr bwMode="auto">
            <a:xfrm>
              <a:off x="4724400" y="4800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%r14</a:t>
              </a:r>
            </a:p>
          </p:txBody>
        </p:sp>
        <p:sp>
          <p:nvSpPr>
            <p:cNvPr id="35" name="Rectangle 29"/>
            <p:cNvSpPr>
              <a:spLocks/>
            </p:cNvSpPr>
            <p:nvPr/>
          </p:nvSpPr>
          <p:spPr bwMode="auto">
            <a:xfrm>
              <a:off x="47244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%r15</a:t>
              </a:r>
            </a:p>
          </p:txBody>
        </p:sp>
        <p:sp>
          <p:nvSpPr>
            <p:cNvPr id="36" name="Rectangle 30"/>
            <p:cNvSpPr>
              <a:spLocks/>
            </p:cNvSpPr>
            <p:nvPr/>
          </p:nvSpPr>
          <p:spPr bwMode="auto">
            <a:xfrm>
              <a:off x="7620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7" name="Rectangle 31"/>
            <p:cNvSpPr>
              <a:spLocks/>
            </p:cNvSpPr>
            <p:nvPr/>
          </p:nvSpPr>
          <p:spPr bwMode="auto">
            <a:xfrm>
              <a:off x="7620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8" name="Rectangle 32"/>
            <p:cNvSpPr>
              <a:spLocks/>
            </p:cNvSpPr>
            <p:nvPr/>
          </p:nvSpPr>
          <p:spPr bwMode="auto">
            <a:xfrm>
              <a:off x="7620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%rcx</a:t>
              </a:r>
            </a:p>
          </p:txBody>
        </p:sp>
        <p:sp>
          <p:nvSpPr>
            <p:cNvPr id="39" name="Rectangle 33"/>
            <p:cNvSpPr>
              <a:spLocks/>
            </p:cNvSpPr>
            <p:nvPr/>
          </p:nvSpPr>
          <p:spPr bwMode="auto">
            <a:xfrm>
              <a:off x="7620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%rdx</a:t>
              </a:r>
            </a:p>
          </p:txBody>
        </p:sp>
        <p:sp>
          <p:nvSpPr>
            <p:cNvPr id="40" name="Rectangle 34"/>
            <p:cNvSpPr>
              <a:spLocks/>
            </p:cNvSpPr>
            <p:nvPr/>
          </p:nvSpPr>
          <p:spPr bwMode="auto">
            <a:xfrm>
              <a:off x="7620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%rsi</a:t>
              </a:r>
            </a:p>
          </p:txBody>
        </p:sp>
        <p:sp>
          <p:nvSpPr>
            <p:cNvPr id="41" name="Rectangle 35"/>
            <p:cNvSpPr>
              <a:spLocks/>
            </p:cNvSpPr>
            <p:nvPr/>
          </p:nvSpPr>
          <p:spPr bwMode="auto">
            <a:xfrm>
              <a:off x="7620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%rdi</a:t>
              </a:r>
            </a:p>
          </p:txBody>
        </p:sp>
        <p:sp>
          <p:nvSpPr>
            <p:cNvPr id="42" name="Rectangle 36"/>
            <p:cNvSpPr>
              <a:spLocks/>
            </p:cNvSpPr>
            <p:nvPr/>
          </p:nvSpPr>
          <p:spPr bwMode="auto">
            <a:xfrm>
              <a:off x="7620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%rbp</a:t>
              </a:r>
            </a:p>
          </p:txBody>
        </p:sp>
      </p:grpSp>
      <p:cxnSp>
        <p:nvCxnSpPr>
          <p:cNvPr id="3" name="Straight Arrow Connector 2"/>
          <p:cNvCxnSpPr>
            <a:endCxn id="27" idx="1"/>
          </p:cNvCxnSpPr>
          <p:nvPr/>
        </p:nvCxnSpPr>
        <p:spPr bwMode="auto">
          <a:xfrm flipV="1">
            <a:off x="3657600" y="4528457"/>
            <a:ext cx="809172" cy="118654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4285770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Consider this code..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573696"/>
            <a:ext cx="3505200" cy="368410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while (t1 &gt; 0)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long t2 = z+t1;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long t3 = x+4;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long t4 = y * 48;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t1 = t3 + t4;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t1;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20" name="Content Placeholder 5"/>
          <p:cNvSpPr txBox="1">
            <a:spLocks/>
          </p:cNvSpPr>
          <p:nvPr/>
        </p:nvSpPr>
        <p:spPr>
          <a:xfrm>
            <a:off x="4648200" y="1397000"/>
            <a:ext cx="4114800" cy="4394200"/>
          </a:xfrm>
          <a:prstGeom prst="rect">
            <a:avLst/>
          </a:prstGeom>
        </p:spPr>
        <p:txBody>
          <a:bodyPr>
            <a:normAutofit/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kern="0" dirty="0"/>
              <a:t>Assembly language doesn’t support </a:t>
            </a:r>
            <a:r>
              <a:rPr lang="en-US" kern="0" dirty="0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en-US" kern="0" dirty="0"/>
              <a:t>, </a:t>
            </a:r>
            <a:r>
              <a:rPr lang="en-US" kern="0" dirty="0">
                <a:latin typeface="Courier New" charset="0"/>
                <a:ea typeface="Courier New" charset="0"/>
                <a:cs typeface="Courier New" charset="0"/>
              </a:rPr>
              <a:t>while</a:t>
            </a:r>
            <a:r>
              <a:rPr lang="en-US" kern="0" dirty="0"/>
              <a:t>, or </a:t>
            </a:r>
            <a:r>
              <a:rPr lang="en-US" kern="0" dirty="0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en-US" kern="0" dirty="0"/>
              <a:t>.</a:t>
            </a:r>
          </a:p>
          <a:p>
            <a:endParaRPr lang="en-US" kern="0" dirty="0"/>
          </a:p>
          <a:p>
            <a:r>
              <a:rPr lang="en-US" kern="0" dirty="0"/>
              <a:t>Today</a:t>
            </a:r>
          </a:p>
          <a:p>
            <a:pPr lvl="1"/>
            <a:r>
              <a:rPr lang="en-US" kern="0" dirty="0"/>
              <a:t>Condition flags</a:t>
            </a:r>
          </a:p>
          <a:p>
            <a:pPr lvl="1"/>
            <a:r>
              <a:rPr lang="en-US" kern="0" dirty="0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en-US" kern="0" dirty="0"/>
              <a:t> conditional branches</a:t>
            </a:r>
          </a:p>
          <a:p>
            <a:pPr lvl="1"/>
            <a:r>
              <a:rPr lang="en-US" kern="0" dirty="0">
                <a:latin typeface="Courier New" charset="0"/>
                <a:ea typeface="Courier New" charset="0"/>
                <a:cs typeface="Courier New" charset="0"/>
              </a:rPr>
              <a:t>while</a:t>
            </a:r>
            <a:r>
              <a:rPr lang="en-US" kern="0" dirty="0"/>
              <a:t> and </a:t>
            </a:r>
            <a:r>
              <a:rPr lang="en-US" kern="0" dirty="0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en-US" kern="0" dirty="0"/>
              <a:t> loops</a:t>
            </a:r>
          </a:p>
          <a:p>
            <a:pPr lvl="1"/>
            <a:r>
              <a:rPr lang="en-US" kern="0" dirty="0"/>
              <a:t>Develop a mental model of program execution (“</a:t>
            </a:r>
            <a:r>
              <a:rPr lang="en-US" kern="0" dirty="0" err="1"/>
              <a:t>goto</a:t>
            </a:r>
            <a:r>
              <a:rPr lang="en-US" kern="0" dirty="0"/>
              <a:t>” statement)</a:t>
            </a:r>
          </a:p>
        </p:txBody>
      </p:sp>
    </p:spTree>
    <p:extLst>
      <p:ext uri="{BB962C8B-B14F-4D97-AF65-F5344CB8AC3E}">
        <p14:creationId xmlns:p14="http://schemas.microsoft.com/office/powerpoint/2010/main" val="10550472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Goals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Last Time</a:t>
            </a:r>
          </a:p>
          <a:p>
            <a:pPr lvl="1"/>
            <a:r>
              <a:rPr lang="en-US" dirty="0"/>
              <a:t>Understand specific components of x86 architecture</a:t>
            </a:r>
          </a:p>
          <a:p>
            <a:pPr lvl="1"/>
            <a:r>
              <a:rPr lang="en-US" dirty="0"/>
              <a:t>Understand simple programs and pointers</a:t>
            </a:r>
          </a:p>
          <a:p>
            <a:pPr lvl="2"/>
            <a:r>
              <a:rPr lang="en-US" dirty="0"/>
              <a:t>Read data</a:t>
            </a:r>
          </a:p>
          <a:p>
            <a:pPr lvl="2"/>
            <a:r>
              <a:rPr lang="en-US" dirty="0"/>
              <a:t>Manipulate data</a:t>
            </a:r>
          </a:p>
          <a:p>
            <a:pPr lvl="1"/>
            <a:endParaRPr lang="en-US" dirty="0"/>
          </a:p>
          <a:p>
            <a:r>
              <a:rPr lang="en-US" dirty="0"/>
              <a:t>This Time</a:t>
            </a:r>
          </a:p>
          <a:p>
            <a:pPr lvl="1"/>
            <a:r>
              <a:rPr lang="en-US" dirty="0"/>
              <a:t>Understand control</a:t>
            </a:r>
          </a:p>
          <a:p>
            <a:pPr lvl="1"/>
            <a:r>
              <a:rPr lang="en-US" dirty="0"/>
              <a:t>Develop a mental model of program execution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152400" y="5713413"/>
            <a:ext cx="4225925" cy="4587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Physics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152400" y="5273675"/>
            <a:ext cx="4225925" cy="4587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Devices</a:t>
            </a: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152400" y="488156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Circuits</a:t>
            </a: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152400" y="4495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Gates</a:t>
            </a: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152400" y="4104513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152400" y="370128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Microarchitecture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152400" y="3229801"/>
            <a:ext cx="4225925" cy="47148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Instruction Set Architecture</a:t>
            </a: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152400" y="2826576"/>
            <a:ext cx="4214813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Operating System/Virtual Machines</a:t>
            </a: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152400" y="2423351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Programming Language</a:t>
            </a:r>
          </a:p>
        </p:txBody>
      </p:sp>
      <p:sp>
        <p:nvSpPr>
          <p:cNvPr id="17" name="AutoShape 3"/>
          <p:cNvSpPr>
            <a:spLocks noChangeArrowheads="1"/>
          </p:cNvSpPr>
          <p:nvPr/>
        </p:nvSpPr>
        <p:spPr bwMode="auto">
          <a:xfrm>
            <a:off x="152400" y="2001838"/>
            <a:ext cx="4225925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Algorithm</a:t>
            </a:r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auto">
          <a:xfrm>
            <a:off x="152400" y="1598613"/>
            <a:ext cx="4217988" cy="4032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>
                <a:solidFill>
                  <a:srgbClr val="000000"/>
                </a:solidFill>
              </a:rPr>
              <a:t>Application</a:t>
            </a:r>
          </a:p>
        </p:txBody>
      </p:sp>
      <p:sp>
        <p:nvSpPr>
          <p:cNvPr id="19" name="AutoShape 4"/>
          <p:cNvSpPr>
            <a:spLocks noChangeArrowheads="1"/>
          </p:cNvSpPr>
          <p:nvPr/>
        </p:nvSpPr>
        <p:spPr bwMode="auto">
          <a:xfrm>
            <a:off x="152400" y="4114800"/>
            <a:ext cx="4225925" cy="39211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29" tIns="45714" rIns="91429" bIns="45714" anchor="ctr">
            <a:prstTxWarp prst="textNoShape">
              <a:avLst/>
            </a:prstTxWarp>
          </a:bodyPr>
          <a:lstStyle/>
          <a:p>
            <a:pPr defTabSz="820738"/>
            <a:r>
              <a:rPr lang="en-US" sz="2000" dirty="0">
                <a:solidFill>
                  <a:srgbClr val="000000"/>
                </a:solidFill>
              </a:rPr>
              <a:t>Register-Transfer Level</a:t>
            </a:r>
          </a:p>
        </p:txBody>
      </p:sp>
    </p:spTree>
    <p:extLst>
      <p:ext uri="{BB962C8B-B14F-4D97-AF65-F5344CB8AC3E}">
        <p14:creationId xmlns:p14="http://schemas.microsoft.com/office/powerpoint/2010/main" val="538857880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Control: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</p:txBody>
      </p:sp>
    </p:spTree>
    <p:extLst>
      <p:ext uri="{BB962C8B-B14F-4D97-AF65-F5344CB8AC3E}">
        <p14:creationId xmlns:p14="http://schemas.microsoft.com/office/powerpoint/2010/main" val="645849761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One Instruction </a:t>
            </a:r>
            <a:br>
              <a:rPr lang="en-US" dirty="0"/>
            </a:br>
            <a:r>
              <a:rPr lang="en-US" sz="2400" dirty="0"/>
              <a:t>(To Rule Them All)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subleq</a:t>
            </a:r>
            <a:r>
              <a:rPr lang="en-US" dirty="0"/>
              <a:t> a, b, c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Mem</a:t>
            </a:r>
            <a:r>
              <a:rPr lang="en-US" dirty="0"/>
              <a:t>[b] </a:t>
            </a:r>
            <a:r>
              <a:rPr lang="en-US" dirty="0">
                <a:sym typeface="Wingdings" panose="05000000000000000000" pitchFamily="2" charset="2"/>
              </a:rPr>
              <a:t> </a:t>
            </a:r>
            <a:r>
              <a:rPr lang="en-US" dirty="0" err="1">
                <a:sym typeface="Wingdings" panose="05000000000000000000" pitchFamily="2" charset="2"/>
              </a:rPr>
              <a:t>Mem</a:t>
            </a:r>
            <a:r>
              <a:rPr lang="en-US" dirty="0">
                <a:sym typeface="Wingdings" panose="05000000000000000000" pitchFamily="2" charset="2"/>
              </a:rPr>
              <a:t>[b] – </a:t>
            </a:r>
            <a:r>
              <a:rPr lang="en-US" dirty="0" err="1">
                <a:sym typeface="Wingdings" panose="05000000000000000000" pitchFamily="2" charset="2"/>
              </a:rPr>
              <a:t>Mem</a:t>
            </a:r>
            <a:r>
              <a:rPr lang="en-US" dirty="0">
                <a:sym typeface="Wingdings" panose="05000000000000000000" pitchFamily="2" charset="2"/>
              </a:rPr>
              <a:t>[a];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    if(</a:t>
            </a:r>
            <a:r>
              <a:rPr lang="en-US" dirty="0" err="1">
                <a:sym typeface="Wingdings" panose="05000000000000000000" pitchFamily="2" charset="2"/>
              </a:rPr>
              <a:t>Mem</a:t>
            </a:r>
            <a:r>
              <a:rPr lang="en-US" dirty="0">
                <a:sym typeface="Wingdings" panose="05000000000000000000" pitchFamily="2" charset="2"/>
              </a:rPr>
              <a:t>[b] &lt;= 0) </a:t>
            </a:r>
            <a:r>
              <a:rPr lang="en-US" dirty="0" err="1">
                <a:sym typeface="Wingdings" panose="05000000000000000000" pitchFamily="2" charset="2"/>
              </a:rPr>
              <a:t>goto</a:t>
            </a:r>
            <a:r>
              <a:rPr lang="en-US" dirty="0">
                <a:sym typeface="Wingdings" panose="05000000000000000000" pitchFamily="2" charset="2"/>
              </a:rPr>
              <a:t> c;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Three things this instruction does: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Read state (memory)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Modify state (memory)</a:t>
            </a:r>
          </a:p>
          <a:p>
            <a:pPr lvl="1"/>
            <a:r>
              <a:rPr lang="en-US" dirty="0"/>
              <a:t>Modify state (control)</a:t>
            </a:r>
          </a:p>
          <a:p>
            <a:pPr lvl="1"/>
            <a:endParaRPr lang="en-US" dirty="0"/>
          </a:p>
          <a:p>
            <a:r>
              <a:rPr lang="en-US" dirty="0"/>
              <a:t>We know how to do the first two, today we learn the third</a:t>
            </a:r>
          </a:p>
        </p:txBody>
      </p:sp>
    </p:spTree>
    <p:extLst>
      <p:ext uri="{BB962C8B-B14F-4D97-AF65-F5344CB8AC3E}">
        <p14:creationId xmlns:p14="http://schemas.microsoft.com/office/powerpoint/2010/main" val="281363493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4384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Instructions</a:t>
            </a: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 dirty="0"/>
              <a:t>Software View of Architecture State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536950"/>
            <a:ext cx="4357687" cy="3092450"/>
          </a:xfrm>
        </p:spPr>
        <p:txBody>
          <a:bodyPr/>
          <a:lstStyle/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PC: Program counter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Called “EIP” (IA32) or “RIP” (x86-64)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Register file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Condition codes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Store status information about most recent arithmetic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676400" y="17526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solidFill>
                  <a:srgbClr val="FF0000"/>
                </a:solidFill>
                <a:latin typeface="Calibri" pitchFamily="34" charset="0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9906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172200" y="16764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Object Code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Program Data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OS Data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Addresses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019800" y="29718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Stack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solidFill>
                  <a:srgbClr val="FF0000"/>
                </a:solidFill>
                <a:latin typeface="Calibri" pitchFamily="34" charset="0"/>
              </a:rPr>
              <a:t>Condition</a:t>
            </a:r>
          </a:p>
          <a:p>
            <a:pPr eaLnBrk="0" hangingPunct="0"/>
            <a:r>
              <a:rPr lang="en-US" sz="2400" b="1" dirty="0">
                <a:solidFill>
                  <a:srgbClr val="FF0000"/>
                </a:solidFill>
                <a:latin typeface="Calibri" pitchFamily="34" charset="0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4984750"/>
            <a:ext cx="40767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600" dirty="0"/>
              <a:t>Byte addressable array</a:t>
            </a:r>
          </a:p>
          <a:p>
            <a:pPr marL="571500" lvl="2" indent="-165100"/>
            <a:r>
              <a:rPr lang="en-US" sz="1600" dirty="0"/>
              <a:t>Code, user data, (some) OS data</a:t>
            </a:r>
          </a:p>
          <a:p>
            <a:pPr marL="571500" lvl="2" indent="-165100"/>
            <a:r>
              <a:rPr lang="en-US" sz="1600" dirty="0"/>
              <a:t>Includes stack used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18" name="Freeform 10"/>
          <p:cNvSpPr>
            <a:spLocks/>
          </p:cNvSpPr>
          <p:nvPr/>
        </p:nvSpPr>
        <p:spPr bwMode="auto">
          <a:xfrm>
            <a:off x="1371600" y="2549955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</p:spTree>
    <p:extLst>
      <p:ext uri="{BB962C8B-B14F-4D97-AF65-F5344CB8AC3E}">
        <p14:creationId xmlns:p14="http://schemas.microsoft.com/office/powerpoint/2010/main" val="2583920235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A Very Simple Program</a:t>
            </a:r>
            <a:br>
              <a:rPr lang="en-US" dirty="0"/>
            </a:br>
            <a:r>
              <a:rPr lang="en-US" sz="2400" dirty="0"/>
              <a:t>(1+2 = 3, stored at 0x11c)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8" name="Rectangle 20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51" name="Rectangle 23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0x01</a:t>
            </a: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0x02</a:t>
            </a:r>
          </a:p>
        </p:txBody>
      </p:sp>
      <p:sp>
        <p:nvSpPr>
          <p:cNvPr id="176153" name="Rectangle 25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5" name="Rectangle 27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6159" name="Text Box 31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6161" name="Text Box 33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6162" name="Text Box 34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6164" name="Text Box 36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6165" name="Text Box 37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6166" name="Text Box 38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6171" name="Rectangle 43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6172" name="Rectangle 44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3" name="Rectangle 45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ecx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4" name="Rectangle 46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6175" name="Rectangle 47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6176" name="Rectangle 48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6177" name="Rectangle 49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6178" name="Rectangle 50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1219200" y="1524000"/>
            <a:ext cx="1066800" cy="3581400"/>
            <a:chOff x="3984" y="1008"/>
            <a:chExt cx="1584" cy="2256"/>
          </a:xfrm>
        </p:grpSpPr>
        <p:sp>
          <p:nvSpPr>
            <p:cNvPr id="176180" name="Rectangle 52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1" name="Rectangle 53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2" name="Rectangle 54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3" name="Rectangle 55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4" name="Rectangle 56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5" name="Rectangle 57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6" name="Rectangle 58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7" name="Rectangle 59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0x104</a:t>
              </a:r>
            </a:p>
          </p:txBody>
        </p:sp>
      </p:grp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474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	   0x124,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</a:rPr>
              <a:t>	   0x120,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	  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, 0x11c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	</a:t>
            </a:r>
          </a:p>
        </p:txBody>
      </p:sp>
      <p:sp>
        <p:nvSpPr>
          <p:cNvPr id="7" name="Freeform 6"/>
          <p:cNvSpPr/>
          <p:nvPr/>
        </p:nvSpPr>
        <p:spPr>
          <a:xfrm>
            <a:off x="7619661" y="1628012"/>
            <a:ext cx="1344211" cy="927967"/>
          </a:xfrm>
          <a:custGeom>
            <a:avLst/>
            <a:gdLst>
              <a:gd name="connsiteX0" fmla="*/ 0 w 1344211"/>
              <a:gd name="connsiteY0" fmla="*/ 927967 h 927967"/>
              <a:gd name="connsiteX1" fmla="*/ 1318787 w 1344211"/>
              <a:gd name="connsiteY1" fmla="*/ 0 h 92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44211" h="927967">
                <a:moveTo>
                  <a:pt x="0" y="927967"/>
                </a:moveTo>
                <a:cubicBezTo>
                  <a:pt x="746227" y="767879"/>
                  <a:pt x="1492454" y="607791"/>
                  <a:pt x="1318787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7587098" y="1546611"/>
            <a:ext cx="1404302" cy="1084191"/>
          </a:xfrm>
          <a:custGeom>
            <a:avLst/>
            <a:gdLst>
              <a:gd name="connsiteX0" fmla="*/ 0 w 1404302"/>
              <a:gd name="connsiteY0" fmla="*/ 1041928 h 1084191"/>
              <a:gd name="connsiteX1" fmla="*/ 260501 w 1404302"/>
              <a:gd name="connsiteY1" fmla="*/ 960527 h 1084191"/>
              <a:gd name="connsiteX2" fmla="*/ 1286225 w 1404302"/>
              <a:gd name="connsiteY2" fmla="*/ 0 h 10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4302" h="1084191">
                <a:moveTo>
                  <a:pt x="0" y="1041928"/>
                </a:moveTo>
                <a:cubicBezTo>
                  <a:pt x="23065" y="1088055"/>
                  <a:pt x="46130" y="1134182"/>
                  <a:pt x="260501" y="960527"/>
                </a:cubicBezTo>
                <a:cubicBezTo>
                  <a:pt x="474872" y="786872"/>
                  <a:pt x="1801800" y="607791"/>
                  <a:pt x="1286225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7635942" y="1009367"/>
            <a:ext cx="1286263" cy="1530332"/>
          </a:xfrm>
          <a:custGeom>
            <a:avLst/>
            <a:gdLst>
              <a:gd name="connsiteX0" fmla="*/ 0 w 1286263"/>
              <a:gd name="connsiteY0" fmla="*/ 1530332 h 1530332"/>
              <a:gd name="connsiteX1" fmla="*/ 1286225 w 1286263"/>
              <a:gd name="connsiteY1" fmla="*/ 211642 h 1530332"/>
              <a:gd name="connsiteX2" fmla="*/ 32563 w 1286263"/>
              <a:gd name="connsiteY2" fmla="*/ 0 h 153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6263" h="1530332">
                <a:moveTo>
                  <a:pt x="0" y="1530332"/>
                </a:moveTo>
                <a:cubicBezTo>
                  <a:pt x="640399" y="998514"/>
                  <a:pt x="1280798" y="466697"/>
                  <a:pt x="1286225" y="211642"/>
                </a:cubicBezTo>
                <a:cubicBezTo>
                  <a:pt x="1291652" y="-43413"/>
                  <a:pt x="727233" y="379869"/>
                  <a:pt x="32563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603379" y="719001"/>
            <a:ext cx="1658294" cy="1836978"/>
          </a:xfrm>
          <a:custGeom>
            <a:avLst/>
            <a:gdLst>
              <a:gd name="connsiteX0" fmla="*/ 16282 w 1658294"/>
              <a:gd name="connsiteY0" fmla="*/ 1836978 h 1836978"/>
              <a:gd name="connsiteX1" fmla="*/ 1286225 w 1658294"/>
              <a:gd name="connsiteY1" fmla="*/ 664809 h 1836978"/>
              <a:gd name="connsiteX2" fmla="*/ 0 w 1658294"/>
              <a:gd name="connsiteY2" fmla="*/ 225246 h 18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8294" h="1836978">
                <a:moveTo>
                  <a:pt x="16282" y="1836978"/>
                </a:moveTo>
                <a:cubicBezTo>
                  <a:pt x="652610" y="1385204"/>
                  <a:pt x="1288939" y="933431"/>
                  <a:pt x="1286225" y="664809"/>
                </a:cubicBezTo>
                <a:cubicBezTo>
                  <a:pt x="1283511" y="396187"/>
                  <a:pt x="2708127" y="-379832"/>
                  <a:pt x="0" y="225246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3" name="Freeform 10"/>
          <p:cNvSpPr>
            <a:spLocks/>
          </p:cNvSpPr>
          <p:nvPr/>
        </p:nvSpPr>
        <p:spPr bwMode="auto">
          <a:xfrm>
            <a:off x="3956910" y="2667000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</p:spTree>
    <p:extLst>
      <p:ext uri="{BB962C8B-B14F-4D97-AF65-F5344CB8AC3E}">
        <p14:creationId xmlns:p14="http://schemas.microsoft.com/office/powerpoint/2010/main" val="3684727429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A Very Simple Program</a:t>
            </a:r>
            <a:br>
              <a:rPr lang="en-US" dirty="0"/>
            </a:br>
            <a:r>
              <a:rPr lang="en-US" sz="2400" dirty="0"/>
              <a:t>(1+2 = 3, stored at 0x11c)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8" name="Rectangle 20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51" name="Rectangle 23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0x01</a:t>
            </a: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0x02</a:t>
            </a:r>
          </a:p>
        </p:txBody>
      </p:sp>
      <p:sp>
        <p:nvSpPr>
          <p:cNvPr id="176153" name="Rectangle 25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5" name="Rectangle 27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6159" name="Text Box 31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6161" name="Text Box 33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6162" name="Text Box 34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6164" name="Text Box 36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6165" name="Text Box 37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6166" name="Text Box 38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6171" name="Rectangle 43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6172" name="Rectangle 44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3" name="Rectangle 45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ecx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4" name="Rectangle 46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6175" name="Rectangle 47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6176" name="Rectangle 48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6177" name="Rectangle 49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6178" name="Rectangle 50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1219200" y="1524000"/>
            <a:ext cx="1066800" cy="3581400"/>
            <a:chOff x="3984" y="1008"/>
            <a:chExt cx="1584" cy="2256"/>
          </a:xfrm>
        </p:grpSpPr>
        <p:sp>
          <p:nvSpPr>
            <p:cNvPr id="176180" name="Rectangle 52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1" name="Rectangle 53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2" name="Rectangle 54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3" name="Rectangle 55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4" name="Rectangle 56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5" name="Rectangle 57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6" name="Rectangle 58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7" name="Rectangle 59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0x104</a:t>
              </a:r>
            </a:p>
          </p:txBody>
        </p:sp>
      </p:grp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474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b="1" dirty="0">
                <a:latin typeface="Courier New" pitchFamily="49" charset="0"/>
              </a:rPr>
              <a:t>	</a:t>
            </a:r>
            <a:r>
              <a:rPr lang="en-US" sz="1800" b="1" dirty="0" err="1">
                <a:latin typeface="Courier New" pitchFamily="49" charset="0"/>
              </a:rPr>
              <a:t>movl</a:t>
            </a:r>
            <a:r>
              <a:rPr lang="en-US" sz="1800" b="1" dirty="0">
                <a:latin typeface="Courier New" pitchFamily="49" charset="0"/>
              </a:rPr>
              <a:t>	   0x124, %</a:t>
            </a:r>
            <a:r>
              <a:rPr lang="en-US" sz="1800" b="1" dirty="0" err="1">
                <a:latin typeface="Courier New" pitchFamily="49" charset="0"/>
              </a:rPr>
              <a:t>eax</a:t>
            </a:r>
            <a:r>
              <a:rPr lang="en-US" sz="1800" b="1" dirty="0">
                <a:latin typeface="Courier New" pitchFamily="49" charset="0"/>
              </a:rPr>
              <a:t>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</a:rPr>
              <a:t>	   0x120,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	  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, 0x11c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	</a:t>
            </a:r>
          </a:p>
        </p:txBody>
      </p:sp>
      <p:sp>
        <p:nvSpPr>
          <p:cNvPr id="7" name="Freeform 6"/>
          <p:cNvSpPr/>
          <p:nvPr/>
        </p:nvSpPr>
        <p:spPr>
          <a:xfrm>
            <a:off x="7619661" y="1628012"/>
            <a:ext cx="1344211" cy="927967"/>
          </a:xfrm>
          <a:custGeom>
            <a:avLst/>
            <a:gdLst>
              <a:gd name="connsiteX0" fmla="*/ 0 w 1344211"/>
              <a:gd name="connsiteY0" fmla="*/ 927967 h 927967"/>
              <a:gd name="connsiteX1" fmla="*/ 1318787 w 1344211"/>
              <a:gd name="connsiteY1" fmla="*/ 0 h 92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44211" h="927967">
                <a:moveTo>
                  <a:pt x="0" y="927967"/>
                </a:moveTo>
                <a:cubicBezTo>
                  <a:pt x="746227" y="767879"/>
                  <a:pt x="1492454" y="607791"/>
                  <a:pt x="1318787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7587098" y="1546611"/>
            <a:ext cx="1404302" cy="1084191"/>
          </a:xfrm>
          <a:custGeom>
            <a:avLst/>
            <a:gdLst>
              <a:gd name="connsiteX0" fmla="*/ 0 w 1404302"/>
              <a:gd name="connsiteY0" fmla="*/ 1041928 h 1084191"/>
              <a:gd name="connsiteX1" fmla="*/ 260501 w 1404302"/>
              <a:gd name="connsiteY1" fmla="*/ 960527 h 1084191"/>
              <a:gd name="connsiteX2" fmla="*/ 1286225 w 1404302"/>
              <a:gd name="connsiteY2" fmla="*/ 0 h 10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4302" h="1084191">
                <a:moveTo>
                  <a:pt x="0" y="1041928"/>
                </a:moveTo>
                <a:cubicBezTo>
                  <a:pt x="23065" y="1088055"/>
                  <a:pt x="46130" y="1134182"/>
                  <a:pt x="260501" y="960527"/>
                </a:cubicBezTo>
                <a:cubicBezTo>
                  <a:pt x="474872" y="786872"/>
                  <a:pt x="1801800" y="607791"/>
                  <a:pt x="1286225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7635942" y="1009367"/>
            <a:ext cx="1286263" cy="1530332"/>
          </a:xfrm>
          <a:custGeom>
            <a:avLst/>
            <a:gdLst>
              <a:gd name="connsiteX0" fmla="*/ 0 w 1286263"/>
              <a:gd name="connsiteY0" fmla="*/ 1530332 h 1530332"/>
              <a:gd name="connsiteX1" fmla="*/ 1286225 w 1286263"/>
              <a:gd name="connsiteY1" fmla="*/ 211642 h 1530332"/>
              <a:gd name="connsiteX2" fmla="*/ 32563 w 1286263"/>
              <a:gd name="connsiteY2" fmla="*/ 0 h 153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6263" h="1530332">
                <a:moveTo>
                  <a:pt x="0" y="1530332"/>
                </a:moveTo>
                <a:cubicBezTo>
                  <a:pt x="640399" y="998514"/>
                  <a:pt x="1280798" y="466697"/>
                  <a:pt x="1286225" y="211642"/>
                </a:cubicBezTo>
                <a:cubicBezTo>
                  <a:pt x="1291652" y="-43413"/>
                  <a:pt x="727233" y="379869"/>
                  <a:pt x="32563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603379" y="719001"/>
            <a:ext cx="1658294" cy="1836978"/>
          </a:xfrm>
          <a:custGeom>
            <a:avLst/>
            <a:gdLst>
              <a:gd name="connsiteX0" fmla="*/ 16282 w 1658294"/>
              <a:gd name="connsiteY0" fmla="*/ 1836978 h 1836978"/>
              <a:gd name="connsiteX1" fmla="*/ 1286225 w 1658294"/>
              <a:gd name="connsiteY1" fmla="*/ 664809 h 1836978"/>
              <a:gd name="connsiteX2" fmla="*/ 0 w 1658294"/>
              <a:gd name="connsiteY2" fmla="*/ 225246 h 18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8294" h="1836978">
                <a:moveTo>
                  <a:pt x="16282" y="1836978"/>
                </a:moveTo>
                <a:cubicBezTo>
                  <a:pt x="652610" y="1385204"/>
                  <a:pt x="1288939" y="933431"/>
                  <a:pt x="1286225" y="664809"/>
                </a:cubicBezTo>
                <a:cubicBezTo>
                  <a:pt x="1283511" y="396187"/>
                  <a:pt x="2708127" y="-379832"/>
                  <a:pt x="0" y="225246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3" name="Freeform 10"/>
          <p:cNvSpPr>
            <a:spLocks/>
          </p:cNvSpPr>
          <p:nvPr/>
        </p:nvSpPr>
        <p:spPr bwMode="auto">
          <a:xfrm>
            <a:off x="3956910" y="2667000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cxnSp>
        <p:nvCxnSpPr>
          <p:cNvPr id="49" name="Straight Arrow Connector 48"/>
          <p:cNvCxnSpPr>
            <a:endCxn id="176180" idx="3"/>
          </p:cNvCxnSpPr>
          <p:nvPr/>
        </p:nvCxnSpPr>
        <p:spPr bwMode="auto">
          <a:xfrm flipH="1">
            <a:off x="2286000" y="6477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Rectangle 23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0x01</a:t>
            </a:r>
          </a:p>
        </p:txBody>
      </p:sp>
    </p:spTree>
    <p:extLst>
      <p:ext uri="{BB962C8B-B14F-4D97-AF65-F5344CB8AC3E}">
        <p14:creationId xmlns:p14="http://schemas.microsoft.com/office/powerpoint/2010/main" val="3797586409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A Very Simple Program</a:t>
            </a:r>
            <a:br>
              <a:rPr lang="en-US" dirty="0"/>
            </a:br>
            <a:r>
              <a:rPr lang="en-US" sz="2400" dirty="0"/>
              <a:t>(1+2 = 3, stored at 0x11c)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8" name="Rectangle 20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51" name="Rectangle 23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0x01</a:t>
            </a: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0x02</a:t>
            </a:r>
          </a:p>
        </p:txBody>
      </p:sp>
      <p:sp>
        <p:nvSpPr>
          <p:cNvPr id="176153" name="Rectangle 25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5" name="Rectangle 27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6159" name="Text Box 31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6161" name="Text Box 33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6162" name="Text Box 34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6164" name="Text Box 36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6165" name="Text Box 37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6166" name="Text Box 38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6171" name="Rectangle 43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6172" name="Rectangle 44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3" name="Rectangle 45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ecx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4" name="Rectangle 46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6175" name="Rectangle 47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6176" name="Rectangle 48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6177" name="Rectangle 49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6178" name="Rectangle 50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1219200" y="1524000"/>
            <a:ext cx="1066800" cy="3581400"/>
            <a:chOff x="3984" y="1008"/>
            <a:chExt cx="1584" cy="2256"/>
          </a:xfrm>
        </p:grpSpPr>
        <p:sp>
          <p:nvSpPr>
            <p:cNvPr id="176180" name="Rectangle 52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1" name="Rectangle 53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2" name="Rectangle 54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3" name="Rectangle 55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4" name="Rectangle 56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5" name="Rectangle 57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6" name="Rectangle 58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7" name="Rectangle 59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0x104</a:t>
              </a:r>
            </a:p>
          </p:txBody>
        </p:sp>
      </p:grp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474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	   0x124,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b="1" dirty="0">
                <a:latin typeface="Courier New" pitchFamily="49" charset="0"/>
              </a:rPr>
              <a:t>	</a:t>
            </a:r>
            <a:r>
              <a:rPr lang="en-US" sz="1800" b="1" dirty="0" err="1">
                <a:latin typeface="Courier New" pitchFamily="49" charset="0"/>
              </a:rPr>
              <a:t>addl</a:t>
            </a:r>
            <a:r>
              <a:rPr lang="en-US" sz="1800" b="1" dirty="0">
                <a:latin typeface="Courier New" pitchFamily="49" charset="0"/>
              </a:rPr>
              <a:t>	   0x120, %</a:t>
            </a:r>
            <a:r>
              <a:rPr lang="en-US" sz="1800" b="1" dirty="0" err="1">
                <a:latin typeface="Courier New" pitchFamily="49" charset="0"/>
              </a:rPr>
              <a:t>eax</a:t>
            </a:r>
            <a:r>
              <a:rPr lang="en-US" sz="1800" b="1" dirty="0">
                <a:latin typeface="Courier New" pitchFamily="49" charset="0"/>
              </a:rPr>
              <a:t>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	  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, 0x11c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	</a:t>
            </a:r>
          </a:p>
        </p:txBody>
      </p:sp>
      <p:sp>
        <p:nvSpPr>
          <p:cNvPr id="7" name="Freeform 6"/>
          <p:cNvSpPr/>
          <p:nvPr/>
        </p:nvSpPr>
        <p:spPr>
          <a:xfrm>
            <a:off x="7619661" y="1628012"/>
            <a:ext cx="1344211" cy="927967"/>
          </a:xfrm>
          <a:custGeom>
            <a:avLst/>
            <a:gdLst>
              <a:gd name="connsiteX0" fmla="*/ 0 w 1344211"/>
              <a:gd name="connsiteY0" fmla="*/ 927967 h 927967"/>
              <a:gd name="connsiteX1" fmla="*/ 1318787 w 1344211"/>
              <a:gd name="connsiteY1" fmla="*/ 0 h 92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44211" h="927967">
                <a:moveTo>
                  <a:pt x="0" y="927967"/>
                </a:moveTo>
                <a:cubicBezTo>
                  <a:pt x="746227" y="767879"/>
                  <a:pt x="1492454" y="607791"/>
                  <a:pt x="1318787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7587098" y="1546611"/>
            <a:ext cx="1404302" cy="1084191"/>
          </a:xfrm>
          <a:custGeom>
            <a:avLst/>
            <a:gdLst>
              <a:gd name="connsiteX0" fmla="*/ 0 w 1404302"/>
              <a:gd name="connsiteY0" fmla="*/ 1041928 h 1084191"/>
              <a:gd name="connsiteX1" fmla="*/ 260501 w 1404302"/>
              <a:gd name="connsiteY1" fmla="*/ 960527 h 1084191"/>
              <a:gd name="connsiteX2" fmla="*/ 1286225 w 1404302"/>
              <a:gd name="connsiteY2" fmla="*/ 0 h 10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4302" h="1084191">
                <a:moveTo>
                  <a:pt x="0" y="1041928"/>
                </a:moveTo>
                <a:cubicBezTo>
                  <a:pt x="23065" y="1088055"/>
                  <a:pt x="46130" y="1134182"/>
                  <a:pt x="260501" y="960527"/>
                </a:cubicBezTo>
                <a:cubicBezTo>
                  <a:pt x="474872" y="786872"/>
                  <a:pt x="1801800" y="607791"/>
                  <a:pt x="1286225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7635942" y="1009367"/>
            <a:ext cx="1286263" cy="1530332"/>
          </a:xfrm>
          <a:custGeom>
            <a:avLst/>
            <a:gdLst>
              <a:gd name="connsiteX0" fmla="*/ 0 w 1286263"/>
              <a:gd name="connsiteY0" fmla="*/ 1530332 h 1530332"/>
              <a:gd name="connsiteX1" fmla="*/ 1286225 w 1286263"/>
              <a:gd name="connsiteY1" fmla="*/ 211642 h 1530332"/>
              <a:gd name="connsiteX2" fmla="*/ 32563 w 1286263"/>
              <a:gd name="connsiteY2" fmla="*/ 0 h 153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6263" h="1530332">
                <a:moveTo>
                  <a:pt x="0" y="1530332"/>
                </a:moveTo>
                <a:cubicBezTo>
                  <a:pt x="640399" y="998514"/>
                  <a:pt x="1280798" y="466697"/>
                  <a:pt x="1286225" y="211642"/>
                </a:cubicBezTo>
                <a:cubicBezTo>
                  <a:pt x="1291652" y="-43413"/>
                  <a:pt x="727233" y="379869"/>
                  <a:pt x="32563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603379" y="719001"/>
            <a:ext cx="1658294" cy="1836978"/>
          </a:xfrm>
          <a:custGeom>
            <a:avLst/>
            <a:gdLst>
              <a:gd name="connsiteX0" fmla="*/ 16282 w 1658294"/>
              <a:gd name="connsiteY0" fmla="*/ 1836978 h 1836978"/>
              <a:gd name="connsiteX1" fmla="*/ 1286225 w 1658294"/>
              <a:gd name="connsiteY1" fmla="*/ 664809 h 1836978"/>
              <a:gd name="connsiteX2" fmla="*/ 0 w 1658294"/>
              <a:gd name="connsiteY2" fmla="*/ 225246 h 18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8294" h="1836978">
                <a:moveTo>
                  <a:pt x="16282" y="1836978"/>
                </a:moveTo>
                <a:cubicBezTo>
                  <a:pt x="652610" y="1385204"/>
                  <a:pt x="1288939" y="933431"/>
                  <a:pt x="1286225" y="664809"/>
                </a:cubicBezTo>
                <a:cubicBezTo>
                  <a:pt x="1283511" y="396187"/>
                  <a:pt x="2708127" y="-379832"/>
                  <a:pt x="0" y="225246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3" name="Freeform 10"/>
          <p:cNvSpPr>
            <a:spLocks/>
          </p:cNvSpPr>
          <p:nvPr/>
        </p:nvSpPr>
        <p:spPr bwMode="auto">
          <a:xfrm>
            <a:off x="3956910" y="2667000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cxnSp>
        <p:nvCxnSpPr>
          <p:cNvPr id="49" name="Straight Arrow Connector 48"/>
          <p:cNvCxnSpPr>
            <a:stCxn id="176152" idx="1"/>
            <a:endCxn id="63" idx="4"/>
          </p:cNvCxnSpPr>
          <p:nvPr/>
        </p:nvCxnSpPr>
        <p:spPr bwMode="auto">
          <a:xfrm flipH="1">
            <a:off x="4403805" y="1028700"/>
            <a:ext cx="2149395" cy="16383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Rectangle 23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0x03</a:t>
            </a:r>
          </a:p>
        </p:txBody>
      </p:sp>
      <p:cxnSp>
        <p:nvCxnSpPr>
          <p:cNvPr id="52" name="Curved Connector 51"/>
          <p:cNvCxnSpPr>
            <a:stCxn id="176180" idx="3"/>
          </p:cNvCxnSpPr>
          <p:nvPr/>
        </p:nvCxnSpPr>
        <p:spPr bwMode="auto">
          <a:xfrm>
            <a:off x="2286000" y="1714500"/>
            <a:ext cx="1670910" cy="9525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Curved Connector 53"/>
          <p:cNvCxnSpPr>
            <a:endCxn id="51" idx="3"/>
          </p:cNvCxnSpPr>
          <p:nvPr/>
        </p:nvCxnSpPr>
        <p:spPr bwMode="auto">
          <a:xfrm rot="10800000">
            <a:off x="2286000" y="1714501"/>
            <a:ext cx="2136426" cy="1298145"/>
          </a:xfrm>
          <a:prstGeom prst="curvedConnector3">
            <a:avLst>
              <a:gd name="adj1" fmla="val 75680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611883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A Very Simple Program</a:t>
            </a:r>
            <a:br>
              <a:rPr lang="en-US" dirty="0"/>
            </a:br>
            <a:r>
              <a:rPr lang="en-US" sz="2400" dirty="0"/>
              <a:t>(1+2 = 3, stored at 0x11c)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8" name="Rectangle 20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51" name="Rectangle 23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0x01</a:t>
            </a: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0x02</a:t>
            </a:r>
          </a:p>
        </p:txBody>
      </p:sp>
      <p:sp>
        <p:nvSpPr>
          <p:cNvPr id="176153" name="Rectangle 25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5" name="Rectangle 27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6159" name="Text Box 31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6161" name="Text Box 33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6162" name="Text Box 34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6164" name="Text Box 36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6165" name="Text Box 37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6166" name="Text Box 38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6171" name="Rectangle 43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6172" name="Rectangle 44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3" name="Rectangle 45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ecx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4" name="Rectangle 46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6175" name="Rectangle 47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6176" name="Rectangle 48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6177" name="Rectangle 49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6178" name="Rectangle 50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1219200" y="1524000"/>
            <a:ext cx="1066800" cy="3581400"/>
            <a:chOff x="3984" y="1008"/>
            <a:chExt cx="1584" cy="2256"/>
          </a:xfrm>
        </p:grpSpPr>
        <p:sp>
          <p:nvSpPr>
            <p:cNvPr id="176180" name="Rectangle 52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1" name="Rectangle 53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2" name="Rectangle 54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3" name="Rectangle 55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4" name="Rectangle 56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5" name="Rectangle 57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6" name="Rectangle 58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7" name="Rectangle 59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0x104</a:t>
              </a:r>
            </a:p>
          </p:txBody>
        </p:sp>
      </p:grp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474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	   0x124,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</a:rPr>
              <a:t>	   0x120,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b="1" dirty="0">
                <a:latin typeface="Courier New" pitchFamily="49" charset="0"/>
              </a:rPr>
              <a:t>	</a:t>
            </a:r>
            <a:r>
              <a:rPr lang="en-US" sz="1800" b="1" dirty="0" err="1">
                <a:latin typeface="Courier New" pitchFamily="49" charset="0"/>
              </a:rPr>
              <a:t>movl</a:t>
            </a:r>
            <a:r>
              <a:rPr lang="en-US" sz="1800" b="1" dirty="0">
                <a:latin typeface="Courier New" pitchFamily="49" charset="0"/>
              </a:rPr>
              <a:t>	   %</a:t>
            </a:r>
            <a:r>
              <a:rPr lang="en-US" sz="1800" b="1" dirty="0" err="1">
                <a:latin typeface="Courier New" pitchFamily="49" charset="0"/>
              </a:rPr>
              <a:t>eax</a:t>
            </a:r>
            <a:r>
              <a:rPr lang="en-US" sz="1800" b="1" dirty="0">
                <a:latin typeface="Courier New" pitchFamily="49" charset="0"/>
              </a:rPr>
              <a:t>, 0x11c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	</a:t>
            </a:r>
          </a:p>
          <a:p>
            <a:pPr algn="l"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	</a:t>
            </a:r>
          </a:p>
        </p:txBody>
      </p:sp>
      <p:sp>
        <p:nvSpPr>
          <p:cNvPr id="7" name="Freeform 6"/>
          <p:cNvSpPr/>
          <p:nvPr/>
        </p:nvSpPr>
        <p:spPr>
          <a:xfrm>
            <a:off x="7619661" y="1628012"/>
            <a:ext cx="1344211" cy="927967"/>
          </a:xfrm>
          <a:custGeom>
            <a:avLst/>
            <a:gdLst>
              <a:gd name="connsiteX0" fmla="*/ 0 w 1344211"/>
              <a:gd name="connsiteY0" fmla="*/ 927967 h 927967"/>
              <a:gd name="connsiteX1" fmla="*/ 1318787 w 1344211"/>
              <a:gd name="connsiteY1" fmla="*/ 0 h 92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44211" h="927967">
                <a:moveTo>
                  <a:pt x="0" y="927967"/>
                </a:moveTo>
                <a:cubicBezTo>
                  <a:pt x="746227" y="767879"/>
                  <a:pt x="1492454" y="607791"/>
                  <a:pt x="1318787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7587098" y="1546611"/>
            <a:ext cx="1404302" cy="1084191"/>
          </a:xfrm>
          <a:custGeom>
            <a:avLst/>
            <a:gdLst>
              <a:gd name="connsiteX0" fmla="*/ 0 w 1404302"/>
              <a:gd name="connsiteY0" fmla="*/ 1041928 h 1084191"/>
              <a:gd name="connsiteX1" fmla="*/ 260501 w 1404302"/>
              <a:gd name="connsiteY1" fmla="*/ 960527 h 1084191"/>
              <a:gd name="connsiteX2" fmla="*/ 1286225 w 1404302"/>
              <a:gd name="connsiteY2" fmla="*/ 0 h 10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4302" h="1084191">
                <a:moveTo>
                  <a:pt x="0" y="1041928"/>
                </a:moveTo>
                <a:cubicBezTo>
                  <a:pt x="23065" y="1088055"/>
                  <a:pt x="46130" y="1134182"/>
                  <a:pt x="260501" y="960527"/>
                </a:cubicBezTo>
                <a:cubicBezTo>
                  <a:pt x="474872" y="786872"/>
                  <a:pt x="1801800" y="607791"/>
                  <a:pt x="1286225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7635942" y="1009367"/>
            <a:ext cx="1286263" cy="1530332"/>
          </a:xfrm>
          <a:custGeom>
            <a:avLst/>
            <a:gdLst>
              <a:gd name="connsiteX0" fmla="*/ 0 w 1286263"/>
              <a:gd name="connsiteY0" fmla="*/ 1530332 h 1530332"/>
              <a:gd name="connsiteX1" fmla="*/ 1286225 w 1286263"/>
              <a:gd name="connsiteY1" fmla="*/ 211642 h 1530332"/>
              <a:gd name="connsiteX2" fmla="*/ 32563 w 1286263"/>
              <a:gd name="connsiteY2" fmla="*/ 0 h 153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6263" h="1530332">
                <a:moveTo>
                  <a:pt x="0" y="1530332"/>
                </a:moveTo>
                <a:cubicBezTo>
                  <a:pt x="640399" y="998514"/>
                  <a:pt x="1280798" y="466697"/>
                  <a:pt x="1286225" y="211642"/>
                </a:cubicBezTo>
                <a:cubicBezTo>
                  <a:pt x="1291652" y="-43413"/>
                  <a:pt x="727233" y="379869"/>
                  <a:pt x="32563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7603379" y="719001"/>
            <a:ext cx="1658294" cy="1836978"/>
          </a:xfrm>
          <a:custGeom>
            <a:avLst/>
            <a:gdLst>
              <a:gd name="connsiteX0" fmla="*/ 16282 w 1658294"/>
              <a:gd name="connsiteY0" fmla="*/ 1836978 h 1836978"/>
              <a:gd name="connsiteX1" fmla="*/ 1286225 w 1658294"/>
              <a:gd name="connsiteY1" fmla="*/ 664809 h 1836978"/>
              <a:gd name="connsiteX2" fmla="*/ 0 w 1658294"/>
              <a:gd name="connsiteY2" fmla="*/ 225246 h 18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8294" h="1836978">
                <a:moveTo>
                  <a:pt x="16282" y="1836978"/>
                </a:moveTo>
                <a:cubicBezTo>
                  <a:pt x="652610" y="1385204"/>
                  <a:pt x="1288939" y="933431"/>
                  <a:pt x="1286225" y="664809"/>
                </a:cubicBezTo>
                <a:cubicBezTo>
                  <a:pt x="1283511" y="396187"/>
                  <a:pt x="2708127" y="-379832"/>
                  <a:pt x="0" y="225246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3" name="Freeform 10"/>
          <p:cNvSpPr>
            <a:spLocks/>
          </p:cNvSpPr>
          <p:nvPr/>
        </p:nvSpPr>
        <p:spPr bwMode="auto">
          <a:xfrm>
            <a:off x="3956910" y="2667000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cxnSp>
        <p:nvCxnSpPr>
          <p:cNvPr id="49" name="Straight Arrow Connector 48"/>
          <p:cNvCxnSpPr>
            <a:stCxn id="51" idx="3"/>
            <a:endCxn id="176153" idx="1"/>
          </p:cNvCxnSpPr>
          <p:nvPr/>
        </p:nvCxnSpPr>
        <p:spPr bwMode="auto">
          <a:xfrm flipV="1">
            <a:off x="2286000" y="1409700"/>
            <a:ext cx="4267200" cy="304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Rectangle 23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0x03</a:t>
            </a:r>
          </a:p>
        </p:txBody>
      </p:sp>
      <p:sp>
        <p:nvSpPr>
          <p:cNvPr id="55" name="Rectangle 23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0x03</a:t>
            </a:r>
          </a:p>
        </p:txBody>
      </p:sp>
    </p:spTree>
    <p:extLst>
      <p:ext uri="{BB962C8B-B14F-4D97-AF65-F5344CB8AC3E}">
        <p14:creationId xmlns:p14="http://schemas.microsoft.com/office/powerpoint/2010/main" val="1431908621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Execution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257800" y="3581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0x124, 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5257800" y="3962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5257800" y="4343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257800" y="4724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5257800" y="5105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5257800" y="1676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5257800" y="2057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5257800" y="2438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6"/>
          <p:cNvSpPr>
            <a:spLocks noChangeArrowheads="1"/>
          </p:cNvSpPr>
          <p:nvPr/>
        </p:nvSpPr>
        <p:spPr bwMode="auto">
          <a:xfrm>
            <a:off x="5257800" y="2819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, 0x11c</a:t>
            </a: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5257800" y="3200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</a:rPr>
              <a:t> 0x120, 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7696200" y="16764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0xF24 </a:t>
            </a:r>
          </a:p>
        </p:txBody>
      </p:sp>
      <p:sp>
        <p:nvSpPr>
          <p:cNvPr id="15" name="Text Box 30"/>
          <p:cNvSpPr txBox="1">
            <a:spLocks noChangeArrowheads="1"/>
          </p:cNvSpPr>
          <p:nvPr/>
        </p:nvSpPr>
        <p:spPr bwMode="auto">
          <a:xfrm>
            <a:off x="7696200" y="20716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0xF20 </a:t>
            </a:r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7696200" y="24669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0xF1c </a:t>
            </a:r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7696200" y="28622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0xF18 </a:t>
            </a:r>
          </a:p>
        </p:txBody>
      </p: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7696200" y="32575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0xF14 </a:t>
            </a:r>
          </a:p>
        </p:txBody>
      </p:sp>
      <p:sp>
        <p:nvSpPr>
          <p:cNvPr id="19" name="Text Box 34"/>
          <p:cNvSpPr txBox="1">
            <a:spLocks noChangeArrowheads="1"/>
          </p:cNvSpPr>
          <p:nvPr/>
        </p:nvSpPr>
        <p:spPr bwMode="auto">
          <a:xfrm>
            <a:off x="7696200" y="36528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0xF10 </a:t>
            </a:r>
          </a:p>
        </p:txBody>
      </p:sp>
      <p:sp>
        <p:nvSpPr>
          <p:cNvPr id="20" name="Text Box 35"/>
          <p:cNvSpPr txBox="1">
            <a:spLocks noChangeArrowheads="1"/>
          </p:cNvSpPr>
          <p:nvPr/>
        </p:nvSpPr>
        <p:spPr bwMode="auto">
          <a:xfrm>
            <a:off x="7696200" y="40481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0xF0c</a:t>
            </a:r>
          </a:p>
        </p:txBody>
      </p: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7696200" y="44434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0xF08 </a:t>
            </a:r>
          </a:p>
        </p:txBody>
      </p:sp>
      <p:sp>
        <p:nvSpPr>
          <p:cNvPr id="22" name="Text Box 37"/>
          <p:cNvSpPr txBox="1">
            <a:spLocks noChangeArrowheads="1"/>
          </p:cNvSpPr>
          <p:nvPr/>
        </p:nvSpPr>
        <p:spPr bwMode="auto">
          <a:xfrm>
            <a:off x="7696200" y="48387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0xF04 </a:t>
            </a: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7696200" y="52339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0xF00 </a:t>
            </a:r>
          </a:p>
        </p:txBody>
      </p:sp>
      <p:sp>
        <p:nvSpPr>
          <p:cNvPr id="25" name="Freeform 24"/>
          <p:cNvSpPr/>
          <p:nvPr/>
        </p:nvSpPr>
        <p:spPr>
          <a:xfrm>
            <a:off x="7619661" y="2847212"/>
            <a:ext cx="1344211" cy="927967"/>
          </a:xfrm>
          <a:custGeom>
            <a:avLst/>
            <a:gdLst>
              <a:gd name="connsiteX0" fmla="*/ 0 w 1344211"/>
              <a:gd name="connsiteY0" fmla="*/ 927967 h 927967"/>
              <a:gd name="connsiteX1" fmla="*/ 1318787 w 1344211"/>
              <a:gd name="connsiteY1" fmla="*/ 0 h 92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44211" h="927967">
                <a:moveTo>
                  <a:pt x="0" y="927967"/>
                </a:moveTo>
                <a:cubicBezTo>
                  <a:pt x="746227" y="767879"/>
                  <a:pt x="1492454" y="607791"/>
                  <a:pt x="1318787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7587098" y="2765811"/>
            <a:ext cx="1404302" cy="1084191"/>
          </a:xfrm>
          <a:custGeom>
            <a:avLst/>
            <a:gdLst>
              <a:gd name="connsiteX0" fmla="*/ 0 w 1404302"/>
              <a:gd name="connsiteY0" fmla="*/ 1041928 h 1084191"/>
              <a:gd name="connsiteX1" fmla="*/ 260501 w 1404302"/>
              <a:gd name="connsiteY1" fmla="*/ 960527 h 1084191"/>
              <a:gd name="connsiteX2" fmla="*/ 1286225 w 1404302"/>
              <a:gd name="connsiteY2" fmla="*/ 0 h 10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4302" h="1084191">
                <a:moveTo>
                  <a:pt x="0" y="1041928"/>
                </a:moveTo>
                <a:cubicBezTo>
                  <a:pt x="23065" y="1088055"/>
                  <a:pt x="46130" y="1134182"/>
                  <a:pt x="260501" y="960527"/>
                </a:cubicBezTo>
                <a:cubicBezTo>
                  <a:pt x="474872" y="786872"/>
                  <a:pt x="1801800" y="607791"/>
                  <a:pt x="1286225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7635942" y="2228567"/>
            <a:ext cx="1286263" cy="1530332"/>
          </a:xfrm>
          <a:custGeom>
            <a:avLst/>
            <a:gdLst>
              <a:gd name="connsiteX0" fmla="*/ 0 w 1286263"/>
              <a:gd name="connsiteY0" fmla="*/ 1530332 h 1530332"/>
              <a:gd name="connsiteX1" fmla="*/ 1286225 w 1286263"/>
              <a:gd name="connsiteY1" fmla="*/ 211642 h 1530332"/>
              <a:gd name="connsiteX2" fmla="*/ 32563 w 1286263"/>
              <a:gd name="connsiteY2" fmla="*/ 0 h 153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6263" h="1530332">
                <a:moveTo>
                  <a:pt x="0" y="1530332"/>
                </a:moveTo>
                <a:cubicBezTo>
                  <a:pt x="640399" y="998514"/>
                  <a:pt x="1280798" y="466697"/>
                  <a:pt x="1286225" y="211642"/>
                </a:cubicBezTo>
                <a:cubicBezTo>
                  <a:pt x="1291652" y="-43413"/>
                  <a:pt x="727233" y="379869"/>
                  <a:pt x="32563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7603379" y="1938201"/>
            <a:ext cx="1658294" cy="1836978"/>
          </a:xfrm>
          <a:custGeom>
            <a:avLst/>
            <a:gdLst>
              <a:gd name="connsiteX0" fmla="*/ 16282 w 1658294"/>
              <a:gd name="connsiteY0" fmla="*/ 1836978 h 1836978"/>
              <a:gd name="connsiteX1" fmla="*/ 1286225 w 1658294"/>
              <a:gd name="connsiteY1" fmla="*/ 664809 h 1836978"/>
              <a:gd name="connsiteX2" fmla="*/ 0 w 1658294"/>
              <a:gd name="connsiteY2" fmla="*/ 225246 h 18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8294" h="1836978">
                <a:moveTo>
                  <a:pt x="16282" y="1836978"/>
                </a:moveTo>
                <a:cubicBezTo>
                  <a:pt x="652610" y="1385204"/>
                  <a:pt x="1288939" y="933431"/>
                  <a:pt x="1286225" y="664809"/>
                </a:cubicBezTo>
                <a:cubicBezTo>
                  <a:pt x="1283511" y="396187"/>
                  <a:pt x="2708127" y="-379832"/>
                  <a:pt x="0" y="225246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7620000" y="12308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30" name="Rectangle 43"/>
          <p:cNvSpPr>
            <a:spLocks noChangeArrowheads="1"/>
          </p:cNvSpPr>
          <p:nvPr/>
        </p:nvSpPr>
        <p:spPr bwMode="auto">
          <a:xfrm>
            <a:off x="533400" y="152400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eix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1" name="Rectangle 52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0xF10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533400" y="1154668"/>
            <a:ext cx="1790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Program Counter</a:t>
            </a:r>
          </a:p>
        </p:txBody>
      </p:sp>
      <p:cxnSp>
        <p:nvCxnSpPr>
          <p:cNvPr id="33" name="Curved Connector 32"/>
          <p:cNvCxnSpPr>
            <a:stCxn id="31" idx="3"/>
            <a:endCxn id="4" idx="1"/>
          </p:cNvCxnSpPr>
          <p:nvPr/>
        </p:nvCxnSpPr>
        <p:spPr bwMode="auto">
          <a:xfrm>
            <a:off x="2286000" y="1714500"/>
            <a:ext cx="2971800" cy="2057400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2943891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Execution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257800" y="3581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0x124, 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5257800" y="3962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5257800" y="4343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257800" y="4724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5257800" y="5105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5257800" y="1676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5257800" y="2057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5257800" y="2438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6"/>
          <p:cNvSpPr>
            <a:spLocks noChangeArrowheads="1"/>
          </p:cNvSpPr>
          <p:nvPr/>
        </p:nvSpPr>
        <p:spPr bwMode="auto">
          <a:xfrm>
            <a:off x="5257800" y="2819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, 0x11c</a:t>
            </a: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5257800" y="3200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</a:rPr>
              <a:t> 0x120, 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7696200" y="16764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0xF24 </a:t>
            </a:r>
          </a:p>
        </p:txBody>
      </p:sp>
      <p:sp>
        <p:nvSpPr>
          <p:cNvPr id="15" name="Text Box 30"/>
          <p:cNvSpPr txBox="1">
            <a:spLocks noChangeArrowheads="1"/>
          </p:cNvSpPr>
          <p:nvPr/>
        </p:nvSpPr>
        <p:spPr bwMode="auto">
          <a:xfrm>
            <a:off x="7696200" y="20716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0xF20 </a:t>
            </a:r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7696200" y="24669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0xF1c </a:t>
            </a:r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7696200" y="28622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0xF18 </a:t>
            </a:r>
          </a:p>
        </p:txBody>
      </p: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7696200" y="32575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0xF14 </a:t>
            </a:r>
          </a:p>
        </p:txBody>
      </p:sp>
      <p:sp>
        <p:nvSpPr>
          <p:cNvPr id="19" name="Text Box 34"/>
          <p:cNvSpPr txBox="1">
            <a:spLocks noChangeArrowheads="1"/>
          </p:cNvSpPr>
          <p:nvPr/>
        </p:nvSpPr>
        <p:spPr bwMode="auto">
          <a:xfrm>
            <a:off x="7696200" y="36528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0xF10 </a:t>
            </a:r>
          </a:p>
        </p:txBody>
      </p:sp>
      <p:sp>
        <p:nvSpPr>
          <p:cNvPr id="20" name="Text Box 35"/>
          <p:cNvSpPr txBox="1">
            <a:spLocks noChangeArrowheads="1"/>
          </p:cNvSpPr>
          <p:nvPr/>
        </p:nvSpPr>
        <p:spPr bwMode="auto">
          <a:xfrm>
            <a:off x="7696200" y="40481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0xF0c</a:t>
            </a:r>
          </a:p>
        </p:txBody>
      </p: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7696200" y="44434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0xF08 </a:t>
            </a:r>
          </a:p>
        </p:txBody>
      </p:sp>
      <p:sp>
        <p:nvSpPr>
          <p:cNvPr id="22" name="Text Box 37"/>
          <p:cNvSpPr txBox="1">
            <a:spLocks noChangeArrowheads="1"/>
          </p:cNvSpPr>
          <p:nvPr/>
        </p:nvSpPr>
        <p:spPr bwMode="auto">
          <a:xfrm>
            <a:off x="7696200" y="48387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0xF04 </a:t>
            </a: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7696200" y="52339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0xF00 </a:t>
            </a:r>
          </a:p>
        </p:txBody>
      </p:sp>
      <p:sp>
        <p:nvSpPr>
          <p:cNvPr id="25" name="Freeform 24"/>
          <p:cNvSpPr/>
          <p:nvPr/>
        </p:nvSpPr>
        <p:spPr>
          <a:xfrm>
            <a:off x="7619661" y="2847212"/>
            <a:ext cx="1344211" cy="927967"/>
          </a:xfrm>
          <a:custGeom>
            <a:avLst/>
            <a:gdLst>
              <a:gd name="connsiteX0" fmla="*/ 0 w 1344211"/>
              <a:gd name="connsiteY0" fmla="*/ 927967 h 927967"/>
              <a:gd name="connsiteX1" fmla="*/ 1318787 w 1344211"/>
              <a:gd name="connsiteY1" fmla="*/ 0 h 92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44211" h="927967">
                <a:moveTo>
                  <a:pt x="0" y="927967"/>
                </a:moveTo>
                <a:cubicBezTo>
                  <a:pt x="746227" y="767879"/>
                  <a:pt x="1492454" y="607791"/>
                  <a:pt x="1318787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7587098" y="2765811"/>
            <a:ext cx="1404302" cy="1084191"/>
          </a:xfrm>
          <a:custGeom>
            <a:avLst/>
            <a:gdLst>
              <a:gd name="connsiteX0" fmla="*/ 0 w 1404302"/>
              <a:gd name="connsiteY0" fmla="*/ 1041928 h 1084191"/>
              <a:gd name="connsiteX1" fmla="*/ 260501 w 1404302"/>
              <a:gd name="connsiteY1" fmla="*/ 960527 h 1084191"/>
              <a:gd name="connsiteX2" fmla="*/ 1286225 w 1404302"/>
              <a:gd name="connsiteY2" fmla="*/ 0 h 10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4302" h="1084191">
                <a:moveTo>
                  <a:pt x="0" y="1041928"/>
                </a:moveTo>
                <a:cubicBezTo>
                  <a:pt x="23065" y="1088055"/>
                  <a:pt x="46130" y="1134182"/>
                  <a:pt x="260501" y="960527"/>
                </a:cubicBezTo>
                <a:cubicBezTo>
                  <a:pt x="474872" y="786872"/>
                  <a:pt x="1801800" y="607791"/>
                  <a:pt x="1286225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7635942" y="2228567"/>
            <a:ext cx="1286263" cy="1530332"/>
          </a:xfrm>
          <a:custGeom>
            <a:avLst/>
            <a:gdLst>
              <a:gd name="connsiteX0" fmla="*/ 0 w 1286263"/>
              <a:gd name="connsiteY0" fmla="*/ 1530332 h 1530332"/>
              <a:gd name="connsiteX1" fmla="*/ 1286225 w 1286263"/>
              <a:gd name="connsiteY1" fmla="*/ 211642 h 1530332"/>
              <a:gd name="connsiteX2" fmla="*/ 32563 w 1286263"/>
              <a:gd name="connsiteY2" fmla="*/ 0 h 153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6263" h="1530332">
                <a:moveTo>
                  <a:pt x="0" y="1530332"/>
                </a:moveTo>
                <a:cubicBezTo>
                  <a:pt x="640399" y="998514"/>
                  <a:pt x="1280798" y="466697"/>
                  <a:pt x="1286225" y="211642"/>
                </a:cubicBezTo>
                <a:cubicBezTo>
                  <a:pt x="1291652" y="-43413"/>
                  <a:pt x="727233" y="379869"/>
                  <a:pt x="32563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7603379" y="1938201"/>
            <a:ext cx="1658294" cy="1836978"/>
          </a:xfrm>
          <a:custGeom>
            <a:avLst/>
            <a:gdLst>
              <a:gd name="connsiteX0" fmla="*/ 16282 w 1658294"/>
              <a:gd name="connsiteY0" fmla="*/ 1836978 h 1836978"/>
              <a:gd name="connsiteX1" fmla="*/ 1286225 w 1658294"/>
              <a:gd name="connsiteY1" fmla="*/ 664809 h 1836978"/>
              <a:gd name="connsiteX2" fmla="*/ 0 w 1658294"/>
              <a:gd name="connsiteY2" fmla="*/ 225246 h 18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8294" h="1836978">
                <a:moveTo>
                  <a:pt x="16282" y="1836978"/>
                </a:moveTo>
                <a:cubicBezTo>
                  <a:pt x="652610" y="1385204"/>
                  <a:pt x="1288939" y="933431"/>
                  <a:pt x="1286225" y="664809"/>
                </a:cubicBezTo>
                <a:cubicBezTo>
                  <a:pt x="1283511" y="396187"/>
                  <a:pt x="2708127" y="-379832"/>
                  <a:pt x="0" y="225246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7620000" y="12308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30" name="Rectangle 43"/>
          <p:cNvSpPr>
            <a:spLocks noChangeArrowheads="1"/>
          </p:cNvSpPr>
          <p:nvPr/>
        </p:nvSpPr>
        <p:spPr bwMode="auto">
          <a:xfrm>
            <a:off x="533400" y="152400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eix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1" name="Rectangle 52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0xF14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533400" y="1154668"/>
            <a:ext cx="1790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Program Counter</a:t>
            </a:r>
          </a:p>
        </p:txBody>
      </p:sp>
      <p:cxnSp>
        <p:nvCxnSpPr>
          <p:cNvPr id="33" name="Curved Connector 32"/>
          <p:cNvCxnSpPr>
            <a:stCxn id="31" idx="3"/>
            <a:endCxn id="13" idx="1"/>
          </p:cNvCxnSpPr>
          <p:nvPr/>
        </p:nvCxnSpPr>
        <p:spPr bwMode="auto">
          <a:xfrm>
            <a:off x="2286000" y="1714500"/>
            <a:ext cx="2971800" cy="1676400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6058872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in x86</a:t>
            </a:r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4267200" y="28194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Data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267200" y="33528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Instructions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66800" y="19812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CPU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76400" y="26670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PC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362200" y="23622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Registers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019800" y="19050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Memory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172200" y="25908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/>
            <a:r>
              <a:rPr lang="en-US" sz="2000" b="1" dirty="0">
                <a:latin typeface="Calibri" pitchFamily="34" charset="0"/>
              </a:rPr>
              <a:t>Object Code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Program Data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OS Data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4267200" y="2667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4267200" y="3200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67200" y="37338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267200" y="22606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Addresses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6019800" y="38862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Stack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362200" y="32766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Condition</a:t>
            </a:r>
          </a:p>
          <a:p>
            <a:pPr eaLnBrk="0" hangingPunct="0"/>
            <a:r>
              <a:rPr lang="en-US" sz="2400" b="1" dirty="0">
                <a:latin typeface="Calibri" pitchFamily="34" charset="0"/>
              </a:rPr>
              <a:t>Codes</a:t>
            </a:r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1371600" y="3464355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  <p:sp>
        <p:nvSpPr>
          <p:cNvPr id="18" name="Rectangle 10"/>
          <p:cNvSpPr>
            <a:spLocks/>
          </p:cNvSpPr>
          <p:nvPr/>
        </p:nvSpPr>
        <p:spPr bwMode="auto">
          <a:xfrm>
            <a:off x="1692965" y="4838701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19" name="Rectangle 11"/>
          <p:cNvSpPr>
            <a:spLocks/>
          </p:cNvSpPr>
          <p:nvPr/>
        </p:nvSpPr>
        <p:spPr bwMode="auto">
          <a:xfrm>
            <a:off x="2366065" y="4838701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20" name="Rectangle 12"/>
          <p:cNvSpPr>
            <a:spLocks/>
          </p:cNvSpPr>
          <p:nvPr/>
        </p:nvSpPr>
        <p:spPr bwMode="auto">
          <a:xfrm>
            <a:off x="3039165" y="4838701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21" name="Rectangle 13"/>
          <p:cNvSpPr>
            <a:spLocks/>
          </p:cNvSpPr>
          <p:nvPr/>
        </p:nvSpPr>
        <p:spPr bwMode="auto">
          <a:xfrm>
            <a:off x="3712265" y="4838701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23" name="Right Brace 22"/>
          <p:cNvSpPr/>
          <p:nvPr/>
        </p:nvSpPr>
        <p:spPr bwMode="auto">
          <a:xfrm rot="16200000">
            <a:off x="2601553" y="3296218"/>
            <a:ext cx="685799" cy="2170565"/>
          </a:xfrm>
          <a:prstGeom prst="rightBrace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751477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Execution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257800" y="3581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0x124, 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5257800" y="3962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5257800" y="4343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257800" y="4724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5257800" y="5105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5257800" y="1676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5257800" y="2057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5257800" y="2438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6"/>
          <p:cNvSpPr>
            <a:spLocks noChangeArrowheads="1"/>
          </p:cNvSpPr>
          <p:nvPr/>
        </p:nvSpPr>
        <p:spPr bwMode="auto">
          <a:xfrm>
            <a:off x="5257800" y="2819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, 0x11c</a:t>
            </a: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5257800" y="3200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</a:rPr>
              <a:t> 0x120, 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7696200" y="16764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0xF24 </a:t>
            </a:r>
          </a:p>
        </p:txBody>
      </p:sp>
      <p:sp>
        <p:nvSpPr>
          <p:cNvPr id="15" name="Text Box 30"/>
          <p:cNvSpPr txBox="1">
            <a:spLocks noChangeArrowheads="1"/>
          </p:cNvSpPr>
          <p:nvPr/>
        </p:nvSpPr>
        <p:spPr bwMode="auto">
          <a:xfrm>
            <a:off x="7696200" y="20716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0xF20 </a:t>
            </a:r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7696200" y="24669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0xF1c </a:t>
            </a:r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7696200" y="28622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0xF18 </a:t>
            </a:r>
          </a:p>
        </p:txBody>
      </p: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7696200" y="32575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0xF14 </a:t>
            </a:r>
          </a:p>
        </p:txBody>
      </p:sp>
      <p:sp>
        <p:nvSpPr>
          <p:cNvPr id="19" name="Text Box 34"/>
          <p:cNvSpPr txBox="1">
            <a:spLocks noChangeArrowheads="1"/>
          </p:cNvSpPr>
          <p:nvPr/>
        </p:nvSpPr>
        <p:spPr bwMode="auto">
          <a:xfrm>
            <a:off x="7696200" y="36528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0xF10 </a:t>
            </a:r>
          </a:p>
        </p:txBody>
      </p:sp>
      <p:sp>
        <p:nvSpPr>
          <p:cNvPr id="20" name="Text Box 35"/>
          <p:cNvSpPr txBox="1">
            <a:spLocks noChangeArrowheads="1"/>
          </p:cNvSpPr>
          <p:nvPr/>
        </p:nvSpPr>
        <p:spPr bwMode="auto">
          <a:xfrm>
            <a:off x="7696200" y="40481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0xF0c</a:t>
            </a:r>
          </a:p>
        </p:txBody>
      </p: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7696200" y="44434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0xF08 </a:t>
            </a:r>
          </a:p>
        </p:txBody>
      </p:sp>
      <p:sp>
        <p:nvSpPr>
          <p:cNvPr id="22" name="Text Box 37"/>
          <p:cNvSpPr txBox="1">
            <a:spLocks noChangeArrowheads="1"/>
          </p:cNvSpPr>
          <p:nvPr/>
        </p:nvSpPr>
        <p:spPr bwMode="auto">
          <a:xfrm>
            <a:off x="7696200" y="48387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0xF04 </a:t>
            </a: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7696200" y="52339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0xF00 </a:t>
            </a:r>
          </a:p>
        </p:txBody>
      </p:sp>
      <p:sp>
        <p:nvSpPr>
          <p:cNvPr id="25" name="Freeform 24"/>
          <p:cNvSpPr/>
          <p:nvPr/>
        </p:nvSpPr>
        <p:spPr>
          <a:xfrm>
            <a:off x="7619661" y="2847212"/>
            <a:ext cx="1344211" cy="927967"/>
          </a:xfrm>
          <a:custGeom>
            <a:avLst/>
            <a:gdLst>
              <a:gd name="connsiteX0" fmla="*/ 0 w 1344211"/>
              <a:gd name="connsiteY0" fmla="*/ 927967 h 927967"/>
              <a:gd name="connsiteX1" fmla="*/ 1318787 w 1344211"/>
              <a:gd name="connsiteY1" fmla="*/ 0 h 92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44211" h="927967">
                <a:moveTo>
                  <a:pt x="0" y="927967"/>
                </a:moveTo>
                <a:cubicBezTo>
                  <a:pt x="746227" y="767879"/>
                  <a:pt x="1492454" y="607791"/>
                  <a:pt x="1318787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7587098" y="2765811"/>
            <a:ext cx="1404302" cy="1084191"/>
          </a:xfrm>
          <a:custGeom>
            <a:avLst/>
            <a:gdLst>
              <a:gd name="connsiteX0" fmla="*/ 0 w 1404302"/>
              <a:gd name="connsiteY0" fmla="*/ 1041928 h 1084191"/>
              <a:gd name="connsiteX1" fmla="*/ 260501 w 1404302"/>
              <a:gd name="connsiteY1" fmla="*/ 960527 h 1084191"/>
              <a:gd name="connsiteX2" fmla="*/ 1286225 w 1404302"/>
              <a:gd name="connsiteY2" fmla="*/ 0 h 10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4302" h="1084191">
                <a:moveTo>
                  <a:pt x="0" y="1041928"/>
                </a:moveTo>
                <a:cubicBezTo>
                  <a:pt x="23065" y="1088055"/>
                  <a:pt x="46130" y="1134182"/>
                  <a:pt x="260501" y="960527"/>
                </a:cubicBezTo>
                <a:cubicBezTo>
                  <a:pt x="474872" y="786872"/>
                  <a:pt x="1801800" y="607791"/>
                  <a:pt x="1286225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7635942" y="2228567"/>
            <a:ext cx="1286263" cy="1530332"/>
          </a:xfrm>
          <a:custGeom>
            <a:avLst/>
            <a:gdLst>
              <a:gd name="connsiteX0" fmla="*/ 0 w 1286263"/>
              <a:gd name="connsiteY0" fmla="*/ 1530332 h 1530332"/>
              <a:gd name="connsiteX1" fmla="*/ 1286225 w 1286263"/>
              <a:gd name="connsiteY1" fmla="*/ 211642 h 1530332"/>
              <a:gd name="connsiteX2" fmla="*/ 32563 w 1286263"/>
              <a:gd name="connsiteY2" fmla="*/ 0 h 153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6263" h="1530332">
                <a:moveTo>
                  <a:pt x="0" y="1530332"/>
                </a:moveTo>
                <a:cubicBezTo>
                  <a:pt x="640399" y="998514"/>
                  <a:pt x="1280798" y="466697"/>
                  <a:pt x="1286225" y="211642"/>
                </a:cubicBezTo>
                <a:cubicBezTo>
                  <a:pt x="1291652" y="-43413"/>
                  <a:pt x="727233" y="379869"/>
                  <a:pt x="32563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7603379" y="1938201"/>
            <a:ext cx="1658294" cy="1836978"/>
          </a:xfrm>
          <a:custGeom>
            <a:avLst/>
            <a:gdLst>
              <a:gd name="connsiteX0" fmla="*/ 16282 w 1658294"/>
              <a:gd name="connsiteY0" fmla="*/ 1836978 h 1836978"/>
              <a:gd name="connsiteX1" fmla="*/ 1286225 w 1658294"/>
              <a:gd name="connsiteY1" fmla="*/ 664809 h 1836978"/>
              <a:gd name="connsiteX2" fmla="*/ 0 w 1658294"/>
              <a:gd name="connsiteY2" fmla="*/ 225246 h 18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8294" h="1836978">
                <a:moveTo>
                  <a:pt x="16282" y="1836978"/>
                </a:moveTo>
                <a:cubicBezTo>
                  <a:pt x="652610" y="1385204"/>
                  <a:pt x="1288939" y="933431"/>
                  <a:pt x="1286225" y="664809"/>
                </a:cubicBezTo>
                <a:cubicBezTo>
                  <a:pt x="1283511" y="396187"/>
                  <a:pt x="2708127" y="-379832"/>
                  <a:pt x="0" y="225246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7620000" y="12308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30" name="Rectangle 43"/>
          <p:cNvSpPr>
            <a:spLocks noChangeArrowheads="1"/>
          </p:cNvSpPr>
          <p:nvPr/>
        </p:nvSpPr>
        <p:spPr bwMode="auto">
          <a:xfrm>
            <a:off x="533400" y="152400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eix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1" name="Rectangle 52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0xF18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533400" y="1154668"/>
            <a:ext cx="1790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Program Counter</a:t>
            </a:r>
          </a:p>
        </p:txBody>
      </p:sp>
      <p:cxnSp>
        <p:nvCxnSpPr>
          <p:cNvPr id="33" name="Curved Connector 32"/>
          <p:cNvCxnSpPr>
            <a:stCxn id="31" idx="3"/>
            <a:endCxn id="12" idx="1"/>
          </p:cNvCxnSpPr>
          <p:nvPr/>
        </p:nvCxnSpPr>
        <p:spPr bwMode="auto">
          <a:xfrm>
            <a:off x="2286000" y="1714500"/>
            <a:ext cx="2971800" cy="1295400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966190358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Execution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5257800" y="3581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0x124, 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5257800" y="3962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5257800" y="4343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5257800" y="4724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5257800" y="5105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auto">
          <a:xfrm>
            <a:off x="5257800" y="1676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5257800" y="2057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auto">
          <a:xfrm>
            <a:off x="5257800" y="2438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2" name="Rectangle 26"/>
          <p:cNvSpPr>
            <a:spLocks noChangeArrowheads="1"/>
          </p:cNvSpPr>
          <p:nvPr/>
        </p:nvSpPr>
        <p:spPr bwMode="auto">
          <a:xfrm>
            <a:off x="5257800" y="2819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movl</a:t>
            </a:r>
            <a:r>
              <a:rPr lang="en-US" sz="1800" dirty="0">
                <a:latin typeface="Courier New" pitchFamily="49" charset="0"/>
              </a:rPr>
              <a:t> %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, 0x11c</a:t>
            </a: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5257800" y="3200400"/>
            <a:ext cx="23622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addl</a:t>
            </a:r>
            <a:r>
              <a:rPr lang="en-US" sz="1800" dirty="0">
                <a:latin typeface="Courier New" pitchFamily="49" charset="0"/>
              </a:rPr>
              <a:t> 0x120, 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7696200" y="16764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0xF24 </a:t>
            </a:r>
          </a:p>
        </p:txBody>
      </p:sp>
      <p:sp>
        <p:nvSpPr>
          <p:cNvPr id="15" name="Text Box 30"/>
          <p:cNvSpPr txBox="1">
            <a:spLocks noChangeArrowheads="1"/>
          </p:cNvSpPr>
          <p:nvPr/>
        </p:nvSpPr>
        <p:spPr bwMode="auto">
          <a:xfrm>
            <a:off x="7696200" y="20716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0xF20 </a:t>
            </a:r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7696200" y="24669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0xF1c </a:t>
            </a:r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7696200" y="28622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0xF18 </a:t>
            </a:r>
          </a:p>
        </p:txBody>
      </p: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7696200" y="32575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0xF14 </a:t>
            </a:r>
          </a:p>
        </p:txBody>
      </p:sp>
      <p:sp>
        <p:nvSpPr>
          <p:cNvPr id="19" name="Text Box 34"/>
          <p:cNvSpPr txBox="1">
            <a:spLocks noChangeArrowheads="1"/>
          </p:cNvSpPr>
          <p:nvPr/>
        </p:nvSpPr>
        <p:spPr bwMode="auto">
          <a:xfrm>
            <a:off x="7696200" y="36528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0xF10 </a:t>
            </a:r>
          </a:p>
        </p:txBody>
      </p:sp>
      <p:sp>
        <p:nvSpPr>
          <p:cNvPr id="20" name="Text Box 35"/>
          <p:cNvSpPr txBox="1">
            <a:spLocks noChangeArrowheads="1"/>
          </p:cNvSpPr>
          <p:nvPr/>
        </p:nvSpPr>
        <p:spPr bwMode="auto">
          <a:xfrm>
            <a:off x="7696200" y="40481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0xF0c</a:t>
            </a:r>
          </a:p>
        </p:txBody>
      </p:sp>
      <p:sp>
        <p:nvSpPr>
          <p:cNvPr id="21" name="Text Box 36"/>
          <p:cNvSpPr txBox="1">
            <a:spLocks noChangeArrowheads="1"/>
          </p:cNvSpPr>
          <p:nvPr/>
        </p:nvSpPr>
        <p:spPr bwMode="auto">
          <a:xfrm>
            <a:off x="7696200" y="44434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0xF08 </a:t>
            </a:r>
          </a:p>
        </p:txBody>
      </p:sp>
      <p:sp>
        <p:nvSpPr>
          <p:cNvPr id="22" name="Text Box 37"/>
          <p:cNvSpPr txBox="1">
            <a:spLocks noChangeArrowheads="1"/>
          </p:cNvSpPr>
          <p:nvPr/>
        </p:nvSpPr>
        <p:spPr bwMode="auto">
          <a:xfrm>
            <a:off x="7696200" y="48387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0xF04 </a:t>
            </a: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7696200" y="52339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0xF00 </a:t>
            </a:r>
          </a:p>
        </p:txBody>
      </p:sp>
      <p:sp>
        <p:nvSpPr>
          <p:cNvPr id="25" name="Freeform 24"/>
          <p:cNvSpPr/>
          <p:nvPr/>
        </p:nvSpPr>
        <p:spPr>
          <a:xfrm>
            <a:off x="7619661" y="2847212"/>
            <a:ext cx="1344211" cy="927967"/>
          </a:xfrm>
          <a:custGeom>
            <a:avLst/>
            <a:gdLst>
              <a:gd name="connsiteX0" fmla="*/ 0 w 1344211"/>
              <a:gd name="connsiteY0" fmla="*/ 927967 h 927967"/>
              <a:gd name="connsiteX1" fmla="*/ 1318787 w 1344211"/>
              <a:gd name="connsiteY1" fmla="*/ 0 h 92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44211" h="927967">
                <a:moveTo>
                  <a:pt x="0" y="927967"/>
                </a:moveTo>
                <a:cubicBezTo>
                  <a:pt x="746227" y="767879"/>
                  <a:pt x="1492454" y="607791"/>
                  <a:pt x="1318787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7587098" y="2765811"/>
            <a:ext cx="1404302" cy="1084191"/>
          </a:xfrm>
          <a:custGeom>
            <a:avLst/>
            <a:gdLst>
              <a:gd name="connsiteX0" fmla="*/ 0 w 1404302"/>
              <a:gd name="connsiteY0" fmla="*/ 1041928 h 1084191"/>
              <a:gd name="connsiteX1" fmla="*/ 260501 w 1404302"/>
              <a:gd name="connsiteY1" fmla="*/ 960527 h 1084191"/>
              <a:gd name="connsiteX2" fmla="*/ 1286225 w 1404302"/>
              <a:gd name="connsiteY2" fmla="*/ 0 h 10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04302" h="1084191">
                <a:moveTo>
                  <a:pt x="0" y="1041928"/>
                </a:moveTo>
                <a:cubicBezTo>
                  <a:pt x="23065" y="1088055"/>
                  <a:pt x="46130" y="1134182"/>
                  <a:pt x="260501" y="960527"/>
                </a:cubicBezTo>
                <a:cubicBezTo>
                  <a:pt x="474872" y="786872"/>
                  <a:pt x="1801800" y="607791"/>
                  <a:pt x="1286225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7635942" y="2228567"/>
            <a:ext cx="1286263" cy="1530332"/>
          </a:xfrm>
          <a:custGeom>
            <a:avLst/>
            <a:gdLst>
              <a:gd name="connsiteX0" fmla="*/ 0 w 1286263"/>
              <a:gd name="connsiteY0" fmla="*/ 1530332 h 1530332"/>
              <a:gd name="connsiteX1" fmla="*/ 1286225 w 1286263"/>
              <a:gd name="connsiteY1" fmla="*/ 211642 h 1530332"/>
              <a:gd name="connsiteX2" fmla="*/ 32563 w 1286263"/>
              <a:gd name="connsiteY2" fmla="*/ 0 h 1530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6263" h="1530332">
                <a:moveTo>
                  <a:pt x="0" y="1530332"/>
                </a:moveTo>
                <a:cubicBezTo>
                  <a:pt x="640399" y="998514"/>
                  <a:pt x="1280798" y="466697"/>
                  <a:pt x="1286225" y="211642"/>
                </a:cubicBezTo>
                <a:cubicBezTo>
                  <a:pt x="1291652" y="-43413"/>
                  <a:pt x="727233" y="379869"/>
                  <a:pt x="32563" y="0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7603379" y="1938201"/>
            <a:ext cx="1658294" cy="1836978"/>
          </a:xfrm>
          <a:custGeom>
            <a:avLst/>
            <a:gdLst>
              <a:gd name="connsiteX0" fmla="*/ 16282 w 1658294"/>
              <a:gd name="connsiteY0" fmla="*/ 1836978 h 1836978"/>
              <a:gd name="connsiteX1" fmla="*/ 1286225 w 1658294"/>
              <a:gd name="connsiteY1" fmla="*/ 664809 h 1836978"/>
              <a:gd name="connsiteX2" fmla="*/ 0 w 1658294"/>
              <a:gd name="connsiteY2" fmla="*/ 225246 h 183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8294" h="1836978">
                <a:moveTo>
                  <a:pt x="16282" y="1836978"/>
                </a:moveTo>
                <a:cubicBezTo>
                  <a:pt x="652610" y="1385204"/>
                  <a:pt x="1288939" y="933431"/>
                  <a:pt x="1286225" y="664809"/>
                </a:cubicBezTo>
                <a:cubicBezTo>
                  <a:pt x="1283511" y="396187"/>
                  <a:pt x="2708127" y="-379832"/>
                  <a:pt x="0" y="225246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7620000" y="12308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30" name="Rectangle 43"/>
          <p:cNvSpPr>
            <a:spLocks noChangeArrowheads="1"/>
          </p:cNvSpPr>
          <p:nvPr/>
        </p:nvSpPr>
        <p:spPr bwMode="auto">
          <a:xfrm>
            <a:off x="533400" y="1524000"/>
            <a:ext cx="685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eix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1" name="Rectangle 52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0xF1c</a:t>
            </a: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533400" y="1154668"/>
            <a:ext cx="17906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Program Counter</a:t>
            </a:r>
          </a:p>
        </p:txBody>
      </p:sp>
      <p:cxnSp>
        <p:nvCxnSpPr>
          <p:cNvPr id="33" name="Curved Connector 32"/>
          <p:cNvCxnSpPr>
            <a:stCxn id="31" idx="3"/>
            <a:endCxn id="11" idx="1"/>
          </p:cNvCxnSpPr>
          <p:nvPr/>
        </p:nvCxnSpPr>
        <p:spPr bwMode="auto">
          <a:xfrm>
            <a:off x="2286000" y="1714500"/>
            <a:ext cx="2971800" cy="914400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0597491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Execution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Case – </a:t>
            </a:r>
            <a:r>
              <a:rPr lang="en-US" i="1" dirty="0" err="1"/>
              <a:t>Straigthline</a:t>
            </a:r>
            <a:r>
              <a:rPr lang="en-US" dirty="0"/>
              <a:t> Code</a:t>
            </a:r>
          </a:p>
          <a:p>
            <a:pPr lvl="1"/>
            <a:r>
              <a:rPr lang="en-US" dirty="0"/>
              <a:t>Instructions follow one another in program order</a:t>
            </a:r>
          </a:p>
          <a:p>
            <a:pPr lvl="1"/>
            <a:r>
              <a:rPr lang="en-US" dirty="0"/>
              <a:t>Complicated for variable length encodings</a:t>
            </a:r>
          </a:p>
          <a:p>
            <a:pPr lvl="1"/>
            <a:endParaRPr lang="en-US" dirty="0"/>
          </a:p>
          <a:p>
            <a:r>
              <a:rPr lang="en-US" dirty="0"/>
              <a:t>Need to be able to change program control flow</a:t>
            </a:r>
          </a:p>
        </p:txBody>
      </p:sp>
    </p:spTree>
    <p:extLst>
      <p:ext uri="{BB962C8B-B14F-4D97-AF65-F5344CB8AC3E}">
        <p14:creationId xmlns:p14="http://schemas.microsoft.com/office/powerpoint/2010/main" val="3689935525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Is Control Flow Not </a:t>
            </a:r>
            <a:r>
              <a:rPr lang="en-US" dirty="0" err="1"/>
              <a:t>Straightline</a:t>
            </a:r>
            <a:r>
              <a:rPr lang="en-US" dirty="0"/>
              <a:t>?</a:t>
            </a:r>
            <a:br>
              <a:rPr lang="en-US" dirty="0"/>
            </a:br>
            <a:r>
              <a:rPr lang="en-US" sz="2800" dirty="0"/>
              <a:t>(i.e., what language constructs change control flow?)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Procedure calls/returns</a:t>
            </a:r>
          </a:p>
          <a:p>
            <a:pPr lvl="1"/>
            <a:r>
              <a:rPr lang="en-US" dirty="0"/>
              <a:t>Don’t execute next instruction – go to new instructions</a:t>
            </a:r>
          </a:p>
          <a:p>
            <a:pPr lvl="1"/>
            <a:r>
              <a:rPr lang="en-US" dirty="0"/>
              <a:t>Monday’s lecture</a:t>
            </a:r>
          </a:p>
          <a:p>
            <a:endParaRPr lang="en-US" dirty="0"/>
          </a:p>
          <a:p>
            <a:r>
              <a:rPr lang="en-US" dirty="0"/>
              <a:t>Conditional statements</a:t>
            </a:r>
          </a:p>
          <a:p>
            <a:pPr lvl="1"/>
            <a:r>
              <a:rPr lang="en-US" dirty="0"/>
              <a:t>Only execute next instruction if condition is true, </a:t>
            </a:r>
          </a:p>
          <a:p>
            <a:pPr marL="279400" lvl="1" indent="0">
              <a:buNone/>
            </a:pPr>
            <a:r>
              <a:rPr lang="en-US" dirty="0"/>
              <a:t>                                                           otherwise go to new ins</a:t>
            </a:r>
          </a:p>
          <a:p>
            <a:r>
              <a:rPr lang="en-US" dirty="0"/>
              <a:t>For loops</a:t>
            </a:r>
          </a:p>
          <a:p>
            <a:pPr lvl="1"/>
            <a:r>
              <a:rPr lang="en-US" dirty="0"/>
              <a:t>Execute a set number of times</a:t>
            </a:r>
          </a:p>
          <a:p>
            <a:r>
              <a:rPr lang="en-US" dirty="0"/>
              <a:t>While do-While loops</a:t>
            </a:r>
          </a:p>
          <a:p>
            <a:pPr lvl="1"/>
            <a:r>
              <a:rPr lang="en-US" dirty="0"/>
              <a:t>Execute until a condition is true</a:t>
            </a:r>
          </a:p>
          <a:p>
            <a:r>
              <a:rPr lang="en-US" dirty="0"/>
              <a:t>? Operator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924973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Commonalities in Language Constructs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Conditions</a:t>
            </a:r>
          </a:p>
          <a:p>
            <a:pPr lvl="1"/>
            <a:r>
              <a:rPr lang="en-US" b="1" dirty="0"/>
              <a:t>if</a:t>
            </a:r>
            <a:r>
              <a:rPr lang="en-US" dirty="0"/>
              <a:t> (prop) </a:t>
            </a:r>
            <a:r>
              <a:rPr lang="en-US" b="1" dirty="0"/>
              <a:t>then</a:t>
            </a:r>
            <a:r>
              <a:rPr lang="en-US" dirty="0"/>
              <a:t> </a:t>
            </a:r>
            <a:r>
              <a:rPr lang="en-US" dirty="0" err="1"/>
              <a:t>codeX</a:t>
            </a:r>
            <a:r>
              <a:rPr lang="en-US" dirty="0"/>
              <a:t> </a:t>
            </a:r>
            <a:r>
              <a:rPr lang="en-US" b="1" dirty="0"/>
              <a:t>else</a:t>
            </a:r>
            <a:r>
              <a:rPr lang="en-US" dirty="0"/>
              <a:t> </a:t>
            </a:r>
            <a:r>
              <a:rPr lang="en-US" dirty="0" err="1"/>
              <a:t>codeY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For Loop</a:t>
            </a:r>
          </a:p>
          <a:p>
            <a:pPr lvl="1"/>
            <a:r>
              <a:rPr lang="en-US" b="1" dirty="0"/>
              <a:t>if</a:t>
            </a:r>
            <a:r>
              <a:rPr lang="en-US" dirty="0"/>
              <a:t>( under number of iterations) </a:t>
            </a:r>
            <a:r>
              <a:rPr lang="en-US" b="1" dirty="0"/>
              <a:t>then</a:t>
            </a:r>
            <a:r>
              <a:rPr lang="en-US" dirty="0"/>
              <a:t> </a:t>
            </a:r>
            <a:r>
              <a:rPr lang="en-US" dirty="0" err="1"/>
              <a:t>codeX</a:t>
            </a:r>
            <a:r>
              <a:rPr lang="en-US" dirty="0"/>
              <a:t> [Loop Body] </a:t>
            </a:r>
            <a:r>
              <a:rPr lang="en-US" b="1" dirty="0"/>
              <a:t>else</a:t>
            </a:r>
            <a:r>
              <a:rPr lang="en-US" dirty="0"/>
              <a:t> </a:t>
            </a:r>
            <a:r>
              <a:rPr lang="en-US" dirty="0" err="1"/>
              <a:t>codeY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While Loop</a:t>
            </a:r>
          </a:p>
          <a:p>
            <a:pPr lvl="1"/>
            <a:r>
              <a:rPr lang="en-US" b="1" dirty="0"/>
              <a:t>if</a:t>
            </a:r>
            <a:r>
              <a:rPr lang="en-US" dirty="0"/>
              <a:t>(prop) </a:t>
            </a:r>
            <a:r>
              <a:rPr lang="en-US" b="1" dirty="0"/>
              <a:t>then</a:t>
            </a:r>
            <a:r>
              <a:rPr lang="en-US" dirty="0"/>
              <a:t> </a:t>
            </a:r>
            <a:r>
              <a:rPr lang="en-US" dirty="0" err="1"/>
              <a:t>codeX</a:t>
            </a:r>
            <a:r>
              <a:rPr lang="en-US" dirty="0"/>
              <a:t> [Loop Body] </a:t>
            </a:r>
            <a:r>
              <a:rPr lang="en-US" b="1" dirty="0"/>
              <a:t>else</a:t>
            </a:r>
            <a:r>
              <a:rPr lang="en-US" dirty="0"/>
              <a:t> </a:t>
            </a:r>
            <a:r>
              <a:rPr lang="en-US" dirty="0" err="1"/>
              <a:t>codeY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? Operator</a:t>
            </a:r>
          </a:p>
          <a:p>
            <a:pPr lvl="1"/>
            <a:r>
              <a:rPr lang="en-US" b="1" dirty="0"/>
              <a:t>if</a:t>
            </a:r>
            <a:r>
              <a:rPr lang="en-US" dirty="0"/>
              <a:t>(prop) </a:t>
            </a:r>
            <a:r>
              <a:rPr lang="en-US" b="1" dirty="0"/>
              <a:t>then</a:t>
            </a:r>
            <a:r>
              <a:rPr lang="en-US" dirty="0"/>
              <a:t> a </a:t>
            </a:r>
            <a:r>
              <a:rPr lang="en-US" b="1" dirty="0"/>
              <a:t>else</a:t>
            </a:r>
            <a:r>
              <a:rPr lang="en-US" dirty="0"/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2231706233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Should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Checking conditions</a:t>
            </a:r>
          </a:p>
          <a:p>
            <a:pPr lvl="1"/>
            <a:r>
              <a:rPr lang="en-US" dirty="0"/>
              <a:t>True or false</a:t>
            </a:r>
          </a:p>
          <a:p>
            <a:pPr lvl="1"/>
            <a:endParaRPr lang="en-US" dirty="0"/>
          </a:p>
          <a:p>
            <a:r>
              <a:rPr lang="en-US" dirty="0"/>
              <a:t>Changing control based on outcome</a:t>
            </a:r>
          </a:p>
          <a:p>
            <a:pPr lvl="1"/>
            <a:r>
              <a:rPr lang="en-US" dirty="0"/>
              <a:t>Changing program counter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Often called “conditional branch”</a:t>
            </a:r>
          </a:p>
        </p:txBody>
      </p:sp>
    </p:spTree>
    <p:extLst>
      <p:ext uri="{BB962C8B-B14F-4D97-AF65-F5344CB8AC3E}">
        <p14:creationId xmlns:p14="http://schemas.microsoft.com/office/powerpoint/2010/main" val="2870856841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4384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Instructions</a:t>
            </a: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 dirty="0"/>
              <a:t>Software View of Architecture State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536950"/>
            <a:ext cx="4357687" cy="3092450"/>
          </a:xfrm>
        </p:spPr>
        <p:txBody>
          <a:bodyPr/>
          <a:lstStyle/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PC: Program counter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Called “EIP” (IA32) or “RIP” (x86-64)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Register file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Condition codes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Store status information about most recent arithmetic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676400" y="17526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solidFill>
                  <a:srgbClr val="FF0000"/>
                </a:solidFill>
                <a:latin typeface="Calibri" pitchFamily="34" charset="0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0" hangingPunct="0"/>
            <a:r>
              <a:rPr lang="en-US" sz="2400" b="1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9906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172200" y="16764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Object Code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Program Data</a:t>
            </a:r>
          </a:p>
          <a:p>
            <a:pPr algn="l" eaLnBrk="0" hangingPunct="0"/>
            <a:r>
              <a:rPr lang="en-US" sz="2000" b="1" dirty="0">
                <a:latin typeface="Calibri" pitchFamily="34" charset="0"/>
              </a:rPr>
              <a:t>OS Data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algn="l" eaLnBrk="0" hangingPunct="0"/>
            <a:endParaRPr lang="en-US" sz="2400" b="1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Addresses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019800" y="29718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latin typeface="Calibri" pitchFamily="34" charset="0"/>
              </a:rPr>
              <a:t>Stack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400" b="1" dirty="0">
                <a:solidFill>
                  <a:srgbClr val="FF0000"/>
                </a:solidFill>
                <a:latin typeface="Calibri" pitchFamily="34" charset="0"/>
              </a:rPr>
              <a:t>Condition</a:t>
            </a:r>
          </a:p>
          <a:p>
            <a:pPr eaLnBrk="0" hangingPunct="0"/>
            <a:r>
              <a:rPr lang="en-US" sz="2400" b="1" dirty="0">
                <a:solidFill>
                  <a:srgbClr val="FF0000"/>
                </a:solidFill>
                <a:latin typeface="Calibri" pitchFamily="34" charset="0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4984750"/>
            <a:ext cx="40767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600" dirty="0"/>
              <a:t>Byte addressable array</a:t>
            </a:r>
          </a:p>
          <a:p>
            <a:pPr marL="571500" lvl="2" indent="-165100"/>
            <a:r>
              <a:rPr lang="en-US" sz="1600" dirty="0"/>
              <a:t>Code, user data, (some) OS data</a:t>
            </a:r>
          </a:p>
          <a:p>
            <a:pPr marL="571500" lvl="2" indent="-165100"/>
            <a:r>
              <a:rPr lang="en-US" sz="1600" dirty="0"/>
              <a:t>Includes stack used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18" name="Freeform 10"/>
          <p:cNvSpPr>
            <a:spLocks/>
          </p:cNvSpPr>
          <p:nvPr/>
        </p:nvSpPr>
        <p:spPr bwMode="auto">
          <a:xfrm>
            <a:off x="1371600" y="2549955"/>
            <a:ext cx="691290" cy="345645"/>
          </a:xfrm>
          <a:custGeom>
            <a:avLst/>
            <a:gdLst>
              <a:gd name="T0" fmla="*/ 0 w 297"/>
              <a:gd name="T1" fmla="*/ 0 h 145"/>
              <a:gd name="T2" fmla="*/ 96 w 297"/>
              <a:gd name="T3" fmla="*/ 144 h 145"/>
              <a:gd name="T4" fmla="*/ 200 w 297"/>
              <a:gd name="T5" fmla="*/ 145 h 145"/>
              <a:gd name="T6" fmla="*/ 297 w 297"/>
              <a:gd name="T7" fmla="*/ 1 h 145"/>
              <a:gd name="T8" fmla="*/ 192 w 297"/>
              <a:gd name="T9" fmla="*/ 0 h 145"/>
              <a:gd name="T10" fmla="*/ 144 w 297"/>
              <a:gd name="T11" fmla="*/ 48 h 145"/>
              <a:gd name="T12" fmla="*/ 96 w 297"/>
              <a:gd name="T13" fmla="*/ 0 h 145"/>
              <a:gd name="T14" fmla="*/ 0 w 297"/>
              <a:gd name="T15" fmla="*/ 0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97" h="145">
                <a:moveTo>
                  <a:pt x="0" y="0"/>
                </a:moveTo>
                <a:lnTo>
                  <a:pt x="96" y="144"/>
                </a:lnTo>
                <a:lnTo>
                  <a:pt x="200" y="145"/>
                </a:lnTo>
                <a:lnTo>
                  <a:pt x="297" y="1"/>
                </a:lnTo>
                <a:lnTo>
                  <a:pt x="192" y="0"/>
                </a:lnTo>
                <a:lnTo>
                  <a:pt x="144" y="48"/>
                </a:lnTo>
                <a:lnTo>
                  <a:pt x="96" y="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solidFill>
                  <a:schemeClr val="lt1"/>
                </a:solidFill>
              </a:rPr>
              <a:t>ALU</a:t>
            </a:r>
          </a:p>
        </p:txBody>
      </p:sp>
    </p:spTree>
    <p:extLst>
      <p:ext uri="{BB962C8B-B14F-4D97-AF65-F5344CB8AC3E}">
        <p14:creationId xmlns:p14="http://schemas.microsoft.com/office/powerpoint/2010/main" val="701801278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Codes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Single bit registers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 Carry Flag (for unsigned)	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Sign Flag (for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</a:t>
            </a:r>
            <a:r>
              <a:rPr lang="en-US" dirty="0"/>
              <a:t> Zero Flag	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Overflow Flag (for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Set by instructions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Implicitly set as a side effect of instructions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Explicitly set by special compare and test instructions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7" name="Rectangle 10"/>
          <p:cNvSpPr>
            <a:spLocks/>
          </p:cNvSpPr>
          <p:nvPr/>
        </p:nvSpPr>
        <p:spPr bwMode="auto">
          <a:xfrm>
            <a:off x="4119562" y="19050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8" name="Rectangle 11"/>
          <p:cNvSpPr>
            <a:spLocks/>
          </p:cNvSpPr>
          <p:nvPr/>
        </p:nvSpPr>
        <p:spPr bwMode="auto">
          <a:xfrm>
            <a:off x="4792662" y="19050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9" name="Rectangle 12"/>
          <p:cNvSpPr>
            <a:spLocks/>
          </p:cNvSpPr>
          <p:nvPr/>
        </p:nvSpPr>
        <p:spPr bwMode="auto">
          <a:xfrm>
            <a:off x="5465762" y="19050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10" name="Rectangle 13"/>
          <p:cNvSpPr>
            <a:spLocks/>
          </p:cNvSpPr>
          <p:nvPr/>
        </p:nvSpPr>
        <p:spPr bwMode="auto">
          <a:xfrm>
            <a:off x="6138862" y="19050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11" name="Rectangle 14"/>
          <p:cNvSpPr>
            <a:spLocks/>
          </p:cNvSpPr>
          <p:nvPr/>
        </p:nvSpPr>
        <p:spPr bwMode="auto">
          <a:xfrm>
            <a:off x="6794500" y="1905000"/>
            <a:ext cx="26543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</p:spTree>
    <p:extLst>
      <p:ext uri="{BB962C8B-B14F-4D97-AF65-F5344CB8AC3E}">
        <p14:creationId xmlns:p14="http://schemas.microsoft.com/office/powerpoint/2010/main" val="1694373391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Implicitly Setting Condition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Can be </a:t>
            </a:r>
            <a:r>
              <a:rPr lang="en-US" i="1" dirty="0">
                <a:solidFill>
                  <a:srgbClr val="FF0000"/>
                </a:solidFill>
              </a:rPr>
              <a:t>implicitly</a:t>
            </a:r>
            <a:r>
              <a:rPr lang="en-US" dirty="0"/>
              <a:t>  set by other instructions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Example: </a:t>
            </a:r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/</a:t>
            </a:r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b="1" dirty="0"/>
              <a:t> </a:t>
            </a:r>
            <a:r>
              <a:rPr lang="en-US" b="1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b="1" dirty="0"/>
              <a:t>, </a:t>
            </a:r>
            <a:r>
              <a:rPr lang="en-US" b="1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b="1" dirty="0"/>
              <a:t> ↔ </a:t>
            </a:r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b="1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>
                <a:ea typeface="Calibri Bold" charset="0"/>
                <a:cs typeface="Calibri Bold" charset="0"/>
              </a:rPr>
              <a:t> 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/>
              <a:t>last op generated a carry from MSB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/>
              <a:t>last op generated 0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 last op generated a negative value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last op caused two’s complement overflow</a:t>
            </a:r>
            <a:br>
              <a:rPr lang="en-US" dirty="0"/>
            </a:b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41564148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Explicitly Setting Condition Codes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7500" lvl="1" indent="0">
              <a:buNone/>
            </a:pP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cmp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{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b,w,l,q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} </a:t>
            </a:r>
            <a:r>
              <a:rPr lang="en-US" sz="2400" dirty="0"/>
              <a:t> </a:t>
            </a:r>
            <a:r>
              <a:rPr lang="en-US" sz="24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sz="2400" dirty="0"/>
              <a:t>, </a:t>
            </a:r>
            <a:r>
              <a:rPr lang="en-US" sz="24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sz="2400" dirty="0"/>
          </a:p>
          <a:p>
            <a:pPr marL="317500" lvl="1" indent="0">
              <a:buNone/>
            </a:pP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	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cmpl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sz="2400" dirty="0"/>
              <a:t>  set condition codes like a – b </a:t>
            </a:r>
          </a:p>
          <a:p>
            <a:pPr marL="317500" lvl="1" indent="0">
              <a:buNone/>
            </a:pPr>
            <a:r>
              <a:rPr lang="en-US" sz="2400" dirty="0"/>
              <a:t>                                 (but don’t update b or a)</a:t>
            </a:r>
          </a:p>
          <a:p>
            <a:pPr marL="317500" lvl="1" indent="0">
              <a:buNone/>
            </a:pPr>
            <a:endParaRPr lang="en-US" sz="2400" dirty="0"/>
          </a:p>
          <a:p>
            <a:pPr marL="317500" lvl="1" indent="0">
              <a:buNone/>
            </a:pPr>
            <a:r>
              <a:rPr lang="en-US" sz="2400" b="1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sz="240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set</a:t>
            </a:r>
            <a:r>
              <a:rPr lang="en-US" sz="2400" dirty="0"/>
              <a:t> if carry out from most significant bit </a:t>
            </a:r>
          </a:p>
          <a:p>
            <a:pPr marL="317500" lvl="1" indent="0">
              <a:buNone/>
            </a:pPr>
            <a:r>
              <a:rPr lang="en-US" sz="2400" b="1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sz="240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set</a:t>
            </a:r>
            <a:r>
              <a:rPr lang="en-US" sz="2400" dirty="0"/>
              <a:t> if 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 sz="2400" dirty="0"/>
          </a:p>
          <a:p>
            <a:pPr marL="317500" lvl="1" indent="0">
              <a:buNone/>
            </a:pPr>
            <a:r>
              <a:rPr lang="en-US" sz="2400" b="1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sz="240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set</a:t>
            </a:r>
            <a:r>
              <a:rPr lang="en-US" sz="2400" dirty="0"/>
              <a:t> if 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 sz="2400" dirty="0"/>
              <a:t> (as signed)</a:t>
            </a:r>
          </a:p>
          <a:p>
            <a:pPr marL="317500" lvl="1" indent="0">
              <a:buNone/>
            </a:pPr>
            <a:r>
              <a:rPr lang="en-US" sz="2400" b="1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sz="240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set</a:t>
            </a:r>
            <a:r>
              <a:rPr lang="en-US" sz="2400" dirty="0"/>
              <a:t> if two’s-complement (signed) overflow</a:t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</a:t>
            </a:r>
          </a:p>
          <a:p>
            <a:pPr marL="317500" lvl="1" indent="0">
              <a:buNone/>
            </a:pP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	(a&lt;0 &amp;&amp; b&gt;0 &amp;&amp; (a-b)&gt;0)</a:t>
            </a:r>
            <a:endParaRPr lang="en-US" sz="240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97502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(Implicit Setting)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Single bit registers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	 Carry Flag (for unsigned)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	 Zero Flag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 Overflow Flag (for signed)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Implicitly set (think of it as side effect) by arithmetic operations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Example: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dirty="0"/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↔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(unsigned overflow)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== 0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&lt; 0</a:t>
            </a:r>
            <a:r>
              <a:rPr lang="en-US" dirty="0"/>
              <a:t> (as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Not set by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/>
              <a:t> instruction</a:t>
            </a:r>
          </a:p>
        </p:txBody>
      </p:sp>
    </p:spTree>
    <p:extLst>
      <p:ext uri="{BB962C8B-B14F-4D97-AF65-F5344CB8AC3E}">
        <p14:creationId xmlns:p14="http://schemas.microsoft.com/office/powerpoint/2010/main" val="1994056825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Explicitly Setting Condition Codes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test</a:t>
            </a:r>
            <a:r>
              <a:rPr lang="en-US" dirty="0"/>
              <a:t>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1574800"/>
            <a:ext cx="8382000" cy="5435600"/>
          </a:xfrm>
          <a:ln/>
        </p:spPr>
        <p:txBody>
          <a:bodyPr/>
          <a:lstStyle/>
          <a:p>
            <a:pPr marL="317500" lvl="1" indent="0">
              <a:buNone/>
            </a:pP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test{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b,w,l,q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}</a:t>
            </a:r>
            <a:r>
              <a:rPr lang="en-US" sz="24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sz="2400" dirty="0"/>
              <a:t>, </a:t>
            </a:r>
            <a:r>
              <a:rPr lang="en-US" sz="24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br>
              <a:rPr lang="en-US" sz="2400" dirty="0"/>
            </a:b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testl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sz="2400" dirty="0"/>
              <a:t> like computing 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sz="2400" dirty="0"/>
              <a:t> without setting destination </a:t>
            </a:r>
          </a:p>
          <a:p>
            <a:pPr marL="317500" lvl="1" indent="0">
              <a:buNone/>
            </a:pPr>
            <a:endParaRPr lang="en-US" sz="2400" dirty="0"/>
          </a:p>
          <a:p>
            <a:pPr marL="317500" lvl="1" indent="0">
              <a:buNone/>
            </a:pPr>
            <a:r>
              <a:rPr lang="en-US" sz="2400" dirty="0"/>
              <a:t>Sets condition codes based on value of </a:t>
            </a:r>
            <a:r>
              <a:rPr lang="en-US" sz="24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 sz="2400" dirty="0"/>
              <a:t> &amp; </a:t>
            </a:r>
            <a:r>
              <a:rPr lang="en-US" sz="24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 sz="2400" dirty="0">
              <a:latin typeface="Courier New"/>
              <a:cs typeface="Courier New"/>
            </a:endParaRPr>
          </a:p>
          <a:p>
            <a:pPr marL="317500" lvl="1" indent="0"/>
            <a:endParaRPr lang="en-US" sz="2400" dirty="0"/>
          </a:p>
          <a:p>
            <a:pPr marL="317500" lvl="1" indent="0">
              <a:buNone/>
            </a:pPr>
            <a:r>
              <a:rPr lang="en-US" sz="240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	ZF set</a:t>
            </a:r>
            <a:r>
              <a:rPr lang="en-US" sz="2400" dirty="0"/>
              <a:t> when 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 == 0</a:t>
            </a:r>
            <a:endParaRPr lang="en-US" sz="2400" dirty="0"/>
          </a:p>
          <a:p>
            <a:pPr marL="317500" lvl="1" indent="0">
              <a:buNone/>
            </a:pPr>
            <a:r>
              <a:rPr lang="en-US" sz="2400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	SF set</a:t>
            </a:r>
            <a:r>
              <a:rPr lang="en-US" sz="2400" dirty="0"/>
              <a:t> when 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 &lt; 0</a:t>
            </a:r>
            <a:endParaRPr lang="en-US" sz="240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004985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SetX</a:t>
            </a:r>
            <a:r>
              <a:rPr lang="en-US" dirty="0"/>
              <a:t> Instructions: Set single byte based on combinations of condition codes</a:t>
            </a:r>
          </a:p>
        </p:txBody>
      </p:sp>
      <p:graphicFrame>
        <p:nvGraphicFramePr>
          <p:cNvPr id="3789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523269"/>
              </p:ext>
            </p:extLst>
          </p:nvPr>
        </p:nvGraphicFramePr>
        <p:xfrm>
          <a:off x="990600" y="2285999"/>
          <a:ext cx="7010400" cy="4191000"/>
        </p:xfrm>
        <a:graphic>
          <a:graphicData uri="http://schemas.openxmlformats.org/drawingml/2006/table">
            <a:tbl>
              <a:tblPr/>
              <a:tblGrid>
                <a:gridCol w="1276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85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57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4530194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Changing Control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041400"/>
            <a:ext cx="8382000" cy="863600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dirty="0" err="1"/>
              <a:t>jX</a:t>
            </a:r>
            <a:r>
              <a:rPr lang="en-US" dirty="0"/>
              <a:t> (jump) Instructions: </a:t>
            </a:r>
          </a:p>
          <a:p>
            <a:pPr marL="0" indent="0">
              <a:buNone/>
            </a:pPr>
            <a:r>
              <a:rPr lang="en-US" dirty="0"/>
              <a:t>set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eip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if condition is true</a:t>
            </a:r>
          </a:p>
          <a:p>
            <a:pPr marL="0" indent="0">
              <a:buNone/>
            </a:pPr>
            <a:r>
              <a:rPr lang="en-US" dirty="0"/>
              <a:t>                    otherwise execute next instruction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096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993321"/>
              </p:ext>
            </p:extLst>
          </p:nvPr>
        </p:nvGraphicFramePr>
        <p:xfrm>
          <a:off x="1143001" y="2362195"/>
          <a:ext cx="6705599" cy="4343405"/>
        </p:xfrm>
        <a:graphic>
          <a:graphicData uri="http://schemas.openxmlformats.org/drawingml/2006/table">
            <a:tbl>
              <a:tblPr/>
              <a:tblGrid>
                <a:gridCol w="1220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7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7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4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Bold" charset="0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6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Conditional Branch Example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13970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greater = 0;</a:t>
            </a:r>
          </a:p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less = 0;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conditional_count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a, 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   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b) {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(a &gt; b) greater++;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(a &lt; b) less++;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3970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conditional_count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4(%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.L2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greater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a &gt; b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              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a &lt;= b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jge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.L4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less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a &lt; b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two ways to get here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Loops Work on Same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whether to enter loop</a:t>
            </a:r>
          </a:p>
          <a:p>
            <a:endParaRPr lang="en-US" dirty="0"/>
          </a:p>
          <a:p>
            <a:r>
              <a:rPr lang="en-US" dirty="0"/>
              <a:t>Execute loop body</a:t>
            </a:r>
          </a:p>
          <a:p>
            <a:endParaRPr lang="en-US" dirty="0"/>
          </a:p>
          <a:p>
            <a:r>
              <a:rPr lang="en-US" dirty="0"/>
              <a:t>Check loop condition</a:t>
            </a:r>
          </a:p>
          <a:p>
            <a:pPr lvl="1"/>
            <a:r>
              <a:rPr lang="en-US" dirty="0"/>
              <a:t>Either jump back to top of loop or</a:t>
            </a:r>
          </a:p>
          <a:p>
            <a:pPr lvl="1"/>
            <a:r>
              <a:rPr lang="en-US" dirty="0"/>
              <a:t>Drop out of bottom of loop</a:t>
            </a:r>
          </a:p>
        </p:txBody>
      </p:sp>
    </p:spTree>
    <p:extLst>
      <p:ext uri="{BB962C8B-B14F-4D97-AF65-F5344CB8AC3E}">
        <p14:creationId xmlns:p14="http://schemas.microsoft.com/office/powerpoint/2010/main" val="784341295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For Loop Example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13970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total = 0;</a:t>
            </a:r>
          </a:p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data[100];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for_loop(int a) {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i;</a:t>
            </a:r>
          </a:p>
          <a:p>
            <a:pPr algn="l"/>
            <a:endParaRPr lang="nn-N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for(i = 0; i &lt; a; i++) {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total += data[i];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nn-N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3970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for_loop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testl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.L10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enter loop?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total,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.L9: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loop body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data(,%eax,4),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jne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.L9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loop back?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total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.L10: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93936342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13970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while_loop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 p)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while(p[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&gt; 0)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3970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while_loop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xorl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testl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.L13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.L14: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(%edx,%eax,4),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testl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ecx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.L14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.L13: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</p:txBody>
      </p:sp>
    </p:spTree>
    <p:extLst>
      <p:ext uri="{BB962C8B-B14F-4D97-AF65-F5344CB8AC3E}">
        <p14:creationId xmlns:p14="http://schemas.microsoft.com/office/powerpoint/2010/main" val="1741515134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Common Are Branches?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2807146"/>
              </p:ext>
            </p:extLst>
          </p:nvPr>
        </p:nvGraphicFramePr>
        <p:xfrm>
          <a:off x="457200" y="1600200"/>
          <a:ext cx="4038600" cy="474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Instruction Type</a:t>
                      </a:r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Frequency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Memory 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 Register Move</a:t>
                      </a:r>
                      <a:endParaRPr lang="en-US" dirty="0"/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22%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Conditional Branch</a:t>
                      </a:r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20%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Compare</a:t>
                      </a:r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16%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 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 Memory</a:t>
                      </a:r>
                      <a:r>
                        <a:rPr lang="en-US" baseline="0" dirty="0">
                          <a:sym typeface="Wingdings" panose="05000000000000000000" pitchFamily="2" charset="2"/>
                        </a:rPr>
                        <a:t> Move</a:t>
                      </a:r>
                      <a:endParaRPr lang="en-US" dirty="0"/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12%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</a:t>
                      </a:r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8%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And</a:t>
                      </a:r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6%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</a:t>
                      </a:r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5%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 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 Register</a:t>
                      </a:r>
                    </a:p>
                    <a:p>
                      <a:r>
                        <a:rPr lang="en-US" dirty="0">
                          <a:sym typeface="Wingdings" panose="05000000000000000000" pitchFamily="2" charset="2"/>
                        </a:rPr>
                        <a:t>Move</a:t>
                      </a:r>
                      <a:endParaRPr lang="en-US" dirty="0"/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4%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  <a:r>
                        <a:rPr lang="en-US" baseline="0" dirty="0"/>
                        <a:t> call</a:t>
                      </a:r>
                      <a:endParaRPr lang="en-US" dirty="0"/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1%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Function return</a:t>
                      </a:r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1%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Total</a:t>
                      </a:r>
                    </a:p>
                  </a:txBody>
                  <a:tcPr marL="62939" marR="62939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/>
                        <a:t>96%</a:t>
                      </a:r>
                    </a:p>
                  </a:txBody>
                  <a:tcPr marL="62939" marR="62939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From H&amp;P: Computer Architecture a Quantitative Approach</a:t>
            </a:r>
          </a:p>
          <a:p>
            <a:endParaRPr lang="en-US" dirty="0"/>
          </a:p>
          <a:p>
            <a:r>
              <a:rPr lang="en-US" dirty="0"/>
              <a:t>Study of top 10 instructions executed across a range of desktop (not scientific or number crunching) applications </a:t>
            </a:r>
          </a:p>
          <a:p>
            <a:pPr lvl="1"/>
            <a:r>
              <a:rPr lang="en-US" dirty="0"/>
              <a:t>SpecInt95</a:t>
            </a:r>
          </a:p>
          <a:p>
            <a:pPr lvl="1"/>
            <a:endParaRPr lang="en-US" dirty="0"/>
          </a:p>
          <a:p>
            <a:r>
              <a:rPr lang="en-US" dirty="0"/>
              <a:t>Branches are significant</a:t>
            </a:r>
          </a:p>
          <a:p>
            <a:pPr lvl="1"/>
            <a:r>
              <a:rPr lang="en-US" dirty="0"/>
              <a:t>Bizarrely, more important than the arithmetic that determines the branch outcome</a:t>
            </a:r>
          </a:p>
        </p:txBody>
      </p:sp>
    </p:spTree>
    <p:extLst>
      <p:ext uri="{BB962C8B-B14F-4D97-AF65-F5344CB8AC3E}">
        <p14:creationId xmlns:p14="http://schemas.microsoft.com/office/powerpoint/2010/main" val="1300693323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                     </a:t>
            </a:r>
            <a:r>
              <a:rPr lang="en-US" dirty="0" err="1"/>
              <a:t>Mem</a:t>
            </a:r>
            <a:r>
              <a:rPr lang="en-US" dirty="0"/>
              <a:t> Ops x </a:t>
            </a:r>
            <a:r>
              <a:rPr lang="en-US" dirty="0" err="1"/>
              <a:t>Mem</a:t>
            </a:r>
            <a:r>
              <a:rPr lang="en-US" dirty="0"/>
              <a:t> Time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ALU Ops   x ALU Time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+  Cond Ops x Cond Time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Total Time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Hardware optimized to execute next instruction in memory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time of a conditional branch instruction is the time required to establish execution at the new instruction address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800600" y="2895600"/>
            <a:ext cx="28956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4354359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time of a conditional branch instruction is the time required to establish execution at the new instruction address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requires flushing any instructions that are “in flight”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Modern processors can have 100s of instructions “in flight”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Huge investments have been made in reducing the impact of conditional branches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Programmers should be aware of the potential cost of branching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67973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Test)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Explicit Setting by Test instruction</a:t>
            </a:r>
          </a:p>
          <a:p>
            <a:pPr marL="317500" lvl="1" indent="0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603250" lvl="2" indent="0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/>
              <a:t> without setting destination 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/>
              <a:t>Sets condition codes based on value of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 dirty="0"/>
              <a:t>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 dirty="0"/>
          </a:p>
          <a:p>
            <a:pPr marL="317500" lvl="1" indent="0"/>
            <a:r>
              <a:rPr lang="en-US" dirty="0"/>
              <a:t>Test sign of a value</a:t>
            </a:r>
          </a:p>
          <a:p>
            <a:pPr marL="317500" lvl="1" indent="0"/>
            <a:r>
              <a:rPr lang="en-US" dirty="0"/>
              <a:t>Useful to have one of the operands be a mask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== 0</a:t>
            </a:r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&lt; 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28297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Moves (</a:t>
            </a:r>
            <a:r>
              <a:rPr lang="en-US" dirty="0" err="1"/>
              <a:t>cmov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way to reduce impact of conditional branches</a:t>
            </a:r>
          </a:p>
          <a:p>
            <a:pPr lvl="1"/>
            <a:r>
              <a:rPr lang="en-US" dirty="0"/>
              <a:t>Don’t branch!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cmovX</a:t>
            </a:r>
            <a:r>
              <a:rPr lang="en-US" dirty="0"/>
              <a:t>{</a:t>
            </a:r>
            <a:r>
              <a:rPr lang="en-US" dirty="0" err="1"/>
              <a:t>b,w,l,q</a:t>
            </a:r>
            <a:r>
              <a:rPr lang="en-US" dirty="0"/>
              <a:t>} S, D</a:t>
            </a:r>
          </a:p>
          <a:p>
            <a:pPr lvl="1"/>
            <a:r>
              <a:rPr lang="en-US" dirty="0"/>
              <a:t>If X then copy value in S to D, otherwise nothing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885686"/>
              </p:ext>
            </p:extLst>
          </p:nvPr>
        </p:nvGraphicFramePr>
        <p:xfrm>
          <a:off x="838200" y="2514603"/>
          <a:ext cx="7391399" cy="1414461"/>
        </p:xfrm>
        <a:graphic>
          <a:graphicData uri="http://schemas.openxmlformats.org/drawingml/2006/table">
            <a:tbl>
              <a:tblPr/>
              <a:tblGrid>
                <a:gridCol w="1752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9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8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8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cmovX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{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b,w,l,q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5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cmove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Equal/zero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5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cmovene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5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Many more…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Just like jumps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0057767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Move Example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13970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result = 0;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conditional_move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a,   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  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b) {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(a &gt; b) ? a : b;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45000" y="1397000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conditional_move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4(%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cmovge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result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ret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686599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/>
          </p:cNvSpPr>
          <p:nvPr/>
        </p:nvSpPr>
        <p:spPr bwMode="auto">
          <a:xfrm>
            <a:off x="457200" y="10414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Bad Cases for 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049462"/>
            <a:ext cx="4724400" cy="609600"/>
          </a:xfrm>
          <a:ln/>
        </p:spPr>
        <p:txBody>
          <a:bodyPr/>
          <a:lstStyle/>
          <a:p>
            <a:r>
              <a:rPr lang="en-US" sz="2000" dirty="0"/>
              <a:t>Both values get computed</a:t>
            </a:r>
          </a:p>
          <a:p>
            <a:r>
              <a:rPr lang="en-US" sz="2000" dirty="0"/>
              <a:t>Only makes sense when computations are very simple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5160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</a:p>
        </p:txBody>
      </p:sp>
      <p:sp>
        <p:nvSpPr>
          <p:cNvPr id="10" name="Rectangle 3"/>
          <p:cNvSpPr>
            <a:spLocks/>
          </p:cNvSpPr>
          <p:nvPr/>
        </p:nvSpPr>
        <p:spPr bwMode="auto">
          <a:xfrm>
            <a:off x="457200" y="31750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Risky Computations</a:t>
            </a: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685800" y="41830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May have undesirable effects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533400" y="36496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*p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0;</a:t>
            </a: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457200" y="49276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Computations with side effects</a:t>
            </a: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685800" y="59356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Must be side-effect free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533400" y="54022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&gt; 0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x*=7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x+=3;</a:t>
            </a:r>
          </a:p>
        </p:txBody>
      </p:sp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One Instruction </a:t>
            </a:r>
            <a:br>
              <a:rPr lang="en-US" dirty="0"/>
            </a:br>
            <a:r>
              <a:rPr lang="en-US" sz="2400" dirty="0"/>
              <a:t>(To Rule Them All)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subleq</a:t>
            </a:r>
            <a:r>
              <a:rPr lang="en-US" dirty="0"/>
              <a:t> a, b, c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Mem</a:t>
            </a:r>
            <a:r>
              <a:rPr lang="en-US" dirty="0"/>
              <a:t>[b] </a:t>
            </a:r>
            <a:r>
              <a:rPr lang="en-US" dirty="0">
                <a:sym typeface="Wingdings" panose="05000000000000000000" pitchFamily="2" charset="2"/>
              </a:rPr>
              <a:t> </a:t>
            </a:r>
            <a:r>
              <a:rPr lang="en-US" dirty="0" err="1">
                <a:sym typeface="Wingdings" panose="05000000000000000000" pitchFamily="2" charset="2"/>
              </a:rPr>
              <a:t>Mem</a:t>
            </a:r>
            <a:r>
              <a:rPr lang="en-US" dirty="0">
                <a:sym typeface="Wingdings" panose="05000000000000000000" pitchFamily="2" charset="2"/>
              </a:rPr>
              <a:t>[b] – </a:t>
            </a:r>
            <a:r>
              <a:rPr lang="en-US" dirty="0" err="1">
                <a:sym typeface="Wingdings" panose="05000000000000000000" pitchFamily="2" charset="2"/>
              </a:rPr>
              <a:t>Mem</a:t>
            </a:r>
            <a:r>
              <a:rPr lang="en-US" dirty="0">
                <a:sym typeface="Wingdings" panose="05000000000000000000" pitchFamily="2" charset="2"/>
              </a:rPr>
              <a:t>[a];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    if(</a:t>
            </a:r>
            <a:r>
              <a:rPr lang="en-US" dirty="0" err="1">
                <a:sym typeface="Wingdings" panose="05000000000000000000" pitchFamily="2" charset="2"/>
              </a:rPr>
              <a:t>Mem</a:t>
            </a:r>
            <a:r>
              <a:rPr lang="en-US" dirty="0">
                <a:sym typeface="Wingdings" panose="05000000000000000000" pitchFamily="2" charset="2"/>
              </a:rPr>
              <a:t>[b] &lt;= 0) </a:t>
            </a:r>
            <a:r>
              <a:rPr lang="en-US" dirty="0" err="1">
                <a:sym typeface="Wingdings" panose="05000000000000000000" pitchFamily="2" charset="2"/>
              </a:rPr>
              <a:t>goto</a:t>
            </a:r>
            <a:r>
              <a:rPr lang="en-US" dirty="0">
                <a:sym typeface="Wingdings" panose="05000000000000000000" pitchFamily="2" charset="2"/>
              </a:rPr>
              <a:t> c;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Three things this instruction does: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Read state (memory)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Modify state (memory)</a:t>
            </a:r>
          </a:p>
          <a:p>
            <a:pPr lvl="1"/>
            <a:r>
              <a:rPr lang="en-US" dirty="0"/>
              <a:t>Modify state (control)</a:t>
            </a:r>
          </a:p>
          <a:p>
            <a:pPr lvl="1"/>
            <a:endParaRPr lang="en-US" dirty="0"/>
          </a:p>
          <a:p>
            <a:r>
              <a:rPr lang="en-US" dirty="0"/>
              <a:t>We now know how to do all 3 essential things</a:t>
            </a:r>
          </a:p>
        </p:txBody>
      </p:sp>
    </p:spTree>
    <p:extLst>
      <p:ext uri="{BB962C8B-B14F-4D97-AF65-F5344CB8AC3E}">
        <p14:creationId xmlns:p14="http://schemas.microsoft.com/office/powerpoint/2010/main" val="1186339250"/>
      </p:ext>
    </p:extLst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(review)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397000"/>
            <a:ext cx="8382000" cy="5308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Define and motivate computer architecture</a:t>
            </a:r>
          </a:p>
          <a:p>
            <a:pPr lvl="1"/>
            <a:r>
              <a:rPr lang="en-US" dirty="0"/>
              <a:t>Understand key components</a:t>
            </a:r>
          </a:p>
          <a:p>
            <a:pPr lvl="1"/>
            <a:r>
              <a:rPr lang="en-US" dirty="0"/>
              <a:t>Understand why we define these</a:t>
            </a:r>
          </a:p>
          <a:p>
            <a:pPr lvl="1"/>
            <a:endParaRPr lang="en-US" dirty="0"/>
          </a:p>
          <a:p>
            <a:r>
              <a:rPr lang="en-US" dirty="0"/>
              <a:t>Understand x86 architecture</a:t>
            </a:r>
          </a:p>
          <a:p>
            <a:pPr lvl="1"/>
            <a:r>
              <a:rPr lang="en-US" dirty="0"/>
              <a:t>Write simple programs</a:t>
            </a:r>
          </a:p>
          <a:p>
            <a:pPr lvl="1"/>
            <a:r>
              <a:rPr lang="en-US" dirty="0"/>
              <a:t>Understand C pointers</a:t>
            </a:r>
          </a:p>
          <a:p>
            <a:pPr lvl="1"/>
            <a:endParaRPr lang="en-US" dirty="0"/>
          </a:p>
          <a:p>
            <a:r>
              <a:rPr lang="en-US" dirty="0"/>
              <a:t>Understand all state and how to change it</a:t>
            </a:r>
          </a:p>
          <a:p>
            <a:pPr lvl="1"/>
            <a:r>
              <a:rPr lang="en-US" dirty="0"/>
              <a:t>Program counter (%</a:t>
            </a:r>
            <a:r>
              <a:rPr lang="en-US" dirty="0" err="1"/>
              <a:t>eip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Condition codes</a:t>
            </a:r>
          </a:p>
          <a:p>
            <a:pPr lvl="1"/>
            <a:endParaRPr lang="en-US" dirty="0"/>
          </a:p>
          <a:p>
            <a:r>
              <a:rPr lang="en-US" dirty="0"/>
              <a:t>You can now write any program in assembly</a:t>
            </a:r>
          </a:p>
          <a:p>
            <a:pPr lvl="1"/>
            <a:r>
              <a:rPr lang="en-US" dirty="0"/>
              <a:t>Can read and write state</a:t>
            </a:r>
          </a:p>
          <a:p>
            <a:pPr lvl="1"/>
            <a:r>
              <a:rPr lang="en-US" dirty="0"/>
              <a:t>Can perform computation</a:t>
            </a:r>
          </a:p>
          <a:p>
            <a:pPr lvl="1"/>
            <a:r>
              <a:rPr lang="en-US" dirty="0"/>
              <a:t>Can change control flow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886028"/>
      </p:ext>
    </p:extLst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Week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how to implement sophisticated programs</a:t>
            </a:r>
          </a:p>
          <a:p>
            <a:endParaRPr lang="en-US" dirty="0"/>
          </a:p>
          <a:p>
            <a:r>
              <a:rPr lang="en-US" dirty="0"/>
              <a:t>Functions and function call stack</a:t>
            </a:r>
          </a:p>
          <a:p>
            <a:endParaRPr lang="en-US" dirty="0"/>
          </a:p>
          <a:p>
            <a:r>
              <a:rPr lang="en-US" dirty="0"/>
              <a:t>Arrays and structures</a:t>
            </a:r>
          </a:p>
          <a:p>
            <a:endParaRPr lang="en-US" dirty="0"/>
          </a:p>
          <a:p>
            <a:r>
              <a:rPr lang="en-US" dirty="0"/>
              <a:t>Pointers and buffer overflow</a:t>
            </a:r>
          </a:p>
        </p:txBody>
      </p:sp>
    </p:spTree>
    <p:extLst>
      <p:ext uri="{BB962C8B-B14F-4D97-AF65-F5344CB8AC3E}">
        <p14:creationId xmlns:p14="http://schemas.microsoft.com/office/powerpoint/2010/main" val="2884667472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8682" y="6019800"/>
            <a:ext cx="7329487" cy="838200"/>
          </a:xfrm>
          <a:ln/>
        </p:spPr>
        <p:txBody>
          <a:bodyPr/>
          <a:lstStyle/>
          <a:p>
            <a:pPr lvl="1"/>
            <a:r>
              <a:rPr lang="en-US" dirty="0"/>
              <a:t>Can reference low-order byte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36576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%al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36576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36576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%cl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36576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%dl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36576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36576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3649650" y="4838700"/>
            <a:ext cx="655649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3657600" y="54356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76200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%r8b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76200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%r9b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76200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%r10b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76200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%r11b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76200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%r12b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76200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%r13b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7620000" y="4838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%r14b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7620000" y="5448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%r15b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  <p:extLst>
      <p:ext uri="{BB962C8B-B14F-4D97-AF65-F5344CB8AC3E}">
        <p14:creationId xmlns:p14="http://schemas.microsoft.com/office/powerpoint/2010/main" val="801005610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66294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%rdi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 # Set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</a:t>
            </a: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14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8915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5880100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addressable byte registers</a:t>
            </a:r>
          </a:p>
          <a:p>
            <a:pPr marL="552450" lvl="1"/>
            <a:r>
              <a:rPr lang="en-US" dirty="0"/>
              <a:t>Does not alter remaining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  <a:p>
            <a:pPr marL="838200" lvl="2"/>
            <a:r>
              <a:rPr lang="en-US" dirty="0"/>
              <a:t>32-bit instructions also set upper 32 bits to 0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1143000" y="3886200"/>
            <a:ext cx="34290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638800" y="3733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787874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Group 5"/>
          <p:cNvGraphicFramePr>
            <a:graphicFrameLocks noGrp="1"/>
          </p:cNvGraphicFramePr>
          <p:nvPr/>
        </p:nvGraphicFramePr>
        <p:xfrm>
          <a:off x="381000" y="2362200"/>
          <a:ext cx="5174298" cy="3576320"/>
        </p:xfrm>
        <a:graphic>
          <a:graphicData uri="http://schemas.openxmlformats.org/drawingml/2006/table">
            <a:tbl>
              <a:tblPr/>
              <a:tblGrid>
                <a:gridCol w="86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87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Bold" charset="0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78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318657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</a:t>
            </a:r>
          </a:p>
          <a:p>
            <a:pPr marL="552450" lvl="1"/>
            <a:r>
              <a:rPr lang="en-US" dirty="0"/>
              <a:t>Does not alter remaining 7 bytes</a:t>
            </a:r>
          </a:p>
          <a:p>
            <a:pPr marL="552450" lvl="1"/>
            <a:endParaRPr lang="en-US" dirty="0"/>
          </a:p>
        </p:txBody>
      </p:sp>
      <p:sp>
        <p:nvSpPr>
          <p:cNvPr id="2" name="Rectangle 1"/>
          <p:cNvSpPr/>
          <p:nvPr/>
        </p:nvSpPr>
        <p:spPr bwMode="auto">
          <a:xfrm>
            <a:off x="197533" y="3012610"/>
            <a:ext cx="6553200" cy="2997200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3962400" y="3399195"/>
            <a:ext cx="5066125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,%rdi   #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sete   %al         # Set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==</a:t>
            </a: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movzbq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%al,%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#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260255" y="3391972"/>
            <a:ext cx="3429000" cy="117598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eq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{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return x == y;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}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60255" y="4836795"/>
          <a:ext cx="2497011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12"/>
          <p:cNvSpPr>
            <a:spLocks/>
          </p:cNvSpPr>
          <p:nvPr/>
        </p:nvSpPr>
        <p:spPr bwMode="auto">
          <a:xfrm>
            <a:off x="6591579" y="5791726"/>
            <a:ext cx="533120" cy="505917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6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4" name="Rectangle 30"/>
          <p:cNvSpPr>
            <a:spLocks/>
          </p:cNvSpPr>
          <p:nvPr/>
        </p:nvSpPr>
        <p:spPr bwMode="auto">
          <a:xfrm>
            <a:off x="4191000" y="5741135"/>
            <a:ext cx="2971800" cy="6071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51730" y="5165170"/>
            <a:ext cx="979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ZF = ?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001871" y="3429000"/>
            <a:ext cx="4875429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51730" y="4700657"/>
            <a:ext cx="16014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x = 3, y =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29478" y="5105400"/>
            <a:ext cx="42832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001870" y="3679758"/>
            <a:ext cx="4875429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43978" y="5739825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34581" y="5739825"/>
            <a:ext cx="15696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00 </a:t>
            </a:r>
            <a:r>
              <a:rPr lang="mr-IN" sz="3200" b="1" dirty="0">
                <a:solidFill>
                  <a:srgbClr val="FF0000"/>
                </a:solidFill>
              </a:rPr>
              <a:t>…</a:t>
            </a:r>
            <a:r>
              <a:rPr lang="en-US" sz="3200" b="1" dirty="0">
                <a:solidFill>
                  <a:srgbClr val="FF0000"/>
                </a:solidFill>
              </a:rPr>
              <a:t> 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001870" y="3915696"/>
            <a:ext cx="4875429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84037" y="6369020"/>
            <a:ext cx="8002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0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495462" y="6381879"/>
            <a:ext cx="6463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%al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1876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3" grpId="0"/>
      <p:bldP spid="16" grpId="0" animBg="1"/>
      <p:bldP spid="16" grpId="1" animBg="1"/>
      <p:bldP spid="5" grpId="0"/>
      <p:bldP spid="6" grpId="0" animBg="1"/>
      <p:bldP spid="20" grpId="0" animBg="1"/>
      <p:bldP spid="20" grpId="1" animBg="1"/>
      <p:bldP spid="21" grpId="0"/>
      <p:bldP spid="22" grpId="0"/>
      <p:bldP spid="23" grpId="0" animBg="1"/>
      <p:bldP spid="9" grpId="0"/>
      <p:bldP spid="25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Group 5"/>
          <p:cNvGraphicFramePr>
            <a:graphicFrameLocks noGrp="1"/>
          </p:cNvGraphicFramePr>
          <p:nvPr/>
        </p:nvGraphicFramePr>
        <p:xfrm>
          <a:off x="381000" y="2362200"/>
          <a:ext cx="5174298" cy="3576320"/>
        </p:xfrm>
        <a:graphic>
          <a:graphicData uri="http://schemas.openxmlformats.org/drawingml/2006/table">
            <a:tbl>
              <a:tblPr/>
              <a:tblGrid>
                <a:gridCol w="86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87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Bold" charset="0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78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318657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</a:t>
            </a:r>
          </a:p>
          <a:p>
            <a:pPr marL="552450" lvl="1"/>
            <a:r>
              <a:rPr lang="en-US" dirty="0"/>
              <a:t>Does not alter remaining 7 bytes</a:t>
            </a:r>
          </a:p>
          <a:p>
            <a:pPr marL="552450" lvl="1"/>
            <a:endParaRPr lang="en-US" dirty="0"/>
          </a:p>
        </p:txBody>
      </p:sp>
      <p:sp>
        <p:nvSpPr>
          <p:cNvPr id="2" name="Rectangle 1"/>
          <p:cNvSpPr/>
          <p:nvPr/>
        </p:nvSpPr>
        <p:spPr bwMode="auto">
          <a:xfrm>
            <a:off x="197533" y="3012610"/>
            <a:ext cx="6553200" cy="2997200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3962400" y="3399195"/>
            <a:ext cx="5066125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,%rdi   #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# Set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</a:t>
            </a: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movzbq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%al,%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#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260255" y="3391972"/>
            <a:ext cx="3429000" cy="117598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{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return x &gt; y;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}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60255" y="4836795"/>
          <a:ext cx="2497011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12"/>
          <p:cNvSpPr>
            <a:spLocks/>
          </p:cNvSpPr>
          <p:nvPr/>
        </p:nvSpPr>
        <p:spPr bwMode="auto">
          <a:xfrm>
            <a:off x="6591579" y="5791726"/>
            <a:ext cx="533120" cy="505917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6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4" name="Rectangle 30"/>
          <p:cNvSpPr>
            <a:spLocks/>
          </p:cNvSpPr>
          <p:nvPr/>
        </p:nvSpPr>
        <p:spPr bwMode="auto">
          <a:xfrm>
            <a:off x="4191000" y="5741135"/>
            <a:ext cx="2971800" cy="6071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51730" y="5165170"/>
            <a:ext cx="979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ZF = ?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001871" y="3429000"/>
            <a:ext cx="4875429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51730" y="4700657"/>
            <a:ext cx="16014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x = 3, y =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29478" y="5105400"/>
            <a:ext cx="42832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001870" y="3679758"/>
            <a:ext cx="4875429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43978" y="5739825"/>
            <a:ext cx="4283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34581" y="5739825"/>
            <a:ext cx="15696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00 </a:t>
            </a:r>
            <a:r>
              <a:rPr lang="mr-IN" sz="3200" b="1" dirty="0">
                <a:solidFill>
                  <a:srgbClr val="FF0000"/>
                </a:solidFill>
              </a:rPr>
              <a:t>…</a:t>
            </a:r>
            <a:r>
              <a:rPr lang="en-US" sz="3200" b="1" dirty="0">
                <a:solidFill>
                  <a:srgbClr val="FF0000"/>
                </a:solidFill>
              </a:rPr>
              <a:t> 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001870" y="3915696"/>
            <a:ext cx="4875429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84037" y="6369020"/>
            <a:ext cx="8002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0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495462" y="6381879"/>
            <a:ext cx="6463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%al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42034" y="5155216"/>
            <a:ext cx="1034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</a:t>
            </a:r>
            <a:r>
              <a:rPr lang="en-US" sz="2400"/>
              <a:t>F </a:t>
            </a:r>
            <a:r>
              <a:rPr lang="en-US" sz="2400" dirty="0"/>
              <a:t>= 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06706" y="5149105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SF = 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00367" y="5087549"/>
            <a:ext cx="42832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58517" y="5103595"/>
            <a:ext cx="428323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8733995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6" grpId="0" animBg="1"/>
      <p:bldP spid="20" grpId="0" animBg="1"/>
      <p:bldP spid="20" grpId="1" animBg="1"/>
      <p:bldP spid="21" grpId="0"/>
      <p:bldP spid="22" grpId="0"/>
      <p:bldP spid="23" grpId="0" animBg="1"/>
      <p:bldP spid="27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Compare)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Explicit Setting by Compare Instruction</a:t>
            </a:r>
          </a:p>
          <a:p>
            <a:pPr marL="317500" lvl="1" indent="0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317500" lvl="1" indent="0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 dirty="0"/>
              <a:t> without setting destination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(used for unsigned comparisons)</a:t>
            </a:r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 dirty="0"/>
              <a:t> (as signed)</a:t>
            </a:r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(a&lt;0 &amp;&amp; b&gt;0 &amp;&amp; (a-b)&gt;0)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4953000"/>
            <a:ext cx="25869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</a:rPr>
              <a:t>a &lt; b, </a:t>
            </a:r>
            <a:r>
              <a:rPr lang="en-US" sz="2800" dirty="0" err="1">
                <a:solidFill>
                  <a:schemeClr val="accent1"/>
                </a:solidFill>
              </a:rPr>
              <a:t>iff</a:t>
            </a:r>
            <a:r>
              <a:rPr lang="en-US" sz="2800" dirty="0">
                <a:solidFill>
                  <a:schemeClr val="accent1"/>
                </a:solidFill>
              </a:rPr>
              <a:t> SF ^ OF</a:t>
            </a:r>
          </a:p>
        </p:txBody>
      </p:sp>
    </p:spTree>
    <p:extLst>
      <p:ext uri="{BB962C8B-B14F-4D97-AF65-F5344CB8AC3E}">
        <p14:creationId xmlns:p14="http://schemas.microsoft.com/office/powerpoint/2010/main" val="483262693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to Middle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pcount_goto_jtm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#1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ln/>
        </p:spPr>
        <p:txBody>
          <a:bodyPr/>
          <a:lstStyle/>
          <a:p>
            <a:r>
              <a:rPr lang="en-US" dirty="0"/>
              <a:t>Compare to do-while version of function</a:t>
            </a:r>
          </a:p>
          <a:p>
            <a:r>
              <a:rPr lang="en-US" dirty="0"/>
              <a:t>Initial </a:t>
            </a:r>
            <a:r>
              <a:rPr lang="en-US" dirty="0" err="1"/>
              <a:t>goto</a:t>
            </a:r>
            <a:r>
              <a:rPr lang="en-US" dirty="0"/>
              <a:t> starts loop at test</a:t>
            </a:r>
          </a:p>
        </p:txBody>
      </p:sp>
    </p:spTree>
    <p:extLst>
      <p:ext uri="{BB962C8B-B14F-4D97-AF65-F5344CB8AC3E}">
        <p14:creationId xmlns:p14="http://schemas.microsoft.com/office/powerpoint/2010/main" val="1841247208"/>
      </p:ext>
    </p:extLst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304800" y="30861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81000" y="35052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“Jump-to-middle” translation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-</a:t>
            </a:r>
            <a:r>
              <a:rPr lang="en-US" b="1" dirty="0" err="1">
                <a:latin typeface="Courier New"/>
                <a:cs typeface="Courier New"/>
              </a:rPr>
              <a:t>Og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181600" y="2095501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257800" y="2514600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3657600" y="3048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71586"/>
      </p:ext>
    </p:extLst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2006601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533400" y="3687764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106863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#2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67200" y="1752600"/>
            <a:ext cx="4419600" cy="3992563"/>
          </a:xfrm>
        </p:spPr>
        <p:txBody>
          <a:bodyPr/>
          <a:lstStyle/>
          <a:p>
            <a:r>
              <a:rPr lang="en-US" dirty="0"/>
              <a:t>“Do-while” conversion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–O1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1371600" y="2878138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4038600" y="4178301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0297"/>
      </p:ext>
    </p:extLst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pcount_goto_dw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#2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ln/>
        </p:spPr>
        <p:txBody>
          <a:bodyPr/>
          <a:lstStyle/>
          <a:p>
            <a:r>
              <a:rPr lang="en-US" dirty="0"/>
              <a:t>Compare to do-while version of function</a:t>
            </a:r>
          </a:p>
          <a:p>
            <a:r>
              <a:rPr lang="en-US" dirty="0"/>
              <a:t>Initial conditional guards entrance to loop</a:t>
            </a:r>
          </a:p>
        </p:txBody>
      </p:sp>
    </p:spTree>
    <p:extLst>
      <p:ext uri="{BB962C8B-B14F-4D97-AF65-F5344CB8AC3E}">
        <p14:creationId xmlns:p14="http://schemas.microsoft.com/office/powerpoint/2010/main" val="1807204901"/>
      </p:ext>
    </p:extLst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5181600" y="28194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: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result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Then_Expr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result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Using Conditional Moves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3500" y="1219200"/>
            <a:ext cx="4889500" cy="4038600"/>
          </a:xfrm>
          <a:ln/>
        </p:spPr>
        <p:txBody>
          <a:bodyPr/>
          <a:lstStyle/>
          <a:p>
            <a:pPr marL="292100"/>
            <a:r>
              <a:rPr lang="en-US" dirty="0"/>
              <a:t>Conditional Move Instructions</a:t>
            </a:r>
          </a:p>
          <a:p>
            <a:pPr marL="552450" lvl="1"/>
            <a:r>
              <a:rPr lang="en-US" dirty="0"/>
              <a:t>Instruction supports:</a:t>
            </a:r>
          </a:p>
          <a:p>
            <a:pPr marL="838200" lvl="2">
              <a:buNone/>
            </a:pPr>
            <a:r>
              <a:rPr lang="en-US" dirty="0"/>
              <a:t>if (Test)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>
                <a:sym typeface="Wingdings" pitchFamily="2" charset="2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Supported in post-1995 x86 processors</a:t>
            </a:r>
          </a:p>
          <a:p>
            <a:pPr marL="552450" lvl="1"/>
            <a:r>
              <a:rPr lang="en-US" dirty="0"/>
              <a:t>GCC tries to use them</a:t>
            </a:r>
          </a:p>
          <a:p>
            <a:pPr marL="838200" lvl="2"/>
            <a:r>
              <a:rPr lang="en-US" dirty="0"/>
              <a:t>But, only when known to be safe</a:t>
            </a:r>
          </a:p>
          <a:p>
            <a:pPr marL="292100"/>
            <a:r>
              <a:rPr lang="en-US" dirty="0"/>
              <a:t>Why?</a:t>
            </a:r>
          </a:p>
          <a:p>
            <a:pPr marL="552450" lvl="1"/>
            <a:r>
              <a:rPr lang="en-US" dirty="0"/>
              <a:t>Branches are very disruptive to instruction flow through pipelines</a:t>
            </a:r>
          </a:p>
          <a:p>
            <a:pPr marL="552450" lvl="1"/>
            <a:r>
              <a:rPr lang="en-US" dirty="0"/>
              <a:t>Conditional moves do not require control transfer</a:t>
            </a:r>
          </a:p>
        </p:txBody>
      </p:sp>
    </p:spTree>
    <p:extLst>
      <p:ext uri="{BB962C8B-B14F-4D97-AF65-F5344CB8AC3E}">
        <p14:creationId xmlns:p14="http://schemas.microsoft.com/office/powerpoint/2010/main" val="1847772200"/>
      </p:ext>
    </p:extLst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Move Example</a:t>
            </a:r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2286000" y="4267200"/>
            <a:ext cx="6642100" cy="259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y-x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cmovle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&lt;=,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57200" y="12954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724400" y="19050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75204"/>
      </p:ext>
    </p:extLst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/>
          </p:cNvSpPr>
          <p:nvPr/>
        </p:nvSpPr>
        <p:spPr bwMode="auto">
          <a:xfrm>
            <a:off x="457200" y="11430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Bad Cases for 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151062"/>
            <a:ext cx="4724400" cy="609600"/>
          </a:xfrm>
          <a:ln/>
        </p:spPr>
        <p:txBody>
          <a:bodyPr/>
          <a:lstStyle/>
          <a:p>
            <a:r>
              <a:rPr lang="en-US" sz="2000" dirty="0"/>
              <a:t>Both values get computed</a:t>
            </a:r>
          </a:p>
          <a:p>
            <a:r>
              <a:rPr lang="en-US" sz="2000" dirty="0"/>
              <a:t>Only makes sense when computations are very simple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6176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</a:p>
        </p:txBody>
      </p:sp>
      <p:sp>
        <p:nvSpPr>
          <p:cNvPr id="10" name="Rectangle 3"/>
          <p:cNvSpPr>
            <a:spLocks/>
          </p:cNvSpPr>
          <p:nvPr/>
        </p:nvSpPr>
        <p:spPr bwMode="auto">
          <a:xfrm>
            <a:off x="457200" y="32766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Risky Computations</a:t>
            </a: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685800" y="42846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May have undesirable effects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533400" y="37512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*p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0;</a:t>
            </a:r>
          </a:p>
        </p:txBody>
      </p:sp>
      <p:sp>
        <p:nvSpPr>
          <p:cNvPr id="13" name="Rectangle 3"/>
          <p:cNvSpPr>
            <a:spLocks/>
          </p:cNvSpPr>
          <p:nvPr/>
        </p:nvSpPr>
        <p:spPr bwMode="auto">
          <a:xfrm>
            <a:off x="457200" y="50292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Computations with side effects</a:t>
            </a: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685800" y="6037262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Both values get computed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000" kern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rPr>
              <a:t>Must be side-effect free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Calibri Bold" charset="0"/>
            </a:endParaRPr>
          </a:p>
        </p:txBody>
      </p:sp>
      <p:sp>
        <p:nvSpPr>
          <p:cNvPr id="15" name="Rectangle 8"/>
          <p:cNvSpPr>
            <a:spLocks/>
          </p:cNvSpPr>
          <p:nvPr/>
        </p:nvSpPr>
        <p:spPr bwMode="auto">
          <a:xfrm>
            <a:off x="533400" y="55038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 &gt; 0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x*=7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x+=3;</a:t>
            </a:r>
          </a:p>
        </p:txBody>
      </p:sp>
    </p:spTree>
    <p:extLst>
      <p:ext uri="{BB962C8B-B14F-4D97-AF65-F5344CB8AC3E}">
        <p14:creationId xmlns:p14="http://schemas.microsoft.com/office/powerpoint/2010/main" val="112533592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Group 5"/>
          <p:cNvGraphicFramePr>
            <a:graphicFrameLocks noGrp="1"/>
          </p:cNvGraphicFramePr>
          <p:nvPr/>
        </p:nvGraphicFramePr>
        <p:xfrm>
          <a:off x="381000" y="2362200"/>
          <a:ext cx="5174298" cy="3576320"/>
        </p:xfrm>
        <a:graphic>
          <a:graphicData uri="http://schemas.openxmlformats.org/drawingml/2006/table">
            <a:tbl>
              <a:tblPr/>
              <a:tblGrid>
                <a:gridCol w="86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87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Bold" charset="0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 dirty="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318657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</a:t>
            </a:r>
          </a:p>
          <a:p>
            <a:pPr marL="552450" lvl="1"/>
            <a:r>
              <a:rPr lang="en-US" dirty="0"/>
              <a:t>Does not alter remaining 7 bytes</a:t>
            </a:r>
          </a:p>
          <a:p>
            <a:pPr marL="552450" lvl="1"/>
            <a:endParaRPr lang="en-US" dirty="0"/>
          </a:p>
        </p:txBody>
      </p:sp>
      <p:sp>
        <p:nvSpPr>
          <p:cNvPr id="2" name="Rectangle 1"/>
          <p:cNvSpPr/>
          <p:nvPr/>
        </p:nvSpPr>
        <p:spPr bwMode="auto">
          <a:xfrm>
            <a:off x="197533" y="3012610"/>
            <a:ext cx="6553200" cy="2997200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3962400" y="3399195"/>
            <a:ext cx="5066125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,%rdi   #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setl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# Set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</a:t>
            </a: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movzbq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%al,%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#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260255" y="3391972"/>
            <a:ext cx="3429000" cy="117598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less (long x, long y)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{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return x &lt; y;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}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60255" y="4836795"/>
          <a:ext cx="2497011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12"/>
          <p:cNvSpPr>
            <a:spLocks/>
          </p:cNvSpPr>
          <p:nvPr/>
        </p:nvSpPr>
        <p:spPr bwMode="auto">
          <a:xfrm>
            <a:off x="6591579" y="5791726"/>
            <a:ext cx="533120" cy="505917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6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4" name="Rectangle 30"/>
          <p:cNvSpPr>
            <a:spLocks/>
          </p:cNvSpPr>
          <p:nvPr/>
        </p:nvSpPr>
        <p:spPr bwMode="auto">
          <a:xfrm>
            <a:off x="4191000" y="5741135"/>
            <a:ext cx="2971800" cy="6071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51730" y="5165170"/>
            <a:ext cx="979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ZF = ?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001871" y="3429000"/>
            <a:ext cx="4875429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51730" y="4700657"/>
            <a:ext cx="16014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 = 2, y =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29478" y="5105400"/>
            <a:ext cx="42832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001870" y="3679758"/>
            <a:ext cx="4875429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43978" y="5739825"/>
            <a:ext cx="4283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34581" y="5739825"/>
            <a:ext cx="15696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00 </a:t>
            </a:r>
            <a:r>
              <a:rPr lang="mr-IN" sz="3200" b="1" dirty="0">
                <a:solidFill>
                  <a:srgbClr val="FF0000"/>
                </a:solidFill>
              </a:rPr>
              <a:t>…</a:t>
            </a:r>
            <a:r>
              <a:rPr lang="en-US" sz="3200" b="1" dirty="0">
                <a:solidFill>
                  <a:srgbClr val="FF0000"/>
                </a:solidFill>
              </a:rPr>
              <a:t> 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001870" y="3915696"/>
            <a:ext cx="4875429" cy="27432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84037" y="6369020"/>
            <a:ext cx="8002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0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495462" y="6381879"/>
            <a:ext cx="6463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%al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42034" y="5155216"/>
            <a:ext cx="1034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</a:t>
            </a:r>
            <a:r>
              <a:rPr lang="en-US" sz="2400"/>
              <a:t>F </a:t>
            </a:r>
            <a:r>
              <a:rPr lang="en-US" sz="2400" dirty="0"/>
              <a:t>= 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06706" y="5149105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SF = 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00367" y="5087549"/>
            <a:ext cx="42832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58517" y="5103595"/>
            <a:ext cx="428323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8455712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3" grpId="0"/>
      <p:bldP spid="16" grpId="0" animBg="1"/>
      <p:bldP spid="16" grpId="1" animBg="1"/>
      <p:bldP spid="5" grpId="0"/>
      <p:bldP spid="6" grpId="0" animBg="1"/>
      <p:bldP spid="20" grpId="0" animBg="1"/>
      <p:bldP spid="20" grpId="1" animBg="1"/>
      <p:bldP spid="21" grpId="0"/>
      <p:bldP spid="22" grpId="0"/>
      <p:bldP spid="23" grpId="0" animBg="1"/>
      <p:bldP spid="9" grpId="0"/>
      <p:bldP spid="25" grpId="0"/>
      <p:bldP spid="24" grpId="0"/>
      <p:bldP spid="26" grpId="0"/>
      <p:bldP spid="27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</a:t>
            </a:r>
          </a:p>
          <a:p>
            <a:pPr marL="552450" lvl="1"/>
            <a:r>
              <a:rPr lang="en-US" dirty="0"/>
              <a:t>Does not alter remaining 7 bytes</a:t>
            </a:r>
          </a:p>
          <a:p>
            <a:pPr marL="552450" lvl="1"/>
            <a:endParaRPr lang="en-US" dirty="0"/>
          </a:p>
        </p:txBody>
      </p:sp>
      <p:graphicFrame>
        <p:nvGraphicFramePr>
          <p:cNvPr id="1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29904"/>
              </p:ext>
            </p:extLst>
          </p:nvPr>
        </p:nvGraphicFramePr>
        <p:xfrm>
          <a:off x="381000" y="2362200"/>
          <a:ext cx="5174298" cy="3576320"/>
        </p:xfrm>
        <a:graphic>
          <a:graphicData uri="http://schemas.openxmlformats.org/drawingml/2006/table">
            <a:tbl>
              <a:tblPr/>
              <a:tblGrid>
                <a:gridCol w="86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87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Bold" charset="0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152400" y="4572000"/>
            <a:ext cx="5402898" cy="457200"/>
          </a:xfrm>
          <a:prstGeom prst="ellips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5715000" y="5257800"/>
            <a:ext cx="2304098" cy="904270"/>
          </a:xfrm>
          <a:prstGeom prst="wedgeRoundRectCallout">
            <a:avLst>
              <a:gd name="adj1" fmla="val -67101"/>
              <a:gd name="adj2" fmla="val -101945"/>
              <a:gd name="adj3" fmla="val 16667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>
                <a:solidFill>
                  <a:schemeClr val="bg1"/>
                </a:solidFill>
              </a:rPr>
              <a:t>cmpq</a:t>
            </a:r>
            <a:r>
              <a:rPr lang="en-US" sz="2000" dirty="0">
                <a:solidFill>
                  <a:schemeClr val="bg1"/>
                </a:solidFill>
              </a:rPr>
              <a:t> b, 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a &lt; b,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iff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 SF != OF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202724" y="3921760"/>
            <a:ext cx="5402898" cy="457200"/>
          </a:xfrm>
          <a:prstGeom prst="ellips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2" name="Rounded Rectangular Callout 21"/>
          <p:cNvSpPr/>
          <p:nvPr/>
        </p:nvSpPr>
        <p:spPr bwMode="auto">
          <a:xfrm>
            <a:off x="5778342" y="3329895"/>
            <a:ext cx="2832258" cy="904270"/>
          </a:xfrm>
          <a:prstGeom prst="wedgeRoundRectCallout">
            <a:avLst>
              <a:gd name="adj1" fmla="val -71511"/>
              <a:gd name="adj2" fmla="val 36253"/>
              <a:gd name="adj3" fmla="val 16667"/>
            </a:avLst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err="1">
                <a:solidFill>
                  <a:schemeClr val="bg1"/>
                </a:solidFill>
              </a:rPr>
              <a:t>cmpq</a:t>
            </a:r>
            <a:r>
              <a:rPr lang="en-US" sz="2000" dirty="0">
                <a:solidFill>
                  <a:schemeClr val="bg1"/>
                </a:solidFill>
              </a:rPr>
              <a:t> b, 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a &gt; b,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iff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 !(a&lt;b</a:t>
            </a:r>
            <a:r>
              <a:rPr kumimoji="0" lang="en-US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) &amp;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a!=b</a:t>
            </a:r>
          </a:p>
        </p:txBody>
      </p:sp>
    </p:spTree>
    <p:extLst>
      <p:ext uri="{BB962C8B-B14F-4D97-AF65-F5344CB8AC3E}">
        <p14:creationId xmlns:p14="http://schemas.microsoft.com/office/powerpoint/2010/main" val="16105641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18550</TotalTime>
  <Pages>0</Pages>
  <Words>5800</Words>
  <Characters>0</Characters>
  <Application>Microsoft Macintosh PowerPoint</Application>
  <PresentationFormat>On-screen Show (4:3)</PresentationFormat>
  <Lines>0</Lines>
  <Paragraphs>1784</Paragraphs>
  <Slides>76</Slides>
  <Notes>27</Notes>
  <HiddenSlides>50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76</vt:i4>
      </vt:variant>
    </vt:vector>
  </HeadingPairs>
  <TitlesOfParts>
    <vt:vector size="89" baseType="lpstr">
      <vt:lpstr>Calibri Bold</vt:lpstr>
      <vt:lpstr>Calibri Italic</vt:lpstr>
      <vt:lpstr>Arial</vt:lpstr>
      <vt:lpstr>Arial Narrow</vt:lpstr>
      <vt:lpstr>Calibri</vt:lpstr>
      <vt:lpstr>Courier New</vt:lpstr>
      <vt:lpstr>Courier New Bold</vt:lpstr>
      <vt:lpstr>Gill Sans</vt:lpstr>
      <vt:lpstr>Wingdings</vt:lpstr>
      <vt:lpstr>Wingdings 2</vt:lpstr>
      <vt:lpstr>Title Slide</vt:lpstr>
      <vt:lpstr>Title and Content</vt:lpstr>
      <vt:lpstr>Title Only</vt:lpstr>
      <vt:lpstr>Machine-Level Programming III: Control or What Condition Your Condition is in  CS154 Autumn 2019, Prof Chien Lecture 6 Sections 3.6 </vt:lpstr>
      <vt:lpstr>Consider this code..</vt:lpstr>
      <vt:lpstr>Consider this code..</vt:lpstr>
      <vt:lpstr>Control Flow in x86</vt:lpstr>
      <vt:lpstr>Condition Codes (Implicit Setting)</vt:lpstr>
      <vt:lpstr>Condition Codes (Explicit Setting: Test)</vt:lpstr>
      <vt:lpstr>Condition Codes (Explicit Setting: Compare)</vt:lpstr>
      <vt:lpstr>Reading Condition Codes</vt:lpstr>
      <vt:lpstr>Reading Condition Codes</vt:lpstr>
      <vt:lpstr>Today</vt:lpstr>
      <vt:lpstr>Conditional Branch Example</vt:lpstr>
      <vt:lpstr>Jumping</vt:lpstr>
      <vt:lpstr>Expressing with Goto Code</vt:lpstr>
      <vt:lpstr>General Conditional Expression Translation (Using Branches)</vt:lpstr>
      <vt:lpstr>Conditional Moves (cmov)</vt:lpstr>
      <vt:lpstr>Conditional Move Example</vt:lpstr>
      <vt:lpstr>Bad Cases for Conditional Move</vt:lpstr>
      <vt:lpstr>Today</vt:lpstr>
      <vt:lpstr>“Do-While” Loop Example</vt:lpstr>
      <vt:lpstr>“Do-While” Loop Compilation</vt:lpstr>
      <vt:lpstr>General “Do-While” Translation</vt:lpstr>
      <vt:lpstr>General “While” Translation</vt:lpstr>
      <vt:lpstr>Example</vt:lpstr>
      <vt:lpstr>“For” Loop Form</vt:lpstr>
      <vt:lpstr>“For” Loop  While Loop</vt:lpstr>
      <vt:lpstr>For-While Conversion</vt:lpstr>
      <vt:lpstr>“For” Loop Do-While Conversion</vt:lpstr>
      <vt:lpstr>Old slides from spr 2015 Not Used</vt:lpstr>
      <vt:lpstr>Processor State (x86-64, Partial)</vt:lpstr>
      <vt:lpstr>Lecture Goals</vt:lpstr>
      <vt:lpstr>Today</vt:lpstr>
      <vt:lpstr>The One Instruction  (To Rule Them All)</vt:lpstr>
      <vt:lpstr>Software View of Architecture State</vt:lpstr>
      <vt:lpstr>A Very Simple Program (1+2 = 3, stored at 0x11c)</vt:lpstr>
      <vt:lpstr>A Very Simple Program (1+2 = 3, stored at 0x11c)</vt:lpstr>
      <vt:lpstr>A Very Simple Program (1+2 = 3, stored at 0x11c)</vt:lpstr>
      <vt:lpstr>A Very Simple Program (1+2 = 3, stored at 0x11c)</vt:lpstr>
      <vt:lpstr>Program Execution</vt:lpstr>
      <vt:lpstr>Program Execution</vt:lpstr>
      <vt:lpstr>Program Execution</vt:lpstr>
      <vt:lpstr>Program Execution</vt:lpstr>
      <vt:lpstr>Program Execution Observations</vt:lpstr>
      <vt:lpstr>When Is Control Flow Not Straightline? (i.e., what language constructs change control flow?)</vt:lpstr>
      <vt:lpstr>Commonalities in Language Constructs</vt:lpstr>
      <vt:lpstr>Architecture Should Support</vt:lpstr>
      <vt:lpstr>Software View of Architecture State</vt:lpstr>
      <vt:lpstr>Condition Codes</vt:lpstr>
      <vt:lpstr>Implicitly Setting Condition Codes</vt:lpstr>
      <vt:lpstr>Explicitly Setting Condition Codes (cmp)</vt:lpstr>
      <vt:lpstr>Explicitly Setting Condition Codes (test)</vt:lpstr>
      <vt:lpstr>Reading Condition Codes</vt:lpstr>
      <vt:lpstr>Changing Control</vt:lpstr>
      <vt:lpstr>Conditional Branch Example</vt:lpstr>
      <vt:lpstr>Loops Work on Same Principle</vt:lpstr>
      <vt:lpstr>For Loop Example</vt:lpstr>
      <vt:lpstr>While Loop Example</vt:lpstr>
      <vt:lpstr>How Common Are Branches?</vt:lpstr>
      <vt:lpstr>Program Performance</vt:lpstr>
      <vt:lpstr>Program Performance</vt:lpstr>
      <vt:lpstr>Conditional Moves (cmov)</vt:lpstr>
      <vt:lpstr>Conditional Move Example</vt:lpstr>
      <vt:lpstr>Bad Cases for Conditional Move</vt:lpstr>
      <vt:lpstr>The One Instruction  (To Rule Them All)</vt:lpstr>
      <vt:lpstr>Goals (review)</vt:lpstr>
      <vt:lpstr>Next Week</vt:lpstr>
      <vt:lpstr>x86-64 Integer Registers</vt:lpstr>
      <vt:lpstr>Reading Condition Codes (Cont.)</vt:lpstr>
      <vt:lpstr>Reading Condition Codes</vt:lpstr>
      <vt:lpstr>Reading Condition Codes</vt:lpstr>
      <vt:lpstr>While Loop Example #1</vt:lpstr>
      <vt:lpstr>General “While” Translation #1</vt:lpstr>
      <vt:lpstr>General “While” Translation #2</vt:lpstr>
      <vt:lpstr>While Loop Example #2</vt:lpstr>
      <vt:lpstr>Using Conditional Moves</vt:lpstr>
      <vt:lpstr>Conditional Move Example</vt:lpstr>
      <vt:lpstr>Bad Cases for Conditional Move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Andrew A Chien</cp:lastModifiedBy>
  <cp:revision>1235</cp:revision>
  <dcterms:created xsi:type="dcterms:W3CDTF">2011-01-05T21:32:11Z</dcterms:created>
  <dcterms:modified xsi:type="dcterms:W3CDTF">2019-10-14T19:31:15Z</dcterms:modified>
</cp:coreProperties>
</file>