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710" r:id="rId3"/>
  </p:sldMasterIdLst>
  <p:notesMasterIdLst>
    <p:notesMasterId r:id="rId35"/>
  </p:notesMasterIdLst>
  <p:sldIdLst>
    <p:sldId id="317" r:id="rId4"/>
    <p:sldId id="412" r:id="rId5"/>
    <p:sldId id="429" r:id="rId6"/>
    <p:sldId id="396" r:id="rId7"/>
    <p:sldId id="445" r:id="rId8"/>
    <p:sldId id="441" r:id="rId9"/>
    <p:sldId id="407" r:id="rId10"/>
    <p:sldId id="446" r:id="rId11"/>
    <p:sldId id="447" r:id="rId12"/>
    <p:sldId id="448" r:id="rId13"/>
    <p:sldId id="449" r:id="rId14"/>
    <p:sldId id="450" r:id="rId15"/>
    <p:sldId id="451" r:id="rId16"/>
    <p:sldId id="452" r:id="rId17"/>
    <p:sldId id="453" r:id="rId18"/>
    <p:sldId id="454" r:id="rId19"/>
    <p:sldId id="455" r:id="rId20"/>
    <p:sldId id="457" r:id="rId21"/>
    <p:sldId id="458" r:id="rId22"/>
    <p:sldId id="460" r:id="rId23"/>
    <p:sldId id="461" r:id="rId24"/>
    <p:sldId id="462" r:id="rId25"/>
    <p:sldId id="463" r:id="rId26"/>
    <p:sldId id="464" r:id="rId27"/>
    <p:sldId id="466" r:id="rId28"/>
    <p:sldId id="467" r:id="rId29"/>
    <p:sldId id="468" r:id="rId30"/>
    <p:sldId id="469" r:id="rId31"/>
    <p:sldId id="470" r:id="rId32"/>
    <p:sldId id="471" r:id="rId33"/>
    <p:sldId id="472" r:id="rId3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66"/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0"/>
    <p:restoredTop sz="91152" autoAdjust="0"/>
  </p:normalViewPr>
  <p:slideViewPr>
    <p:cSldViewPr>
      <p:cViewPr varScale="1">
        <p:scale>
          <a:sx n="112" d="100"/>
          <a:sy n="112" d="100"/>
        </p:scale>
        <p:origin x="16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10/10/19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13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Assembly</a:t>
            </a:r>
          </a:p>
          <a:p>
            <a:r>
              <a:rPr lang="en-US" dirty="0"/>
              <a:t>Registers</a:t>
            </a:r>
          </a:p>
          <a:p>
            <a:r>
              <a:rPr lang="en-US" dirty="0"/>
              <a:t>Addressing modes</a:t>
            </a:r>
          </a:p>
          <a:p>
            <a:r>
              <a:rPr lang="en-US" dirty="0"/>
              <a:t>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76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19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249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530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92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176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0xf000 + 0x8 =</a:t>
            </a:r>
            <a:r>
              <a:rPr lang="en-US" baseline="0" dirty="0"/>
              <a:t> 0xf008</a:t>
            </a:r>
          </a:p>
          <a:p>
            <a:r>
              <a:rPr lang="en-US" baseline="0" dirty="0"/>
              <a:t>0xf000 + 0x0100 = 0xf100</a:t>
            </a:r>
          </a:p>
          <a:p>
            <a:r>
              <a:rPr lang="en-US" baseline="0" dirty="0"/>
              <a:t>0xf000 + 4*0x0100 = 0xf400</a:t>
            </a:r>
          </a:p>
          <a:p>
            <a:r>
              <a:rPr lang="en-US" baseline="0" dirty="0"/>
              <a:t>2*0xf000 + 0x80 = 0x1d080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797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189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738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97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98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</a:t>
            </a:r>
            <a:r>
              <a:rPr lang="en-US" baseline="0" dirty="0"/>
              <a:t> this new view of “memory”</a:t>
            </a:r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209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278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35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44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54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93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60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67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86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48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46026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332817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3011285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8681983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5424273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4722281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051616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5889828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3466725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064137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89863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5" name="Rectangle 4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lang="en-US" sz="1000" b="1" smtClean="0">
                <a:solidFill>
                  <a:srgbClr val="99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990000"/>
              </a:solidFill>
              <a:ea typeface="ヒラギノ角ゴ ProN W3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ea typeface="ヒラギノ角ゴ ProN W3" charset="-128"/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54570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2590800"/>
          </a:xfrm>
        </p:spPr>
        <p:txBody>
          <a:bodyPr/>
          <a:lstStyle/>
          <a:p>
            <a:pPr lvl="0">
              <a:defRPr/>
            </a:pPr>
            <a:r>
              <a:rPr lang="en-US" b="1" dirty="0">
                <a:solidFill>
                  <a:srgbClr val="000000"/>
                </a:solidFill>
              </a:rPr>
              <a:t>Machine-Level Programming II: Accessing Information; Arithmetic</a:t>
            </a:r>
            <a:br>
              <a:rPr lang="en-US" b="1" dirty="0">
                <a:solidFill>
                  <a:srgbClr val="000000"/>
                </a:solidFill>
              </a:rPr>
            </a:br>
            <a:r>
              <a:rPr lang="en-US" b="1" dirty="0">
                <a:solidFill>
                  <a:srgbClr val="000000"/>
                </a:solidFill>
              </a:rPr>
              <a:t>or</a:t>
            </a:r>
            <a:br>
              <a:rPr lang="en-US" b="1" dirty="0">
                <a:solidFill>
                  <a:srgbClr val="000000"/>
                </a:solidFill>
              </a:rPr>
            </a:br>
            <a:r>
              <a:rPr lang="en-US" b="1" dirty="0">
                <a:solidFill>
                  <a:srgbClr val="000000"/>
                </a:solidFill>
              </a:rPr>
              <a:t>Pointers on Pointers</a:t>
            </a:r>
            <a:br>
              <a:rPr lang="en-US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br>
              <a:rPr lang="en-US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400" dirty="0"/>
              <a:t>CS154 Autumn 2019, Prof Chien</a:t>
            </a:r>
            <a:br>
              <a:rPr lang="en-US" sz="2400" dirty="0"/>
            </a:br>
            <a:r>
              <a:rPr lang="en-US" sz="2400" dirty="0"/>
              <a:t>Lecture 5</a:t>
            </a:r>
            <a:br>
              <a:rPr lang="en-US" sz="2400" dirty="0"/>
            </a:br>
            <a:r>
              <a:rPr lang="en-US" sz="2400" dirty="0"/>
              <a:t>Sections 3.4-3.5</a:t>
            </a:r>
            <a:endParaRPr lang="en-US" sz="3200" dirty="0"/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685800" y="5029200"/>
            <a:ext cx="7678738" cy="14478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035800" cy="573088"/>
          </a:xfrm>
        </p:spPr>
        <p:txBody>
          <a:bodyPr/>
          <a:lstStyle/>
          <a:p>
            <a:r>
              <a:rPr lang="en-US" dirty="0"/>
              <a:t>Simple Memory Addressing 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Normal	(R)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Aha! Pointer dereferencing in C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movq</a:t>
            </a:r>
            <a:r>
              <a:rPr lang="en-US" sz="2400" b="1" dirty="0">
                <a:latin typeface="Courier New" pitchFamily="49" charset="0"/>
              </a:rPr>
              <a:t> (%</a:t>
            </a:r>
            <a:r>
              <a:rPr lang="en-US" sz="2400" b="1" dirty="0" err="1">
                <a:latin typeface="Courier New" pitchFamily="49" charset="0"/>
              </a:rPr>
              <a:t>rcx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rax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movq</a:t>
            </a:r>
            <a:r>
              <a:rPr lang="en-US" sz="2400" b="1" dirty="0">
                <a:latin typeface="Courier New" pitchFamily="49" charset="0"/>
              </a:rPr>
              <a:t> 8(%</a:t>
            </a:r>
            <a:r>
              <a:rPr lang="en-US" sz="2400" b="1" dirty="0" err="1">
                <a:latin typeface="Courier New" pitchFamily="49" charset="0"/>
              </a:rPr>
              <a:t>rbp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rdx</a:t>
            </a:r>
            <a:endParaRPr lang="en-US" sz="24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76153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/>
              <a:t>Example of Simple Addressing Modes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swap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(long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long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495800" y="2154198"/>
            <a:ext cx="41910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59864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331822" y="1780988"/>
            <a:ext cx="1752600" cy="1752600"/>
            <a:chOff x="9111129" y="1790700"/>
            <a:chExt cx="1752600" cy="1752600"/>
          </a:xfrm>
        </p:grpSpPr>
        <p:sp>
          <p:nvSpPr>
            <p:cNvPr id="56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7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8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9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0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1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2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3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swap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(long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long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090370" y="833735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Value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t0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	t1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3048000" y="48006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516399" y="1219200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cxnSp>
        <p:nvCxnSpPr>
          <p:cNvPr id="3" name="Straight Arrow Connector 2"/>
          <p:cNvCxnSpPr>
            <a:endCxn id="34" idx="1"/>
          </p:cNvCxnSpPr>
          <p:nvPr/>
        </p:nvCxnSpPr>
        <p:spPr bwMode="auto">
          <a:xfrm flipV="1">
            <a:off x="5715000" y="1647175"/>
            <a:ext cx="1466178" cy="334025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5715000" y="2438400"/>
            <a:ext cx="1451237" cy="685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Oval 4"/>
          <p:cNvSpPr/>
          <p:nvPr/>
        </p:nvSpPr>
        <p:spPr bwMode="auto">
          <a:xfrm>
            <a:off x="5638800" y="1905000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638800" y="2362200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81178" y="1456675"/>
            <a:ext cx="1066800" cy="1905000"/>
            <a:chOff x="7181178" y="1456675"/>
            <a:chExt cx="1066800" cy="1905000"/>
          </a:xfrm>
        </p:grpSpPr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7181178" y="1456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7181178" y="1837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6" name="Rectangle 10"/>
            <p:cNvSpPr>
              <a:spLocks noChangeArrowheads="1"/>
            </p:cNvSpPr>
            <p:nvPr/>
          </p:nvSpPr>
          <p:spPr bwMode="auto">
            <a:xfrm>
              <a:off x="7181178" y="2218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7" name="Rectangle 11"/>
            <p:cNvSpPr>
              <a:spLocks noChangeArrowheads="1"/>
            </p:cNvSpPr>
            <p:nvPr/>
          </p:nvSpPr>
          <p:spPr bwMode="auto">
            <a:xfrm>
              <a:off x="7181178" y="2599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8" name="Rectangle 20"/>
            <p:cNvSpPr>
              <a:spLocks noChangeArrowheads="1"/>
            </p:cNvSpPr>
            <p:nvPr/>
          </p:nvSpPr>
          <p:spPr bwMode="auto">
            <a:xfrm>
              <a:off x="7181178" y="2980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67533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5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6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6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6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6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81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83005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53" idx="1"/>
            <a:endCxn id="71" idx="3"/>
          </p:cNvCxnSpPr>
          <p:nvPr/>
        </p:nvCxnSpPr>
        <p:spPr bwMode="auto">
          <a:xfrm flipH="1">
            <a:off x="2863423" y="1852210"/>
            <a:ext cx="2089577" cy="1066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137663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</a:rPr>
                <a:t>456</a:t>
              </a: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58" idx="1"/>
            <a:endCxn id="72" idx="3"/>
          </p:cNvCxnSpPr>
          <p:nvPr/>
        </p:nvCxnSpPr>
        <p:spPr bwMode="auto">
          <a:xfrm flipH="1">
            <a:off x="2863423" y="3376210"/>
            <a:ext cx="2089577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2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33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34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35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36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7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299001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456</a:t>
              </a: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72" idx="3"/>
            <a:endCxn id="53" idx="1"/>
          </p:cNvCxnSpPr>
          <p:nvPr/>
        </p:nvCxnSpPr>
        <p:spPr bwMode="auto">
          <a:xfrm flipV="1">
            <a:off x="2863423" y="1852210"/>
            <a:ext cx="2089577" cy="1524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95498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123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456</a:t>
              </a: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71" idx="3"/>
          </p:cNvCxnSpPr>
          <p:nvPr/>
        </p:nvCxnSpPr>
        <p:spPr bwMode="auto">
          <a:xfrm>
            <a:off x="2863423" y="2919010"/>
            <a:ext cx="2074636" cy="4191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2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3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3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3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4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707061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/>
              <a:t>Complete Memory 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16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rsp</a:t>
            </a:r>
            <a:endParaRPr lang="en-US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8 (</a:t>
            </a:r>
            <a:r>
              <a:rPr lang="en-US" i="1" dirty="0">
                <a:solidFill>
                  <a:srgbClr val="C00000"/>
                </a:solidFill>
              </a:rPr>
              <a:t>why these numbers?</a:t>
            </a:r>
            <a:r>
              <a:rPr lang="en-US" dirty="0"/>
              <a:t>)</a:t>
            </a:r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Special 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  <p:extLst>
      <p:ext uri="{BB962C8B-B14F-4D97-AF65-F5344CB8AC3E}">
        <p14:creationId xmlns:p14="http://schemas.microsoft.com/office/powerpoint/2010/main" val="170094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67" name="Group 79"/>
          <p:cNvGraphicFramePr>
            <a:graphicFrameLocks noGrp="1"/>
          </p:cNvGraphicFramePr>
          <p:nvPr/>
        </p:nvGraphicFramePr>
        <p:xfrm>
          <a:off x="1050585" y="3886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1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Address Computation Examples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graphicFrame>
        <p:nvGraphicFramePr>
          <p:cNvPr id="12296" name="Group 8"/>
          <p:cNvGraphicFramePr>
            <a:graphicFrameLocks noGrp="1"/>
          </p:cNvGraphicFramePr>
          <p:nvPr/>
        </p:nvGraphicFramePr>
        <p:xfrm>
          <a:off x="1050585" y="3893820"/>
          <a:ext cx="6934200" cy="2524760"/>
        </p:xfrm>
        <a:graphic>
          <a:graphicData uri="http://schemas.openxmlformats.org/drawingml/2006/table">
            <a:tbl>
              <a:tblPr/>
              <a:tblGrid>
                <a:gridCol w="2671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1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+ 4*0x100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0xf400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2*0xf000 + 0x80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0x1e080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350" name="Group 62"/>
          <p:cNvGraphicFramePr>
            <a:graphicFrameLocks noGrp="1"/>
          </p:cNvGraphicFramePr>
          <p:nvPr/>
        </p:nvGraphicFramePr>
        <p:xfrm>
          <a:off x="1066800" y="1511300"/>
          <a:ext cx="2362200" cy="1016000"/>
        </p:xfrm>
        <a:graphic>
          <a:graphicData uri="http://schemas.openxmlformats.org/drawingml/2006/table">
            <a:tbl>
              <a:tblPr/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0x0100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00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Goals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Last Time</a:t>
            </a:r>
          </a:p>
          <a:p>
            <a:pPr lvl="1"/>
            <a:r>
              <a:rPr lang="en-US" dirty="0"/>
              <a:t>Define Computer Architecture</a:t>
            </a:r>
          </a:p>
          <a:p>
            <a:pPr lvl="1"/>
            <a:r>
              <a:rPr lang="en-US" dirty="0"/>
              <a:t>Motivate Computer Architecture</a:t>
            </a:r>
          </a:p>
          <a:p>
            <a:pPr lvl="1"/>
            <a:r>
              <a:rPr lang="en-US" dirty="0"/>
              <a:t>Understand Components of Computer Architecture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This Time</a:t>
            </a:r>
          </a:p>
          <a:p>
            <a:pPr lvl="1"/>
            <a:r>
              <a:rPr lang="en-US" dirty="0"/>
              <a:t>Apply concepts to x86 specifically</a:t>
            </a:r>
          </a:p>
          <a:p>
            <a:pPr lvl="1"/>
            <a:r>
              <a:rPr lang="en-US" dirty="0"/>
              <a:t>Understand simple assembly programs</a:t>
            </a:r>
          </a:p>
          <a:p>
            <a:pPr lvl="1"/>
            <a:r>
              <a:rPr lang="en-US" dirty="0"/>
              <a:t>Understand how C pointers translate into assembly</a:t>
            </a:r>
          </a:p>
          <a:p>
            <a:endParaRPr lang="en-US" dirty="0"/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152400" y="5713413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Physics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152400" y="5273675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Devices</a:t>
            </a: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152400" y="488156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Circuits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152400" y="4495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Gates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152400" y="410451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152400" y="370128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Microarchitecture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152400" y="3229801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Instruction Set Architecture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152400" y="2826576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Operating System/Virtual Machines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152400" y="2423351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Programming Language</a:t>
            </a:r>
          </a:p>
        </p:txBody>
      </p: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152400" y="20018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Algorithm</a:t>
            </a: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152400" y="1598613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Application</a:t>
            </a:r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152400" y="4114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</p:spTree>
    <p:extLst>
      <p:ext uri="{BB962C8B-B14F-4D97-AF65-F5344CB8AC3E}">
        <p14:creationId xmlns:p14="http://schemas.microsoft.com/office/powerpoint/2010/main" val="13582817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Address Computation Instruction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/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r>
              <a:rPr lang="en-US" dirty="0"/>
              <a:t>,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Dst</a:t>
            </a:r>
            <a:endParaRPr lang="en-US" dirty="0"/>
          </a:p>
          <a:p>
            <a:pPr marL="552450" lvl="1"/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/>
              <a:t> is address mode expression</a:t>
            </a:r>
          </a:p>
          <a:p>
            <a:pPr marL="552450" lvl="1"/>
            <a:r>
              <a:rPr lang="en-US" dirty="0"/>
              <a:t>Set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Dst</a:t>
            </a:r>
            <a:r>
              <a:rPr lang="en-US" dirty="0"/>
              <a:t> to address denoted by expression</a:t>
            </a:r>
          </a:p>
          <a:p>
            <a:pPr>
              <a:spcBef>
                <a:spcPts val="2800"/>
              </a:spcBef>
            </a:pPr>
            <a:r>
              <a:rPr lang="en-US" dirty="0"/>
              <a:t>Uses</a:t>
            </a:r>
          </a:p>
          <a:p>
            <a:pPr marL="552450" lvl="1"/>
            <a:r>
              <a:rPr lang="en-US" dirty="0"/>
              <a:t>Computing addresses without a memory reference</a:t>
            </a:r>
          </a:p>
          <a:p>
            <a:pPr marL="838200" lvl="2"/>
            <a:r>
              <a:rPr lang="en-US" dirty="0"/>
              <a:t>E.g., translation of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p = &amp;x[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];</a:t>
            </a:r>
            <a:endParaRPr lang="en-US" dirty="0"/>
          </a:p>
          <a:p>
            <a:pPr marL="552450" lvl="1"/>
            <a:r>
              <a:rPr lang="en-US" dirty="0"/>
              <a:t>Computing arithmetic expressions of the form x + k*y</a:t>
            </a:r>
          </a:p>
          <a:p>
            <a:pPr marL="838200" lvl="2"/>
            <a:r>
              <a:rPr lang="en-US" dirty="0"/>
              <a:t>k = 1, 2, 4, or 8</a:t>
            </a:r>
          </a:p>
          <a:p>
            <a:r>
              <a:rPr lang="en-US" dirty="0"/>
              <a:t>Example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304800" y="5219700"/>
            <a:ext cx="2514600" cy="1346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82880" tIns="0" rIns="0" bIns="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m12(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x)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x*12;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3340100" y="5740400"/>
            <a:ext cx="5524500" cy="6858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(%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,%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,2), %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r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ax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# t &lt;- 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x+x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*2</a:t>
            </a:r>
            <a:endParaRPr lang="en-US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salq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$2, %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r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ax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     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#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return t&lt;&lt;2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3297238" y="5295900"/>
            <a:ext cx="3949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Converted to ASM by compiler:</a:t>
            </a:r>
          </a:p>
        </p:txBody>
      </p:sp>
    </p:spTree>
    <p:extLst>
      <p:ext uri="{BB962C8B-B14F-4D97-AF65-F5344CB8AC3E}">
        <p14:creationId xmlns:p14="http://schemas.microsoft.com/office/powerpoint/2010/main" val="1634594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Two Operand 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shlq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/>
              <a:t>No distinction between signed and unsigned </a:t>
            </a:r>
            <a:r>
              <a:rPr lang="en-US" dirty="0" err="1"/>
              <a:t>int</a:t>
            </a:r>
            <a:r>
              <a:rPr lang="en-US" dirty="0"/>
              <a:t> (why?)</a:t>
            </a:r>
          </a:p>
        </p:txBody>
      </p:sp>
    </p:spTree>
    <p:extLst>
      <p:ext uri="{BB962C8B-B14F-4D97-AF65-F5344CB8AC3E}">
        <p14:creationId xmlns:p14="http://schemas.microsoft.com/office/powerpoint/2010/main" val="6311731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One Operand 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decq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negq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notq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See book for more instructions</a:t>
            </a:r>
          </a:p>
        </p:txBody>
      </p:sp>
    </p:spTree>
    <p:extLst>
      <p:ext uri="{BB962C8B-B14F-4D97-AF65-F5344CB8AC3E}">
        <p14:creationId xmlns:p14="http://schemas.microsoft.com/office/powerpoint/2010/main" val="17053322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Arithmetic Expression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86200" y="3505199"/>
            <a:ext cx="4406900" cy="28289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Interesting Instructions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leaq</a:t>
            </a:r>
            <a:r>
              <a:rPr lang="en-US" dirty="0"/>
              <a:t>: address computation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salq</a:t>
            </a:r>
            <a:r>
              <a:rPr lang="en-US" dirty="0"/>
              <a:t>: shift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imulq</a:t>
            </a:r>
            <a:r>
              <a:rPr lang="en-US" dirty="0"/>
              <a:t>: multiplication</a:t>
            </a:r>
          </a:p>
          <a:p>
            <a:pPr lvl="2" indent="-342900"/>
            <a:r>
              <a:rPr lang="en-US" dirty="0"/>
              <a:t>But, only used once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814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4249737" y="1193800"/>
            <a:ext cx="41275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0283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Arithmetic Expression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648200" y="3733800"/>
          <a:ext cx="3352800" cy="2667000"/>
        </p:xfrm>
        <a:graphic>
          <a:graphicData uri="http://schemas.openxmlformats.org/drawingml/2006/table">
            <a:tbl>
              <a:tblPr firstRow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baseline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t2</a:t>
                      </a:r>
                      <a:r>
                        <a:rPr lang="en-US" baseline="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baseline="0" dirty="0" err="1">
                          <a:latin typeface="Courier New"/>
                          <a:cs typeface="Courier New"/>
                        </a:rPr>
                        <a:t>rval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t4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t5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1268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381001" y="2514600"/>
            <a:ext cx="1447800" cy="7360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381001" y="3655700"/>
            <a:ext cx="1447800" cy="7360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-162715" y="4724400"/>
            <a:ext cx="1991515" cy="7360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-162715" y="5867400"/>
            <a:ext cx="1991515" cy="7360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89388" y="2977233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95774" y="3124200"/>
            <a:ext cx="30321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–</a:t>
            </a:r>
            <a:r>
              <a:rPr lang="en-US" sz="2000" dirty="0" err="1">
                <a:latin typeface="Courier New" pitchFamily="49" charset="0"/>
              </a:rPr>
              <a:t>Og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131219" y="5943600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89388" y="4055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89388" y="5198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341312"/>
            <a:ext cx="6997700" cy="573088"/>
          </a:xfrm>
        </p:spPr>
        <p:txBody>
          <a:bodyPr/>
          <a:lstStyle/>
          <a:p>
            <a:r>
              <a:rPr lang="en-US"/>
              <a:t>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  </a:t>
            </a:r>
            <a:r>
              <a:rPr lang="en-US" b="1" dirty="0">
                <a:latin typeface="Courier New" pitchFamily="49" charset="0"/>
              </a:rPr>
              <a:t>p1.c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  </a:t>
            </a:r>
            <a:r>
              <a:rPr lang="en-US" b="1" dirty="0" err="1">
                <a:latin typeface="Courier New" pitchFamily="49" charset="0"/>
              </a:rPr>
              <a:t>gcc</a:t>
            </a:r>
            <a:r>
              <a:rPr lang="en-US" b="1" dirty="0">
                <a:latin typeface="Courier New" pitchFamily="49" charset="0"/>
              </a:rPr>
              <a:t> –</a:t>
            </a:r>
            <a:r>
              <a:rPr lang="en-US" b="1" dirty="0" err="1">
                <a:latin typeface="Courier New" pitchFamily="49" charset="0"/>
              </a:rPr>
              <a:t>Og</a:t>
            </a:r>
            <a:r>
              <a:rPr lang="en-US" b="1" dirty="0">
                <a:latin typeface="Courier New" pitchFamily="49" charset="0"/>
              </a:rPr>
              <a:t> 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basic optimizations 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Og</a:t>
            </a:r>
            <a:r>
              <a:rPr lang="en-US" dirty="0"/>
              <a:t>) [New to recent versions of GCC]</a:t>
            </a: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397963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46150"/>
            <a:ext cx="2438400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Code (</a:t>
            </a:r>
            <a:r>
              <a:rPr lang="en-US" dirty="0" err="1"/>
              <a:t>sum.c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76200" y="1403350"/>
            <a:ext cx="4343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long plus(long x, long y); </a:t>
            </a:r>
          </a:p>
          <a:p>
            <a:pPr algn="l"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(long x, long y, 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          long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long t = plus(x, y);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91440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x86-64 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39541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pushq</a:t>
            </a:r>
            <a:r>
              <a:rPr lang="en-US" sz="1800" dirty="0">
                <a:latin typeface="Courier New" pitchFamily="49" charset="0"/>
              </a:rPr>
              <a:t>  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movq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call    plus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movq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 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popq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ret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54025" y="3638098"/>
            <a:ext cx="7467600" cy="34137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alibri" pitchFamily="34" charset="0"/>
              </a:rPr>
              <a:t>Example 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 err="1">
                <a:latin typeface="Courier New" pitchFamily="49" charset="0"/>
              </a:rPr>
              <a:t>gcc</a:t>
            </a:r>
            <a:r>
              <a:rPr lang="en-US" sz="2400" dirty="0">
                <a:latin typeface="Courier New" pitchFamily="49" charset="0"/>
              </a:rPr>
              <a:t> –</a:t>
            </a:r>
            <a:r>
              <a:rPr lang="en-US" sz="2400" dirty="0" err="1">
                <a:latin typeface="Courier New" pitchFamily="49" charset="0"/>
              </a:rPr>
              <a:t>Og</a:t>
            </a:r>
            <a:r>
              <a:rPr lang="en-US" sz="2400" dirty="0">
                <a:latin typeface="Courier New" pitchFamily="49" charset="0"/>
              </a:rPr>
              <a:t> –S </a:t>
            </a:r>
            <a:r>
              <a:rPr lang="en-US" sz="2400" dirty="0" err="1">
                <a:latin typeface="Courier New" pitchFamily="49" charset="0"/>
              </a:rPr>
              <a:t>sum.c</a:t>
            </a:r>
            <a:endParaRPr lang="en-US" sz="2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alibri" pitchFamily="34" charset="0"/>
              </a:rPr>
              <a:t>Produces file </a:t>
            </a:r>
            <a:r>
              <a:rPr lang="en-US" sz="2400" dirty="0" err="1">
                <a:latin typeface="Courier New" pitchFamily="49" charset="0"/>
              </a:rPr>
              <a:t>sum.s</a:t>
            </a:r>
            <a:endParaRPr lang="en-US" sz="2400" dirty="0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400" i="1" dirty="0">
                <a:solidFill>
                  <a:srgbClr val="FF0000"/>
                </a:solidFill>
                <a:latin typeface="Calibri" pitchFamily="34" charset="0"/>
              </a:rPr>
              <a:t>Warning</a:t>
            </a: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: Will get very different results on different machines due to different versions of </a:t>
            </a:r>
            <a:r>
              <a:rPr lang="en-US" sz="2400" dirty="0" err="1">
                <a:solidFill>
                  <a:srgbClr val="FF0000"/>
                </a:solidFill>
                <a:latin typeface="Calibri" pitchFamily="34" charset="0"/>
              </a:rPr>
              <a:t>gcc</a:t>
            </a: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 and different compiler settings.</a:t>
            </a:r>
            <a:endParaRPr lang="en-US" sz="2400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endParaRPr lang="en-US" sz="2400" dirty="0">
              <a:solidFill>
                <a:srgbClr val="FF0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38510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42900" y="914400"/>
            <a:ext cx="30099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Code for </a:t>
            </a:r>
            <a:r>
              <a:rPr lang="en-US" sz="2400" dirty="0" err="1">
                <a:latin typeface="Courier New" pitchFamily="49" charset="0"/>
              </a:rPr>
              <a:t>sumstore</a:t>
            </a: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44488" y="1447800"/>
            <a:ext cx="2511425" cy="4244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0x0400595: 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0x53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0x48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0x89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0xd3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0xe8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0xf2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0x48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0x89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0x03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0x5b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0xc3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Missing linkages between code in different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185441" y="4003473"/>
            <a:ext cx="23622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Total of 14 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Each instruction 1, 3, or 5 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Starts at address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0x0400595</a:t>
            </a:r>
          </a:p>
        </p:txBody>
      </p:sp>
    </p:spTree>
    <p:extLst>
      <p:ext uri="{BB962C8B-B14F-4D97-AF65-F5344CB8AC3E}">
        <p14:creationId xmlns:p14="http://schemas.microsoft.com/office/powerpoint/2010/main" val="193948033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 value </a:t>
            </a:r>
            <a:r>
              <a:rPr lang="en-US" b="1" dirty="0">
                <a:latin typeface="Courier New"/>
                <a:cs typeface="Courier New"/>
              </a:rPr>
              <a:t>t</a:t>
            </a:r>
            <a:r>
              <a:rPr lang="en-US" dirty="0"/>
              <a:t> where designated by </a:t>
            </a:r>
            <a:r>
              <a:rPr lang="en-US" b="1" dirty="0" err="1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Move 8-byte value to memory</a:t>
            </a:r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/>
              <a:t>Quad words in x86-64 parlance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	</a:t>
            </a:r>
            <a:r>
              <a:rPr lang="en-US" dirty="0"/>
              <a:t>Register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*</a:t>
            </a: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 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Object 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Stored at address </a:t>
            </a:r>
            <a:r>
              <a:rPr lang="en-US" b="1" dirty="0">
                <a:latin typeface="Courier New" pitchFamily="49" charset="0"/>
              </a:rPr>
              <a:t>0x40059e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549400" algn="l"/>
              </a:tabLst>
            </a:pPr>
            <a:r>
              <a:rPr lang="en-US" sz="1800" dirty="0" err="1">
                <a:latin typeface="Courier New" pitchFamily="49" charset="0"/>
              </a:rPr>
              <a:t>movq</a:t>
            </a:r>
            <a:r>
              <a:rPr lang="en-US" sz="1800" dirty="0">
                <a:latin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 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92100" algn="l"/>
              </a:tabLst>
            </a:pPr>
            <a:r>
              <a:rPr lang="en-US" sz="1800" dirty="0">
                <a:latin typeface="Courier New" pitchFamily="49" charset="0"/>
              </a:rPr>
              <a:t>0x40059e:  48 89 03</a:t>
            </a:r>
          </a:p>
        </p:txBody>
      </p:sp>
    </p:spTree>
    <p:extLst>
      <p:ext uri="{BB962C8B-B14F-4D97-AF65-F5344CB8AC3E}">
        <p14:creationId xmlns:p14="http://schemas.microsoft.com/office/powerpoint/2010/main" val="2016955820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–d sum</a:t>
            </a: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  <a:p>
            <a:pPr lvl="1"/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04900" y="1628839"/>
            <a:ext cx="7493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0000000000400595 &lt;</a:t>
            </a: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&gt;: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400595:  53               push  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400596:  48 89 d3         </a:t>
            </a:r>
            <a:r>
              <a:rPr lang="en-US" sz="1800" dirty="0" err="1">
                <a:latin typeface="Courier New" pitchFamily="49" charset="0"/>
              </a:rPr>
              <a:t>mov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400599:  e8 f2 </a:t>
            </a:r>
            <a:r>
              <a:rPr lang="en-US" sz="1800" dirty="0" err="1">
                <a:latin typeface="Courier New" pitchFamily="49" charset="0"/>
              </a:rPr>
              <a:t>ff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ff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ff</a:t>
            </a: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callq</a:t>
            </a:r>
            <a:r>
              <a:rPr lang="en-US" sz="1800" dirty="0">
                <a:latin typeface="Courier New" pitchFamily="49" charset="0"/>
              </a:rPr>
              <a:t>  400590 &lt;plus&gt;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40059e:  48 89 03         </a:t>
            </a:r>
            <a:r>
              <a:rPr lang="en-US" sz="1800" dirty="0" err="1">
                <a:latin typeface="Courier New" pitchFamily="49" charset="0"/>
              </a:rPr>
              <a:t>mov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4005a1:  5b               pop   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4005a2:  c3               </a:t>
            </a:r>
            <a:r>
              <a:rPr lang="en-US" sz="1800" dirty="0" err="1">
                <a:latin typeface="Courier New" pitchFamily="49" charset="0"/>
              </a:rPr>
              <a:t>retq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56771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x86 Hardware/Software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16875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191000" y="91440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297113" y="1705039"/>
            <a:ext cx="6846887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Dump of assembler code for function </a:t>
            </a: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0x0000000000400595 &lt;+0&gt;: push  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0x0000000000400596 &lt;+1&gt;: </a:t>
            </a:r>
            <a:r>
              <a:rPr lang="en-US" sz="1800" dirty="0" err="1">
                <a:latin typeface="Courier New" pitchFamily="49" charset="0"/>
              </a:rPr>
              <a:t>mov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0x0000000000400599 &lt;+4&gt;: </a:t>
            </a:r>
            <a:r>
              <a:rPr lang="en-US" sz="1800" dirty="0" err="1">
                <a:latin typeface="Courier New" pitchFamily="49" charset="0"/>
              </a:rPr>
              <a:t>callq</a:t>
            </a:r>
            <a:r>
              <a:rPr lang="en-US" sz="1800" dirty="0">
                <a:latin typeface="Courier New" pitchFamily="49" charset="0"/>
              </a:rPr>
              <a:t>  0x400590 &lt;plus&gt;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0x000000000040059e &lt;+9&gt;: </a:t>
            </a:r>
            <a:r>
              <a:rPr lang="en-US" sz="1800" dirty="0" err="1">
                <a:latin typeface="Courier New" pitchFamily="49" charset="0"/>
              </a:rPr>
              <a:t>mov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0x00000000004005a1 &lt;+12&gt;:pop   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0x00000000004005a2 &lt;+13&gt;:</a:t>
            </a:r>
            <a:r>
              <a:rPr lang="en-US" sz="1800" dirty="0" err="1">
                <a:latin typeface="Courier New" pitchFamily="49" charset="0"/>
              </a:rPr>
              <a:t>retq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sum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x/14xb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Examine the 14 bytes starting at </a:t>
            </a:r>
            <a:r>
              <a:rPr lang="en-US" dirty="0" err="1">
                <a:latin typeface="Courier New" pitchFamily="49" charset="0"/>
              </a:rPr>
              <a:t>sumstore</a:t>
            </a:r>
            <a:endParaRPr lang="en-US" dirty="0">
              <a:latin typeface="Courier New" pitchFamily="49" charset="0"/>
            </a:endParaRPr>
          </a:p>
          <a:p>
            <a:pPr lvl="1"/>
            <a:endParaRPr lang="en-US" dirty="0"/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85800" y="1066800"/>
            <a:ext cx="13081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Object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304800" y="1524000"/>
            <a:ext cx="1828800" cy="4244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0x0400595: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0x53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0x48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0xd3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0xe8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0xf2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0x48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0x5b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0xc3</a:t>
            </a:r>
          </a:p>
        </p:txBody>
      </p:sp>
    </p:spTree>
    <p:extLst>
      <p:ext uri="{BB962C8B-B14F-4D97-AF65-F5344CB8AC3E}">
        <p14:creationId xmlns:p14="http://schemas.microsoft.com/office/powerpoint/2010/main" val="437649540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7150100" cy="573088"/>
          </a:xfrm>
        </p:spPr>
        <p:txBody>
          <a:bodyPr/>
          <a:lstStyle/>
          <a:p>
            <a:r>
              <a:rPr lang="en-US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551488"/>
            <a:ext cx="8624887" cy="1306512"/>
          </a:xfrm>
        </p:spPr>
        <p:txBody>
          <a:bodyPr/>
          <a:lstStyle/>
          <a:p>
            <a:r>
              <a:rPr lang="en-US" dirty="0"/>
              <a:t>Anything that can be interpreted as executable code</a:t>
            </a:r>
          </a:p>
          <a:p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533400" y="1585912"/>
            <a:ext cx="8153400" cy="36718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dirty="0" err="1">
                <a:latin typeface="Courier New" pitchFamily="49" charset="0"/>
              </a:rPr>
              <a:t>objdump</a:t>
            </a:r>
            <a:r>
              <a:rPr lang="en-US" sz="1800" dirty="0">
                <a:latin typeface="Courier New" pitchFamily="49" charset="0"/>
              </a:rPr>
              <a:t> -</a:t>
            </a:r>
            <a:r>
              <a:rPr lang="en-US" sz="1800" dirty="0" err="1">
                <a:latin typeface="Courier New" pitchFamily="49" charset="0"/>
              </a:rPr>
              <a:t>d</a:t>
            </a:r>
            <a:r>
              <a:rPr lang="en-US" sz="1800" dirty="0">
                <a:latin typeface="Courier New" pitchFamily="49" charset="0"/>
              </a:rPr>
              <a:t> WINWORD.EXE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WINWORD.EXE:   file format pei-i386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No symbols in "WINWORD.EXE".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Disassembly of section .text: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 &lt;.text&gt;: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30001000:  55             push   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30001001:  8b </a:t>
            </a:r>
            <a:r>
              <a:rPr lang="en-US" sz="1800" dirty="0" err="1">
                <a:latin typeface="Courier New" pitchFamily="49" charset="0"/>
              </a:rPr>
              <a:t>ec</a:t>
            </a:r>
            <a:r>
              <a:rPr lang="en-US" sz="1800" dirty="0">
                <a:latin typeface="Courier New" pitchFamily="49" charset="0"/>
              </a:rPr>
              <a:t>          </a:t>
            </a:r>
            <a:r>
              <a:rPr lang="en-US" sz="1800" dirty="0" err="1">
                <a:latin typeface="Courier New" pitchFamily="49" charset="0"/>
              </a:rPr>
              <a:t>mov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30001003:  6a ff          push   $0xffffffff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30001005:  68 90 10 00 30 push   $0x30001090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3000100a:  68 91 dc 4c 30 push   $0x304cdc91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133600" y="3858425"/>
            <a:ext cx="5334000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Reverse engineering forbidden by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Microsoft End User License Agreement</a:t>
            </a:r>
          </a:p>
        </p:txBody>
      </p:sp>
    </p:spTree>
    <p:extLst>
      <p:ext uri="{BB962C8B-B14F-4D97-AF65-F5344CB8AC3E}">
        <p14:creationId xmlns:p14="http://schemas.microsoft.com/office/powerpoint/2010/main" val="101677801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Instructions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/>
              <a:t>Software View of Memory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36950"/>
            <a:ext cx="4357687" cy="3092450"/>
          </a:xfrm>
        </p:spPr>
        <p:txBody>
          <a:bodyPr/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PC: Program counter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Called “EIP” (IA32) or 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Register file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Condition codes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Store status information about most recent arithmetic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en-US" sz="2000" b="1" dirty="0">
                <a:latin typeface="Calibri" pitchFamily="34" charset="0"/>
              </a:rPr>
              <a:t>Object Code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Program Data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Addresses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Condition</a:t>
            </a:r>
          </a:p>
          <a:p>
            <a:pPr eaLnBrk="0" hangingPunct="0"/>
            <a:r>
              <a:rPr lang="en-US" sz="2400" b="1" dirty="0"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4984750"/>
            <a:ext cx="40767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600" dirty="0"/>
              <a:t>Byte addressable array</a:t>
            </a:r>
          </a:p>
          <a:p>
            <a:pPr marL="571500" lvl="2" indent="-165100"/>
            <a:r>
              <a:rPr lang="en-US" sz="1600" dirty="0"/>
              <a:t>Code, user data, (some) OS data</a:t>
            </a:r>
          </a:p>
          <a:p>
            <a:pPr marL="571500" lvl="2" indent="-165100"/>
            <a:r>
              <a:rPr lang="en-US" sz="1600" dirty="0"/>
              <a:t>Includes stack used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18" name="Freeform 10"/>
          <p:cNvSpPr>
            <a:spLocks/>
          </p:cNvSpPr>
          <p:nvPr/>
        </p:nvSpPr>
        <p:spPr bwMode="auto">
          <a:xfrm>
            <a:off x="1371600" y="2549955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124368607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1"/>
          <p:cNvSpPr txBox="1">
            <a:spLocks/>
          </p:cNvSpPr>
          <p:nvPr/>
        </p:nvSpPr>
        <p:spPr bwMode="auto">
          <a:xfrm>
            <a:off x="357018" y="435678"/>
            <a:ext cx="759209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  <a:lvl2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2pPr>
            <a:lvl3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3pPr>
            <a:lvl4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4pPr>
            <a:lvl5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5pPr>
            <a:lvl6pPr marL="5762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6pPr>
            <a:lvl7pPr marL="10334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7pPr>
            <a:lvl8pPr marL="14906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8pPr>
            <a:lvl9pPr marL="19478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marL="119063" marR="0" lvl="0" indent="-119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"/>
                <a:cs typeface=""/>
              </a:rPr>
              <a:t>Some History: IA32 Registers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"/>
              <a:cs typeface=""/>
            </a:endParaRPr>
          </a:p>
        </p:txBody>
      </p:sp>
      <p:grpSp>
        <p:nvGrpSpPr>
          <p:cNvPr id="138" name="Group 12"/>
          <p:cNvGrpSpPr>
            <a:grpSpLocks/>
          </p:cNvGrpSpPr>
          <p:nvPr/>
        </p:nvGrpSpPr>
        <p:grpSpPr bwMode="auto">
          <a:xfrm>
            <a:off x="1295400" y="1333501"/>
            <a:ext cx="5715000" cy="4533902"/>
            <a:chOff x="3984" y="1008"/>
            <a:chExt cx="1584" cy="2256"/>
          </a:xfrm>
        </p:grpSpPr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%</a:t>
              </a:r>
              <a:r>
                <a:rPr kumimoji="0" lang="en-US" sz="24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eax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ea typeface=""/>
                <a:cs typeface=""/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%</a:t>
              </a:r>
              <a:r>
                <a:rPr kumimoji="0" lang="en-US" sz="24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ecx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ea typeface=""/>
                <a:cs typeface=""/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%</a:t>
              </a:r>
              <a:r>
                <a:rPr kumimoji="0" lang="en-US" sz="24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edx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ea typeface=""/>
                <a:cs typeface=""/>
              </a:endParaRPr>
            </a:p>
          </p:txBody>
        </p:sp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%ebx</a:t>
              </a:r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%esi</a:t>
              </a:r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%edi</a:t>
              </a:r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%esp</a:t>
              </a:r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"/>
                  <a:cs typeface=""/>
                </a:rPr>
                <a:t>%ebp</a:t>
              </a: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4184326" y="1404970"/>
            <a:ext cx="2819400" cy="343694"/>
            <a:chOff x="4495800" y="1404970"/>
            <a:chExt cx="2819400" cy="343694"/>
          </a:xfrm>
        </p:grpSpPr>
        <p:sp>
          <p:nvSpPr>
            <p:cNvPr id="148" name="Rectangle 147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Narrow" pitchFamily="34" charset="0"/>
                <a:ea typeface=""/>
                <a:cs typeface=""/>
              </a:endParaRPr>
            </a:p>
          </p:txBody>
        </p:sp>
        <p:cxnSp>
          <p:nvCxnSpPr>
            <p:cNvPr id="149" name="Straight Connector 148"/>
            <p:cNvCxnSpPr>
              <a:stCxn id="148" idx="0"/>
              <a:endCxn id="148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50" name="Group 149"/>
          <p:cNvGrpSpPr/>
          <p:nvPr/>
        </p:nvGrpSpPr>
        <p:grpSpPr>
          <a:xfrm>
            <a:off x="4184326" y="1989024"/>
            <a:ext cx="2819400" cy="343694"/>
            <a:chOff x="4495800" y="1404970"/>
            <a:chExt cx="2819400" cy="343694"/>
          </a:xfrm>
        </p:grpSpPr>
        <p:sp>
          <p:nvSpPr>
            <p:cNvPr id="151" name="Rectangle 150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Narrow" pitchFamily="34" charset="0"/>
                <a:ea typeface=""/>
                <a:cs typeface=""/>
              </a:endParaRPr>
            </a:p>
          </p:txBody>
        </p:sp>
        <p:cxnSp>
          <p:nvCxnSpPr>
            <p:cNvPr id="152" name="Straight Connector 151"/>
            <p:cNvCxnSpPr>
              <a:stCxn id="159" idx="0"/>
              <a:endCxn id="159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53" name="Group 152"/>
          <p:cNvGrpSpPr/>
          <p:nvPr/>
        </p:nvGrpSpPr>
        <p:grpSpPr>
          <a:xfrm>
            <a:off x="4184326" y="2558580"/>
            <a:ext cx="2819400" cy="343694"/>
            <a:chOff x="4495800" y="1404970"/>
            <a:chExt cx="2819400" cy="343694"/>
          </a:xfrm>
        </p:grpSpPr>
        <p:sp>
          <p:nvSpPr>
            <p:cNvPr id="154" name="Rectangle 153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Narrow" pitchFamily="34" charset="0"/>
                <a:ea typeface=""/>
                <a:cs typeface=""/>
              </a:endParaRPr>
            </a:p>
          </p:txBody>
        </p:sp>
        <p:cxnSp>
          <p:nvCxnSpPr>
            <p:cNvPr id="155" name="Straight Connector 154"/>
            <p:cNvCxnSpPr>
              <a:stCxn id="162" idx="0"/>
              <a:endCxn id="162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56" name="Group 155"/>
          <p:cNvGrpSpPr/>
          <p:nvPr/>
        </p:nvGrpSpPr>
        <p:grpSpPr>
          <a:xfrm>
            <a:off x="4184326" y="3141484"/>
            <a:ext cx="2819400" cy="343694"/>
            <a:chOff x="4495800" y="1404970"/>
            <a:chExt cx="2819400" cy="343694"/>
          </a:xfrm>
        </p:grpSpPr>
        <p:sp>
          <p:nvSpPr>
            <p:cNvPr id="157" name="Rectangle 156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Narrow" pitchFamily="34" charset="0"/>
                <a:ea typeface=""/>
                <a:cs typeface=""/>
              </a:endParaRPr>
            </a:p>
          </p:txBody>
        </p:sp>
        <p:cxnSp>
          <p:nvCxnSpPr>
            <p:cNvPr id="158" name="Straight Connector 157"/>
            <p:cNvCxnSpPr>
              <a:stCxn id="165" idx="0"/>
              <a:endCxn id="165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59" name="Rectangle 158"/>
          <p:cNvSpPr/>
          <p:nvPr/>
        </p:nvSpPr>
        <p:spPr bwMode="auto">
          <a:xfrm>
            <a:off x="4184326" y="3717666"/>
            <a:ext cx="2819400" cy="342900"/>
          </a:xfrm>
          <a:prstGeom prst="rect">
            <a:avLst/>
          </a:prstGeom>
          <a:solidFill>
            <a:srgbClr val="FFFFFF">
              <a:lumMod val="8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Narrow" pitchFamily="34" charset="0"/>
              <a:ea typeface=""/>
              <a:cs typeface="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4184326" y="4301720"/>
            <a:ext cx="2819400" cy="342900"/>
          </a:xfrm>
          <a:prstGeom prst="rect">
            <a:avLst/>
          </a:prstGeom>
          <a:solidFill>
            <a:srgbClr val="FFFFFF">
              <a:lumMod val="8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Narrow" pitchFamily="34" charset="0"/>
              <a:ea typeface=""/>
              <a:cs typeface="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4184326" y="4871276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Narrow" pitchFamily="34" charset="0"/>
              <a:ea typeface=""/>
              <a:cs typeface="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4184326" y="5454180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Narrow" pitchFamily="34" charset="0"/>
              <a:ea typeface=""/>
              <a:cs typeface="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5814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%ax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35814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cx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814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dx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5814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bx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3581400" y="370801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si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581400" y="42872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di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3581400" y="485769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%sp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3581400" y="544357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bp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45720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%ah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45720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ch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45720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%dh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45720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bh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59436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%al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9436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cl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59436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%dl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9436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ourier New" pitchFamily="49" charset="0"/>
                <a:ea typeface=""/>
                <a:cs typeface="Courier New" pitchFamily="49" charset="0"/>
              </a:rPr>
              <a:t>%</a:t>
            </a:r>
            <a:r>
              <a:rPr lang="en-US" sz="1800" b="1" dirty="0" err="1">
                <a:latin typeface="Courier New" pitchFamily="49" charset="0"/>
                <a:ea typeface=""/>
                <a:cs typeface="Courier New" pitchFamily="49" charset="0"/>
              </a:rPr>
              <a:t>bl</a:t>
            </a:r>
            <a:endParaRPr lang="en-US" sz="1800" b="1" dirty="0">
              <a:latin typeface="Courier New" pitchFamily="49" charset="0"/>
              <a:ea typeface=""/>
              <a:cs typeface="Courier New" pitchFamily="49" charset="0"/>
            </a:endParaRPr>
          </a:p>
        </p:txBody>
      </p:sp>
      <p:sp>
        <p:nvSpPr>
          <p:cNvPr id="179" name="AutoShape 7"/>
          <p:cNvSpPr>
            <a:spLocks/>
          </p:cNvSpPr>
          <p:nvPr/>
        </p:nvSpPr>
        <p:spPr bwMode="auto">
          <a:xfrm rot="5400000">
            <a:off x="5451983" y="4671257"/>
            <a:ext cx="279400" cy="2824085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itchFamily="34" charset="0"/>
              <a:ea typeface=""/>
              <a:cs typeface="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4267200" y="6172200"/>
            <a:ext cx="2660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lang="en-US" sz="1800" b="1" dirty="0">
                <a:latin typeface="Calibri" pitchFamily="34" charset="0"/>
                <a:ea typeface=""/>
                <a:cs typeface=""/>
              </a:rPr>
              <a:t>16-bit virtual registers</a:t>
            </a:r>
          </a:p>
          <a:p>
            <a:pPr eaLnBrk="0" hangingPunct="0"/>
            <a:r>
              <a:rPr lang="en-US" sz="1800" b="1" dirty="0">
                <a:latin typeface="Calibri" pitchFamily="34" charset="0"/>
                <a:ea typeface=""/>
                <a:cs typeface=""/>
              </a:rPr>
              <a:t>(backwards compatibility)</a:t>
            </a:r>
          </a:p>
        </p:txBody>
      </p:sp>
      <p:sp>
        <p:nvSpPr>
          <p:cNvPr id="181" name="AutoShape 7"/>
          <p:cNvSpPr>
            <a:spLocks/>
          </p:cNvSpPr>
          <p:nvPr/>
        </p:nvSpPr>
        <p:spPr bwMode="auto">
          <a:xfrm rot="10800000">
            <a:off x="914400" y="1333500"/>
            <a:ext cx="279400" cy="337631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itchFamily="34" charset="0"/>
              <a:ea typeface=""/>
              <a:cs typeface=""/>
            </a:endParaRPr>
          </a:p>
        </p:txBody>
      </p:sp>
      <p:sp>
        <p:nvSpPr>
          <p:cNvPr id="182" name="TextBox 181"/>
          <p:cNvSpPr txBox="1"/>
          <p:nvPr/>
        </p:nvSpPr>
        <p:spPr>
          <a:xfrm rot="16200000">
            <a:off x="-221736" y="2812536"/>
            <a:ext cx="172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  <a:ea typeface=""/>
                <a:cs typeface=""/>
              </a:rPr>
              <a:t>general purpose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7555159" y="1391622"/>
            <a:ext cx="1258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400" b="1" i="1" dirty="0">
                <a:solidFill>
                  <a:srgbClr val="FFFFFF">
                    <a:lumMod val="50000"/>
                  </a:srgbClr>
                </a:solidFill>
                <a:latin typeface="Courier New" pitchFamily="49" charset="0"/>
                <a:ea typeface=""/>
                <a:cs typeface="Courier New" pitchFamily="49" charset="0"/>
              </a:rPr>
              <a:t>accumulate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7555159" y="1975438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400" b="1" i="1" dirty="0">
                <a:solidFill>
                  <a:srgbClr val="FFFFFF">
                    <a:lumMod val="50000"/>
                  </a:srgbClr>
                </a:solidFill>
                <a:latin typeface="Courier New" pitchFamily="49" charset="0"/>
                <a:ea typeface=""/>
                <a:cs typeface="Courier New" pitchFamily="49" charset="0"/>
              </a:rPr>
              <a:t>counter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7555159" y="254129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400" b="1" i="1" dirty="0">
                <a:solidFill>
                  <a:srgbClr val="FFFFFF">
                    <a:lumMod val="50000"/>
                  </a:srgbClr>
                </a:solidFill>
                <a:latin typeface="Courier New" pitchFamily="49" charset="0"/>
                <a:ea typeface=""/>
                <a:cs typeface="Courier New" pitchFamily="49" charset="0"/>
              </a:rPr>
              <a:t>data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555159" y="313178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400" b="1" i="1" dirty="0">
                <a:solidFill>
                  <a:srgbClr val="FFFFFF">
                    <a:lumMod val="50000"/>
                  </a:srgbClr>
                </a:solidFill>
                <a:latin typeface="Courier New" pitchFamily="49" charset="0"/>
                <a:ea typeface=""/>
                <a:cs typeface="Courier New" pitchFamily="49" charset="0"/>
              </a:rPr>
              <a:t>base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555159" y="3626836"/>
            <a:ext cx="93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400" b="1" i="1" dirty="0">
                <a:solidFill>
                  <a:srgbClr val="FFFFFF">
                    <a:lumMod val="50000"/>
                  </a:srgbClr>
                </a:solidFill>
                <a:latin typeface="Courier New" pitchFamily="49" charset="0"/>
                <a:ea typeface=""/>
                <a:cs typeface="Courier New" pitchFamily="49" charset="0"/>
              </a:rPr>
              <a:t>source </a:t>
            </a:r>
          </a:p>
          <a:p>
            <a:pPr algn="l" eaLnBrk="0" hangingPunct="0"/>
            <a:r>
              <a:rPr lang="en-US" sz="1400" b="1" i="1" dirty="0">
                <a:solidFill>
                  <a:srgbClr val="FFFFFF">
                    <a:lumMod val="50000"/>
                  </a:srgbClr>
                </a:solidFill>
                <a:latin typeface="Courier New" pitchFamily="49" charset="0"/>
                <a:ea typeface=""/>
                <a:cs typeface="Courier New" pitchFamily="49" charset="0"/>
              </a:rPr>
              <a:t>index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7555159" y="4204648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400" b="1" i="1" dirty="0">
                <a:solidFill>
                  <a:srgbClr val="FFFFFF">
                    <a:lumMod val="50000"/>
                  </a:srgbClr>
                </a:solidFill>
                <a:latin typeface="Courier New" pitchFamily="49" charset="0"/>
                <a:ea typeface=""/>
                <a:cs typeface="Courier New" pitchFamily="49" charset="0"/>
              </a:rPr>
              <a:t>destination</a:t>
            </a:r>
          </a:p>
          <a:p>
            <a:pPr algn="l" eaLnBrk="0" hangingPunct="0"/>
            <a:r>
              <a:rPr lang="en-US" sz="1400" b="1" i="1" dirty="0">
                <a:solidFill>
                  <a:srgbClr val="FFFFFF">
                    <a:lumMod val="50000"/>
                  </a:srgbClr>
                </a:solidFill>
                <a:latin typeface="Courier New" pitchFamily="49" charset="0"/>
                <a:ea typeface=""/>
                <a:cs typeface="Courier New" pitchFamily="49" charset="0"/>
              </a:rPr>
              <a:t>index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7555159" y="4701317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i="1" dirty="0">
                <a:latin typeface="Courier New" pitchFamily="49" charset="0"/>
                <a:ea typeface=""/>
                <a:cs typeface="Courier New" pitchFamily="49" charset="0"/>
              </a:rPr>
              <a:t>stack </a:t>
            </a:r>
          </a:p>
          <a:p>
            <a:pPr algn="l" eaLnBrk="0" hangingPunct="0"/>
            <a:r>
              <a:rPr lang="en-US" sz="1800" b="1" i="1" dirty="0">
                <a:latin typeface="Courier New" pitchFamily="49" charset="0"/>
                <a:ea typeface=""/>
                <a:cs typeface="Courier New" pitchFamily="49" charset="0"/>
              </a:rPr>
              <a:t>pointer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7555159" y="5313528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i="1" dirty="0">
                <a:latin typeface="Courier New" pitchFamily="49" charset="0"/>
                <a:ea typeface=""/>
                <a:cs typeface="Courier New" pitchFamily="49" charset="0"/>
              </a:rPr>
              <a:t>base</a:t>
            </a:r>
          </a:p>
          <a:p>
            <a:pPr algn="l" eaLnBrk="0" hangingPunct="0"/>
            <a:r>
              <a:rPr lang="en-US" sz="1800" b="1" i="1" dirty="0">
                <a:latin typeface="Courier New" pitchFamily="49" charset="0"/>
                <a:ea typeface=""/>
                <a:cs typeface="Courier New" pitchFamily="49" charset="0"/>
              </a:rPr>
              <a:t>pointer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7293942" y="649069"/>
            <a:ext cx="185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lang="en-US" sz="1800" b="1" dirty="0">
                <a:latin typeface="Calibri" pitchFamily="34" charset="0"/>
                <a:ea typeface=""/>
                <a:cs typeface=""/>
              </a:rPr>
              <a:t>Origin</a:t>
            </a:r>
          </a:p>
          <a:p>
            <a:pPr eaLnBrk="0" hangingPunct="0"/>
            <a:r>
              <a:rPr lang="en-US" sz="1800" b="1" dirty="0">
                <a:latin typeface="Calibri" pitchFamily="34" charset="0"/>
                <a:ea typeface=""/>
                <a:cs typeface=""/>
              </a:rPr>
              <a:t>(mostly obsolete)</a:t>
            </a:r>
          </a:p>
        </p:txBody>
      </p:sp>
    </p:spTree>
    <p:extLst>
      <p:ext uri="{BB962C8B-B14F-4D97-AF65-F5344CB8AC3E}">
        <p14:creationId xmlns:p14="http://schemas.microsoft.com/office/powerpoint/2010/main" val="16946303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 animBg="1"/>
      <p:bldP spid="160" grpId="0" animBg="1"/>
      <p:bldP spid="161" grpId="0" animBg="1"/>
      <p:bldP spid="162" grpId="0" animBg="1"/>
      <p:bldP spid="163" grpId="0"/>
      <p:bldP spid="164" grpId="0"/>
      <p:bldP spid="165" grpId="0"/>
      <p:bldP spid="166" grpId="0"/>
      <p:bldP spid="167" grpId="0"/>
      <p:bldP spid="168" grpId="0"/>
      <p:bldP spid="169" grpId="0"/>
      <p:bldP spid="170" grpId="0"/>
      <p:bldP spid="171" grpId="0"/>
      <p:bldP spid="172" grpId="0"/>
      <p:bldP spid="173" grpId="0"/>
      <p:bldP spid="174" grpId="0"/>
      <p:bldP spid="175" grpId="0"/>
      <p:bldP spid="176" grpId="0"/>
      <p:bldP spid="177" grpId="0"/>
      <p:bldP spid="178" grpId="0"/>
      <p:bldP spid="179" grpId="0" animBg="1"/>
      <p:bldP spid="180" grpId="0"/>
      <p:bldP spid="183" grpId="0"/>
      <p:bldP spid="184" grpId="0"/>
      <p:bldP spid="185" grpId="0"/>
      <p:bldP spid="186" grpId="0"/>
      <p:bldP spid="187" grpId="0"/>
      <p:bldP spid="188" grpId="0"/>
      <p:bldP spid="189" grpId="0"/>
      <p:bldP spid="190" grpId="0"/>
      <p:bldP spid="1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/>
              <a:t>Can reference low-order 4 bytes (also low-order 1 &amp; 2 bytes)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36181435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x86 State </a:t>
            </a:r>
            <a:br>
              <a:rPr lang="en-US" dirty="0"/>
            </a:br>
            <a:r>
              <a:rPr lang="en-US" sz="3200" dirty="0"/>
              <a:t>(Generally, specific instructions may override)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instructions in x86 have a Source and </a:t>
            </a:r>
            <a:r>
              <a:rPr lang="en-US" dirty="0" err="1"/>
              <a:t>Dest</a:t>
            </a:r>
            <a:endParaRPr lang="en-US" dirty="0"/>
          </a:p>
          <a:p>
            <a:endParaRPr lang="en-US" dirty="0"/>
          </a:p>
          <a:p>
            <a:r>
              <a:rPr lang="en-US" dirty="0"/>
              <a:t>Source is listed before </a:t>
            </a:r>
            <a:r>
              <a:rPr lang="en-US" dirty="0" err="1"/>
              <a:t>Dest</a:t>
            </a:r>
            <a:endParaRPr lang="en-US" dirty="0"/>
          </a:p>
          <a:p>
            <a:endParaRPr lang="en-US" dirty="0"/>
          </a:p>
          <a:p>
            <a:r>
              <a:rPr lang="en-US" dirty="0"/>
              <a:t>Source is not modified</a:t>
            </a:r>
          </a:p>
          <a:p>
            <a:endParaRPr lang="en-US" dirty="0"/>
          </a:p>
          <a:p>
            <a:r>
              <a:rPr lang="en-US" dirty="0" err="1"/>
              <a:t>Dest</a:t>
            </a:r>
            <a:r>
              <a:rPr lang="en-US" dirty="0"/>
              <a:t> is modified</a:t>
            </a:r>
          </a:p>
          <a:p>
            <a:endParaRPr lang="en-US" dirty="0"/>
          </a:p>
          <a:p>
            <a:r>
              <a:rPr lang="en-US" dirty="0" err="1"/>
              <a:t>Dest</a:t>
            </a:r>
            <a:r>
              <a:rPr lang="en-US" dirty="0"/>
              <a:t> may be both operand and result</a:t>
            </a:r>
          </a:p>
          <a:p>
            <a:endParaRPr lang="en-US" dirty="0"/>
          </a:p>
          <a:p>
            <a:r>
              <a:rPr lang="en-US" dirty="0"/>
              <a:t>At most one of Source, </a:t>
            </a:r>
            <a:r>
              <a:rPr lang="en-US" dirty="0" err="1"/>
              <a:t>Dest</a:t>
            </a:r>
            <a:r>
              <a:rPr lang="en-US" dirty="0"/>
              <a:t> can be memory</a:t>
            </a:r>
          </a:p>
        </p:txBody>
      </p:sp>
    </p:spTree>
    <p:extLst>
      <p:ext uri="{BB962C8B-B14F-4D97-AF65-F5344CB8AC3E}">
        <p14:creationId xmlns:p14="http://schemas.microsoft.com/office/powerpoint/2010/main" val="407669693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/>
          <a:lstStyle/>
          <a:p>
            <a:r>
              <a:rPr lang="en-US" dirty="0"/>
              <a:t>Moving Data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00138"/>
            <a:ext cx="8396287" cy="5224462"/>
          </a:xfrm>
        </p:spPr>
        <p:txBody>
          <a:bodyPr/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movq</a:t>
            </a:r>
            <a:r>
              <a:rPr lang="en-US" b="1" dirty="0"/>
              <a:t> </a:t>
            </a:r>
            <a:r>
              <a:rPr lang="en-US" b="1" i="1" dirty="0"/>
              <a:t>Source</a:t>
            </a:r>
            <a:r>
              <a:rPr lang="en-US" b="1" dirty="0"/>
              <a:t>, </a:t>
            </a:r>
            <a:r>
              <a:rPr lang="en-US" b="1" i="1" dirty="0" err="1"/>
              <a:t>Dest</a:t>
            </a:r>
            <a:r>
              <a:rPr lang="en-US" b="1" dirty="0"/>
              <a:t>: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Operand 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/>
              <a:t>Example: </a:t>
            </a:r>
            <a:r>
              <a:rPr lang="en-US" b="1" dirty="0">
                <a:latin typeface="Courier New" pitchFamily="49" charset="0"/>
              </a:rPr>
              <a:t>$0x400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$-533</a:t>
            </a:r>
            <a:endParaRPr lang="en-US" dirty="0"/>
          </a:p>
          <a:p>
            <a:pPr lvl="2"/>
            <a:r>
              <a:rPr lang="en-US" dirty="0"/>
              <a:t>Like 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/>
              <a:t>Encoded with 1, 2, or 4 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16 integer registers</a:t>
            </a:r>
          </a:p>
          <a:p>
            <a:pPr lvl="2"/>
            <a:r>
              <a:rPr lang="en-US" dirty="0"/>
              <a:t>Example: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r>
              <a:rPr lang="en-US" b="1" dirty="0">
                <a:latin typeface="Courier New" pitchFamily="49" charset="0"/>
              </a:rPr>
              <a:t>, %r13</a:t>
            </a:r>
          </a:p>
          <a:p>
            <a:pPr lvl="2"/>
            <a:r>
              <a:rPr lang="en-US" dirty="0"/>
              <a:t>But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rsp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reserved 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8 consecutive bytes of memory at address given by register</a:t>
            </a:r>
          </a:p>
          <a:p>
            <a:pPr lvl="2"/>
            <a:r>
              <a:rPr lang="en-US" dirty="0"/>
              <a:t>Simplest example: </a:t>
            </a:r>
            <a:r>
              <a:rPr lang="en-US" b="1" dirty="0">
                <a:latin typeface="Courier New" pitchFamily="49" charset="0"/>
              </a:rPr>
              <a:t>(%</a:t>
            </a:r>
            <a:r>
              <a:rPr lang="en-US" b="1" dirty="0" err="1">
                <a:latin typeface="Courier New" pitchFamily="49" charset="0"/>
              </a:rPr>
              <a:t>rax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lvl="2"/>
            <a:r>
              <a:rPr lang="en-US" dirty="0"/>
              <a:t>Various other “address modes”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67416" y="609600"/>
            <a:ext cx="2519384" cy="4267200"/>
            <a:chOff x="6167416" y="609600"/>
            <a:chExt cx="2519384" cy="4267200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6172200" y="609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rax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6172200" y="1066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rcx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6172200" y="1524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rdx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6172200" y="19812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rbx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6172200" y="24384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rsi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6172200" y="2895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rdi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6172200" y="3352800"/>
              <a:ext cx="2514600" cy="3810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rsp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6172200" y="3810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rbp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6167416" y="4495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rN</a:t>
              </a:r>
              <a:endParaRPr lang="en-US" dirty="0">
                <a:latin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96770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movq</a:t>
            </a:r>
            <a:r>
              <a:rPr lang="en-US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140700" cy="533400"/>
          </a:xfrm>
          <a:noFill/>
        </p:spPr>
        <p:txBody>
          <a:bodyPr lIns="0" tIns="0" rIns="0" bIns="0"/>
          <a:lstStyle/>
          <a:p>
            <a:pPr marL="0" indent="0" algn="ctr">
              <a:buNone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3627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ourier New" pitchFamily="49" charset="0"/>
              </a:rPr>
              <a:t>movq</a:t>
            </a:r>
            <a:endParaRPr lang="en-US" sz="2400" dirty="0">
              <a:latin typeface="Courier New" pitchFamily="49" charset="0"/>
            </a:endParaRP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Imm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$0x4,%rax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80119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$-147,(%</a:t>
            </a:r>
            <a:r>
              <a:rPr lang="en-US" sz="2000" dirty="0" err="1">
                <a:latin typeface="Courier New" pitchFamily="49" charset="0"/>
              </a:rPr>
              <a:t>rax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rax</a:t>
            </a:r>
            <a:r>
              <a:rPr lang="en-US" sz="2000" dirty="0">
                <a:latin typeface="Courier New" pitchFamily="49" charset="0"/>
              </a:rPr>
              <a:t>,%</a:t>
            </a:r>
            <a:r>
              <a:rPr lang="en-US" sz="2000" dirty="0" err="1">
                <a:latin typeface="Courier New" pitchFamily="49" charset="0"/>
              </a:rPr>
              <a:t>rdx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rax</a:t>
            </a:r>
            <a:r>
              <a:rPr lang="en-US" sz="2000" dirty="0">
                <a:latin typeface="Courier New" pitchFamily="49" charset="0"/>
              </a:rPr>
              <a:t>,(%</a:t>
            </a:r>
            <a:r>
              <a:rPr lang="en-US" sz="2000" dirty="0" err="1">
                <a:latin typeface="Courier New" pitchFamily="49" charset="0"/>
              </a:rPr>
              <a:t>rdx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(%</a:t>
            </a:r>
            <a:r>
              <a:rPr lang="en-US" sz="2000" dirty="0" err="1">
                <a:latin typeface="Courier New" pitchFamily="49" charset="0"/>
              </a:rPr>
              <a:t>rax</a:t>
            </a:r>
            <a:r>
              <a:rPr lang="en-US" sz="2000" dirty="0">
                <a:latin typeface="Courier New" pitchFamily="49" charset="0"/>
              </a:rPr>
              <a:t>),%</a:t>
            </a:r>
            <a:r>
              <a:rPr lang="en-US" sz="2000" dirty="0" err="1">
                <a:latin typeface="Courier New" pitchFamily="49" charset="0"/>
              </a:rPr>
              <a:t>rdx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3647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18048</TotalTime>
  <Pages>0</Pages>
  <Words>2393</Words>
  <Characters>0</Characters>
  <Application>Microsoft Macintosh PowerPoint</Application>
  <PresentationFormat>On-screen Show (4:3)</PresentationFormat>
  <Lines>0</Lines>
  <Paragraphs>665</Paragraphs>
  <Slides>31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31</vt:i4>
      </vt:variant>
    </vt:vector>
  </HeadingPairs>
  <TitlesOfParts>
    <vt:vector size="45" baseType="lpstr">
      <vt:lpstr>Calibri Bold</vt:lpstr>
      <vt:lpstr>Calibri Bold Italic</vt:lpstr>
      <vt:lpstr>Calibri Italic</vt:lpstr>
      <vt:lpstr>Arial Narrow</vt:lpstr>
      <vt:lpstr>Calibri</vt:lpstr>
      <vt:lpstr>Courier</vt:lpstr>
      <vt:lpstr>Courier New</vt:lpstr>
      <vt:lpstr>Courier New Bold</vt:lpstr>
      <vt:lpstr>Gill Sans</vt:lpstr>
      <vt:lpstr>Wingdings</vt:lpstr>
      <vt:lpstr>Wingdings 2</vt:lpstr>
      <vt:lpstr>Title Slide</vt:lpstr>
      <vt:lpstr>Title and Content</vt:lpstr>
      <vt:lpstr>1_Title and Content</vt:lpstr>
      <vt:lpstr>Machine-Level Programming II: Accessing Information; Arithmetic or Pointers on Pointers  CS154 Autumn 2019, Prof Chien Lecture 5 Sections 3.4-3.5</vt:lpstr>
      <vt:lpstr>Lecture Goals</vt:lpstr>
      <vt:lpstr>The x86 Hardware/Software Interface</vt:lpstr>
      <vt:lpstr>Software View of Memory</vt:lpstr>
      <vt:lpstr>PowerPoint Presentation</vt:lpstr>
      <vt:lpstr>x86-64 Integer Registers</vt:lpstr>
      <vt:lpstr>Accessing x86 State  (Generally, specific instructions may override)</vt:lpstr>
      <vt:lpstr>Moving Data</vt:lpstr>
      <vt:lpstr>movq Operand Combinations</vt:lpstr>
      <vt:lpstr>Simple Memory Addressing Modes</vt:lpstr>
      <vt:lpstr>Example of Simple Addressing Modes</vt:lpstr>
      <vt:lpstr>Understanding Swap()</vt:lpstr>
      <vt:lpstr>Understanding Swap()</vt:lpstr>
      <vt:lpstr>Understanding Swap()</vt:lpstr>
      <vt:lpstr>Understanding Swap()</vt:lpstr>
      <vt:lpstr>Understanding Swap()</vt:lpstr>
      <vt:lpstr>Understanding Swap()</vt:lpstr>
      <vt:lpstr>Complete Memory Addressing Modes</vt:lpstr>
      <vt:lpstr>Address Computation Examples</vt:lpstr>
      <vt:lpstr>Address Computation Instruction</vt:lpstr>
      <vt:lpstr>Some Arithmetic Operations</vt:lpstr>
      <vt:lpstr>Some Arithmetic Operations</vt:lpstr>
      <vt:lpstr>Arithmetic Expression Example</vt:lpstr>
      <vt:lpstr>Understanding Arithmetic Expression Example</vt:lpstr>
      <vt:lpstr>Turning C into Object Code</vt:lpstr>
      <vt:lpstr>Compiling Into Assembly</vt:lpstr>
      <vt:lpstr>Object Code</vt:lpstr>
      <vt:lpstr>Machine Instruction Example</vt:lpstr>
      <vt:lpstr>Disassembling Object Code</vt:lpstr>
      <vt:lpstr>Alternate Disassembly</vt:lpstr>
      <vt:lpstr>What Can be Disassembled?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Andrew A Chien</cp:lastModifiedBy>
  <cp:revision>1080</cp:revision>
  <dcterms:created xsi:type="dcterms:W3CDTF">2011-01-05T21:32:11Z</dcterms:created>
  <dcterms:modified xsi:type="dcterms:W3CDTF">2019-10-11T03:34:21Z</dcterms:modified>
</cp:coreProperties>
</file>