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0"/>
  </p:notesMasterIdLst>
  <p:handoutMasterIdLst>
    <p:handoutMasterId r:id="rId41"/>
  </p:handoutMasterIdLst>
  <p:sldIdLst>
    <p:sldId id="542" r:id="rId3"/>
    <p:sldId id="674" r:id="rId4"/>
    <p:sldId id="677" r:id="rId5"/>
    <p:sldId id="676" r:id="rId6"/>
    <p:sldId id="724" r:id="rId7"/>
    <p:sldId id="680" r:id="rId8"/>
    <p:sldId id="681" r:id="rId9"/>
    <p:sldId id="682" r:id="rId10"/>
    <p:sldId id="683" r:id="rId11"/>
    <p:sldId id="684" r:id="rId12"/>
    <p:sldId id="691" r:id="rId13"/>
    <p:sldId id="686" r:id="rId14"/>
    <p:sldId id="692" r:id="rId15"/>
    <p:sldId id="688" r:id="rId16"/>
    <p:sldId id="722" r:id="rId17"/>
    <p:sldId id="689" r:id="rId18"/>
    <p:sldId id="690" r:id="rId19"/>
    <p:sldId id="693" r:id="rId20"/>
    <p:sldId id="694" r:id="rId21"/>
    <p:sldId id="723" r:id="rId22"/>
    <p:sldId id="743" r:id="rId23"/>
    <p:sldId id="742" r:id="rId24"/>
    <p:sldId id="744" r:id="rId25"/>
    <p:sldId id="745" r:id="rId26"/>
    <p:sldId id="746" r:id="rId27"/>
    <p:sldId id="698" r:id="rId28"/>
    <p:sldId id="699" r:id="rId29"/>
    <p:sldId id="700" r:id="rId30"/>
    <p:sldId id="701" r:id="rId31"/>
    <p:sldId id="702" r:id="rId32"/>
    <p:sldId id="747" r:id="rId33"/>
    <p:sldId id="720" r:id="rId34"/>
    <p:sldId id="705" r:id="rId35"/>
    <p:sldId id="707" r:id="rId36"/>
    <p:sldId id="708" r:id="rId37"/>
    <p:sldId id="721" r:id="rId38"/>
    <p:sldId id="710" r:id="rId39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BFBF"/>
    <a:srgbClr val="F6F5BD"/>
    <a:srgbClr val="CC6600"/>
    <a:srgbClr val="FF9999"/>
    <a:srgbClr val="A8E799"/>
    <a:srgbClr val="FFFF99"/>
    <a:srgbClr val="CDF1C5"/>
    <a:srgbClr val="F1C7C7"/>
    <a:srgbClr val="C5FEB8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1493" autoAdjust="0"/>
    <p:restoredTop sz="94837" autoAdjust="0"/>
  </p:normalViewPr>
  <p:slideViewPr>
    <p:cSldViewPr snapToObjects="1">
      <p:cViewPr varScale="1">
        <p:scale>
          <a:sx n="84" d="100"/>
          <a:sy n="84" d="100"/>
        </p:scale>
        <p:origin x="2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00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gs" Target="tags/tag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31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24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09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33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054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75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22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770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73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747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747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33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05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36635" y="9106321"/>
            <a:ext cx="3164658" cy="478513"/>
          </a:xfrm>
          <a:prstGeom prst="rect">
            <a:avLst/>
          </a:prstGeom>
        </p:spPr>
        <p:txBody>
          <a:bodyPr/>
          <a:lstStyle/>
          <a:p>
            <a:fld id="{8EB5E3DA-6A83-4C17-8996-EC16419E7E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319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764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20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599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950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79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027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080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532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76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69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143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122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583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no means all configurations, Memory </a:t>
            </a:r>
            <a:r>
              <a:rPr lang="en-US" dirty="0" err="1"/>
              <a:t>Memory</a:t>
            </a:r>
            <a:r>
              <a:rPr lang="en-US" dirty="0"/>
              <a:t>.</a:t>
            </a:r>
            <a:r>
              <a:rPr lang="en-US" baseline="0" dirty="0"/>
              <a:t>  </a:t>
            </a:r>
          </a:p>
          <a:p>
            <a:r>
              <a:rPr lang="en-US" baseline="0" dirty="0"/>
              <a:t>For instance, Hybrid things, and Memory can be destination on some architectures.</a:t>
            </a:r>
          </a:p>
          <a:p>
            <a:r>
              <a:rPr lang="en-US" baseline="0" dirty="0"/>
              <a:t>This is just the logical abstraction, and by no means is how these things are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59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Immediate</a:t>
            </a:r>
          </a:p>
          <a:p>
            <a:r>
              <a:rPr lang="en-US" dirty="0"/>
              <a:t>Mention 3-register format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022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70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E3DA-6A83-4C17-8996-EC16419E7EB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605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Bridging Abstractions!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36635" y="9106321"/>
            <a:ext cx="3164658" cy="478513"/>
          </a:xfrm>
          <a:prstGeom prst="rect">
            <a:avLst/>
          </a:prstGeom>
        </p:spPr>
        <p:txBody>
          <a:bodyPr/>
          <a:lstStyle/>
          <a:p>
            <a:fld id="{8EB5E3DA-6A83-4C17-8996-EC16419E7EBF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31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2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0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092343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23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84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8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38785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82587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688112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038496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687130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428965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21036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482673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35443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908369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57585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fld id="{F5551B27-49BC-4291-80C6-707CDCF1D651}" type="slidenum">
              <a:rPr lang="en-US" sz="1000" smtClean="0">
                <a:solidFill>
                  <a:srgbClr val="99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algn="ctr" eaLnBrk="1" hangingPunct="1"/>
              <a:t>‹#›</a:t>
            </a:fld>
            <a:endParaRPr lang="en-US" sz="1000" b="0" dirty="0">
              <a:solidFill>
                <a:srgbClr val="99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/>
            <a:r>
              <a:rPr lang="en-US" sz="1600" b="0" dirty="0">
                <a:solidFill>
                  <a:srgbClr val="990000"/>
                </a:solidFill>
                <a:latin typeface="Gill Sans" charset="0"/>
                <a:ea typeface="ヒラギノ角ゴ ProN W3" charset="-128"/>
                <a:sym typeface="Gill Sans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300591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Machine-Level Programming I: Basics</a:t>
            </a:r>
            <a:br>
              <a:rPr lang="en-US" dirty="0"/>
            </a:br>
            <a:r>
              <a:rPr lang="en-US" dirty="0"/>
              <a:t>or</a:t>
            </a:r>
            <a:br>
              <a:rPr lang="en-US" dirty="0"/>
            </a:br>
            <a:r>
              <a:rPr lang="en-US" dirty="0"/>
              <a:t>Introduction to Computer Architecture</a:t>
            </a:r>
            <a:br>
              <a:rPr lang="en-US" dirty="0"/>
            </a:br>
            <a:br>
              <a:rPr lang="en-US" sz="2800" b="0" dirty="0"/>
            </a:br>
            <a:r>
              <a:rPr lang="en-US" sz="2000" b="0" dirty="0"/>
              <a:t>CS154 Autumn 2019, Prof Chien</a:t>
            </a:r>
            <a:br>
              <a:rPr lang="en-US" sz="2000" b="0" dirty="0"/>
            </a:br>
            <a:r>
              <a:rPr lang="en-US" sz="2000" b="0" dirty="0"/>
              <a:t>Lecture 4</a:t>
            </a:r>
            <a:br>
              <a:rPr lang="en-US" sz="2000" b="0" dirty="0"/>
            </a:br>
            <a:r>
              <a:rPr lang="en-US" sz="2000" b="0" dirty="0"/>
              <a:t>Sections 3.1-3.3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IBM 360: </a:t>
            </a:r>
            <a:r>
              <a:rPr lang="en-US" i="1" dirty="0"/>
              <a:t>A General-Purpose Register (GPR) </a:t>
            </a:r>
            <a:r>
              <a:rPr lang="en-US" dirty="0"/>
              <a:t>Machine</a:t>
            </a:r>
          </a:p>
        </p:txBody>
      </p:sp>
      <p:sp>
        <p:nvSpPr>
          <p:cNvPr id="1259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678363"/>
          </a:xfrm>
        </p:spPr>
        <p:txBody>
          <a:bodyPr>
            <a:normAutofit/>
          </a:bodyPr>
          <a:lstStyle/>
          <a:p>
            <a:pPr marL="230188" indent="-230188"/>
            <a:r>
              <a:rPr lang="en-US" dirty="0"/>
              <a:t>Processor State</a:t>
            </a:r>
          </a:p>
          <a:p>
            <a:pPr marL="568325" lvl="1" indent="-222250"/>
            <a:r>
              <a:rPr lang="en-US" sz="2000" dirty="0"/>
              <a:t>Memory + </a:t>
            </a:r>
            <a:r>
              <a:rPr lang="en-US" sz="2000" dirty="0">
                <a:solidFill>
                  <a:schemeClr val="accent1"/>
                </a:solidFill>
              </a:rPr>
              <a:t>registers</a:t>
            </a:r>
          </a:p>
          <a:p>
            <a:pPr marL="568325" lvl="1" indent="-222250"/>
            <a:r>
              <a:rPr lang="en-US" sz="2000" dirty="0"/>
              <a:t>16 General-Purpose 32-bit Registers</a:t>
            </a:r>
          </a:p>
          <a:p>
            <a:pPr marL="568325" lvl="1" indent="-222250"/>
            <a:r>
              <a:rPr lang="en-US" sz="2000" dirty="0"/>
              <a:t>4 Floating Point 64-bit Registers</a:t>
            </a:r>
          </a:p>
          <a:p>
            <a:pPr marL="568325" lvl="1" indent="-222250"/>
            <a:r>
              <a:rPr lang="en-US" sz="2000" dirty="0"/>
              <a:t>A Program Status Word (PSW)  -- a special register</a:t>
            </a:r>
          </a:p>
          <a:p>
            <a:pPr marL="914400" lvl="2" indent="-168275"/>
            <a:r>
              <a:rPr lang="en-US" sz="2000" i="1" dirty="0"/>
              <a:t>PC</a:t>
            </a:r>
            <a:r>
              <a:rPr lang="en-US" sz="2000" dirty="0"/>
              <a:t>, </a:t>
            </a:r>
            <a:r>
              <a:rPr lang="en-US" sz="2000" i="1" dirty="0"/>
              <a:t>Condition codes,</a:t>
            </a:r>
            <a:r>
              <a:rPr lang="en-US" sz="2000" dirty="0"/>
              <a:t> </a:t>
            </a:r>
            <a:r>
              <a:rPr lang="en-US" sz="2000" i="1" dirty="0"/>
              <a:t>Control flags</a:t>
            </a:r>
            <a:endParaRPr lang="en-US" sz="2000" dirty="0"/>
          </a:p>
          <a:p>
            <a:pPr marL="230188" indent="-230188"/>
            <a:r>
              <a:rPr lang="en-US" i="1" dirty="0"/>
              <a:t> </a:t>
            </a:r>
            <a:r>
              <a:rPr lang="en-US" dirty="0"/>
              <a:t>A 32-bit machine with 24-bit addresses</a:t>
            </a:r>
          </a:p>
          <a:p>
            <a:pPr marL="230188" indent="-230188"/>
            <a:r>
              <a:rPr lang="en-US" dirty="0"/>
              <a:t> Data Formats</a:t>
            </a:r>
          </a:p>
          <a:p>
            <a:pPr marL="568325" lvl="1" indent="-222250"/>
            <a:r>
              <a:rPr lang="en-US" sz="2000" dirty="0"/>
              <a:t>8-bit bytes, 16-bit half-words, 32-bit words, 64-bit double-words</a:t>
            </a:r>
          </a:p>
        </p:txBody>
      </p:sp>
    </p:spTree>
    <p:extLst>
      <p:ext uri="{BB962C8B-B14F-4D97-AF65-F5344CB8AC3E}">
        <p14:creationId xmlns:p14="http://schemas.microsoft.com/office/powerpoint/2010/main" val="48556977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IBM 360: </a:t>
            </a:r>
            <a:r>
              <a:rPr lang="en-US" i="1" dirty="0"/>
              <a:t>A General-Purpose Register (GPR) </a:t>
            </a:r>
            <a:r>
              <a:rPr lang="en-US" dirty="0"/>
              <a:t>Machine</a:t>
            </a:r>
          </a:p>
        </p:txBody>
      </p:sp>
      <p:sp>
        <p:nvSpPr>
          <p:cNvPr id="1259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678363"/>
          </a:xfrm>
        </p:spPr>
        <p:txBody>
          <a:bodyPr>
            <a:normAutofit/>
          </a:bodyPr>
          <a:lstStyle/>
          <a:p>
            <a:pPr marL="230188" indent="-230188"/>
            <a:r>
              <a:rPr lang="en-US" dirty="0"/>
              <a:t>Processor State</a:t>
            </a:r>
          </a:p>
          <a:p>
            <a:pPr marL="568325" lvl="1" indent="-222250"/>
            <a:r>
              <a:rPr lang="en-US" sz="2000" dirty="0"/>
              <a:t>Memory + </a:t>
            </a:r>
            <a:r>
              <a:rPr lang="en-US" sz="2000" dirty="0">
                <a:solidFill>
                  <a:schemeClr val="accent1"/>
                </a:solidFill>
              </a:rPr>
              <a:t>registers</a:t>
            </a:r>
          </a:p>
          <a:p>
            <a:pPr marL="568325" lvl="1" indent="-222250"/>
            <a:r>
              <a:rPr lang="en-US" sz="2000" dirty="0"/>
              <a:t>16 General-Purpose 32-bit Registers</a:t>
            </a:r>
          </a:p>
          <a:p>
            <a:pPr marL="568325" lvl="1" indent="-222250"/>
            <a:r>
              <a:rPr lang="en-US" sz="2000" dirty="0"/>
              <a:t>4 Floating Point 64-bit Registers</a:t>
            </a:r>
          </a:p>
          <a:p>
            <a:pPr marL="568325" lvl="1" indent="-222250"/>
            <a:r>
              <a:rPr lang="en-US" sz="2000" dirty="0"/>
              <a:t>A Program Status Word (PSW)  -- a special register</a:t>
            </a:r>
          </a:p>
          <a:p>
            <a:pPr marL="914400" lvl="2" indent="-168275"/>
            <a:r>
              <a:rPr lang="en-US" sz="2000" i="1" dirty="0"/>
              <a:t>PC</a:t>
            </a:r>
            <a:r>
              <a:rPr lang="en-US" sz="2000" dirty="0"/>
              <a:t>, </a:t>
            </a:r>
            <a:r>
              <a:rPr lang="en-US" sz="2000" i="1" dirty="0"/>
              <a:t>Condition codes,</a:t>
            </a:r>
            <a:r>
              <a:rPr lang="en-US" sz="2000" dirty="0"/>
              <a:t> </a:t>
            </a:r>
            <a:r>
              <a:rPr lang="en-US" sz="2000" i="1" dirty="0"/>
              <a:t>Control flags</a:t>
            </a:r>
            <a:endParaRPr lang="en-US" sz="2000" dirty="0"/>
          </a:p>
          <a:p>
            <a:pPr marL="230188" indent="-230188"/>
            <a:r>
              <a:rPr lang="en-US" i="1" dirty="0"/>
              <a:t> </a:t>
            </a:r>
            <a:r>
              <a:rPr lang="en-US" dirty="0"/>
              <a:t>A 32-bit machine with 24-bit addresses</a:t>
            </a:r>
          </a:p>
          <a:p>
            <a:pPr marL="230188" indent="-230188"/>
            <a:r>
              <a:rPr lang="en-US" dirty="0"/>
              <a:t> Data Formats</a:t>
            </a:r>
          </a:p>
          <a:p>
            <a:pPr marL="568325" lvl="1" indent="-222250"/>
            <a:r>
              <a:rPr lang="en-US" sz="2000" dirty="0"/>
              <a:t>8-bit bytes, 16-bit half-words, 32-bit words, 64-bit double-words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665286" y="4876800"/>
            <a:ext cx="5878514" cy="628651"/>
            <a:chOff x="1248" y="3552"/>
            <a:chExt cx="3703" cy="396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rot="10800000">
              <a:off x="1248" y="3552"/>
              <a:ext cx="240" cy="192"/>
            </a:xfrm>
            <a:prstGeom prst="line">
              <a:avLst/>
            </a:prstGeom>
            <a:noFill/>
            <a:ln w="31750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arrow" w="med" len="med"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 sz="2000" i="1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392" y="3696"/>
              <a:ext cx="3559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/>
                <a:t>The IBM 360 is why bytes are 8-bits long today!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90359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477838"/>
            <a:ext cx="7162800" cy="736600"/>
          </a:xfrm>
          <a:noFill/>
        </p:spPr>
        <p:txBody>
          <a:bodyPr lIns="90488" tIns="44450" rIns="90488" bIns="44450">
            <a:normAutofit/>
          </a:bodyPr>
          <a:lstStyle/>
          <a:p>
            <a:r>
              <a:rPr lang="en-US"/>
              <a:t>IBM 360: Initial Implementations</a:t>
            </a:r>
          </a:p>
        </p:txBody>
      </p:sp>
      <p:sp>
        <p:nvSpPr>
          <p:cNvPr id="128006" name="Rectangle 3" descr="25%"/>
          <p:cNvSpPr>
            <a:spLocks noChangeArrowheads="1"/>
          </p:cNvSpPr>
          <p:nvPr/>
        </p:nvSpPr>
        <p:spPr bwMode="auto">
          <a:xfrm>
            <a:off x="430213" y="1358900"/>
            <a:ext cx="8523287" cy="3940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lvl="4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          Model 30	. . .  	Model 70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Storage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8K - 64 KB 		256K - 512 KB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i="1" dirty="0" err="1">
                <a:solidFill>
                  <a:schemeClr val="tx1"/>
                </a:solidFill>
                <a:latin typeface="Verdana" charset="0"/>
              </a:rPr>
              <a:t>Datapath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8-bit			64-bit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Circuit Delay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30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		5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Local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Main Store		Transistor Registers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Control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Read only 1</a:t>
            </a:r>
            <a:r>
              <a:rPr lang="en-US" sz="1800" dirty="0">
                <a:solidFill>
                  <a:srgbClr val="56127A"/>
                </a:solidFill>
                <a:latin typeface="Symbol" charset="2"/>
              </a:rPr>
              <a:t>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sec	Conventional circuits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2000" dirty="0">
              <a:solidFill>
                <a:schemeClr val="tx1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tx1"/>
                </a:solidFill>
                <a:latin typeface="Verdana" charset="0"/>
              </a:rPr>
              <a:t>IBM 360 instruction set architecture (ISA) completely hid the underlying technological differences between various models.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accent1"/>
                </a:solidFill>
                <a:latin typeface="Verdana" charset="0"/>
              </a:rPr>
              <a:t>Milestone: The first true ISA designed as portable hardware-software interface!</a:t>
            </a:r>
          </a:p>
        </p:txBody>
      </p:sp>
    </p:spTree>
    <p:extLst>
      <p:ext uri="{BB962C8B-B14F-4D97-AF65-F5344CB8AC3E}">
        <p14:creationId xmlns:p14="http://schemas.microsoft.com/office/powerpoint/2010/main" val="181580306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477838"/>
            <a:ext cx="7162800" cy="736600"/>
          </a:xfrm>
          <a:noFill/>
        </p:spPr>
        <p:txBody>
          <a:bodyPr lIns="90488" tIns="44450" rIns="90488" bIns="44450">
            <a:normAutofit/>
          </a:bodyPr>
          <a:lstStyle/>
          <a:p>
            <a:r>
              <a:rPr lang="en-US"/>
              <a:t>IBM 360: Initial Implementations</a:t>
            </a:r>
          </a:p>
        </p:txBody>
      </p:sp>
      <p:sp>
        <p:nvSpPr>
          <p:cNvPr id="128006" name="Rectangle 3" descr="25%"/>
          <p:cNvSpPr>
            <a:spLocks noChangeArrowheads="1"/>
          </p:cNvSpPr>
          <p:nvPr/>
        </p:nvSpPr>
        <p:spPr bwMode="auto">
          <a:xfrm>
            <a:off x="430213" y="1358900"/>
            <a:ext cx="8523287" cy="3940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lvl="4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          Model 30	. . .  	Model 70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Storage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8K - 64 KB 		256K - 512 KB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i="1" dirty="0" err="1">
                <a:solidFill>
                  <a:schemeClr val="tx1"/>
                </a:solidFill>
                <a:latin typeface="Verdana" charset="0"/>
              </a:rPr>
              <a:t>Datapath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8-bit			64-bit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Circuit Delay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30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		5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Local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Main Store		Transistor Registers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Control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Read only 1</a:t>
            </a:r>
            <a:r>
              <a:rPr lang="en-US" sz="1800" dirty="0">
                <a:solidFill>
                  <a:srgbClr val="56127A"/>
                </a:solidFill>
                <a:latin typeface="Symbol" charset="2"/>
              </a:rPr>
              <a:t>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sec	Conventional circuits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2000" dirty="0">
              <a:solidFill>
                <a:schemeClr val="tx1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tx1"/>
                </a:solidFill>
                <a:latin typeface="Verdana" charset="0"/>
              </a:rPr>
              <a:t>IBM 360 instruction set architecture (ISA) completely hid the underlying technological differences between various models.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accent1"/>
                </a:solidFill>
                <a:latin typeface="Verdana" charset="0"/>
              </a:rPr>
              <a:t>Milestone: The first true ISA designed as portable hardware-software interface!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-278395" y="5638800"/>
            <a:ext cx="843179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	With minor modifications it still survives today!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30542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58175" cy="831850"/>
          </a:xfrm>
        </p:spPr>
        <p:txBody>
          <a:bodyPr>
            <a:normAutofit fontScale="90000"/>
          </a:bodyPr>
          <a:lstStyle/>
          <a:p>
            <a:r>
              <a:rPr lang="en-US" dirty="0"/>
              <a:t>From IBM 360</a:t>
            </a:r>
            <a:br>
              <a:rPr lang="en-US" dirty="0"/>
            </a:br>
            <a:r>
              <a:rPr lang="en-US" dirty="0"/>
              <a:t>To The </a:t>
            </a:r>
            <a:r>
              <a:rPr lang="en-US" dirty="0" err="1"/>
              <a:t>zSeries</a:t>
            </a:r>
            <a:r>
              <a:rPr lang="en-US" dirty="0"/>
              <a:t> z11 Microprocessor</a:t>
            </a:r>
          </a:p>
        </p:txBody>
      </p:sp>
      <p:sp>
        <p:nvSpPr>
          <p:cNvPr id="13005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158410" y="1295400"/>
            <a:ext cx="5061790" cy="5105400"/>
          </a:xfrm>
        </p:spPr>
        <p:txBody>
          <a:bodyPr>
            <a:normAutofit/>
          </a:bodyPr>
          <a:lstStyle/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5.2 GHz in IBM 45nm PD-SOI CMOS technology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1.4 billion transistors in 512 mm</a:t>
            </a:r>
            <a:r>
              <a:rPr lang="en-US" sz="1800" baseline="30000" dirty="0"/>
              <a:t>2</a:t>
            </a:r>
            <a:endParaRPr lang="en-US" sz="1800" dirty="0"/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64-bit virtual addressing</a:t>
            </a:r>
          </a:p>
          <a:p>
            <a:pPr marL="514350" lvl="1" indent="-168275">
              <a:lnSpc>
                <a:spcPct val="100000"/>
              </a:lnSpc>
              <a:spcBef>
                <a:spcPct val="20000"/>
              </a:spcBef>
            </a:pPr>
            <a:r>
              <a:rPr lang="en-US" sz="1400" dirty="0"/>
              <a:t>original S/360 was 24-bit, and S/370 was 31-bit extension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Quad-core design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Three-issue out-of-order superscalar pipeline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Out-of-order memory accesses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Redundant </a:t>
            </a:r>
            <a:r>
              <a:rPr lang="en-US" sz="1800" dirty="0" err="1"/>
              <a:t>datapaths</a:t>
            </a:r>
            <a:endParaRPr lang="en-US" sz="1800" dirty="0"/>
          </a:p>
          <a:p>
            <a:pPr marL="514350" lvl="1" indent="-168275">
              <a:lnSpc>
                <a:spcPct val="100000"/>
              </a:lnSpc>
              <a:spcBef>
                <a:spcPct val="20000"/>
              </a:spcBef>
            </a:pPr>
            <a:r>
              <a:rPr lang="en-US" sz="1400" dirty="0"/>
              <a:t>every instruction performed in two parallel </a:t>
            </a:r>
            <a:r>
              <a:rPr lang="en-US" sz="1400" dirty="0" err="1"/>
              <a:t>datapaths</a:t>
            </a:r>
            <a:r>
              <a:rPr lang="en-US" sz="1400" dirty="0"/>
              <a:t> and results compared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64KB L1 I-cache, 128KB L1 D-cache on-chip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1.5MB private L2 unified cache per core, on-chip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On-Chip 24MB </a:t>
            </a:r>
            <a:r>
              <a:rPr lang="en-US" sz="1800" dirty="0" err="1"/>
              <a:t>eDRAM</a:t>
            </a:r>
            <a:r>
              <a:rPr lang="en-US" sz="1800" dirty="0"/>
              <a:t> L3 cache</a:t>
            </a:r>
          </a:p>
          <a:p>
            <a:pPr marL="168275" indent="-168275">
              <a:lnSpc>
                <a:spcPct val="100000"/>
              </a:lnSpc>
              <a:spcBef>
                <a:spcPct val="20000"/>
              </a:spcBef>
            </a:pPr>
            <a:r>
              <a:rPr lang="en-US" sz="1800" dirty="0"/>
              <a:t>Scales to 96-core multiprocessor with 768MB of shared L4 </a:t>
            </a:r>
            <a:r>
              <a:rPr lang="en-US" sz="1800" dirty="0" err="1"/>
              <a:t>eDRAM</a:t>
            </a:r>
            <a:endParaRPr lang="en-US" sz="1800" dirty="0"/>
          </a:p>
        </p:txBody>
      </p:sp>
      <p:sp>
        <p:nvSpPr>
          <p:cNvPr id="130055" name="Text Box 1029"/>
          <p:cNvSpPr txBox="1">
            <a:spLocks noChangeArrowheads="1"/>
          </p:cNvSpPr>
          <p:nvPr/>
        </p:nvSpPr>
        <p:spPr bwMode="auto">
          <a:xfrm>
            <a:off x="0" y="5061971"/>
            <a:ext cx="415841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dirty="0">
                <a:solidFill>
                  <a:schemeClr val="tx1"/>
                </a:solidFill>
              </a:rPr>
              <a:t>[ IBM, </a:t>
            </a:r>
            <a:r>
              <a:rPr lang="en-US" dirty="0"/>
              <a:t>Kevin Shum, </a:t>
            </a:r>
            <a:r>
              <a:rPr lang="en-US" sz="1800" dirty="0" err="1">
                <a:solidFill>
                  <a:schemeClr val="tx1"/>
                </a:solidFill>
              </a:rPr>
              <a:t>HotChips</a:t>
            </a:r>
            <a:r>
              <a:rPr lang="en-US" sz="1800" dirty="0">
                <a:solidFill>
                  <a:schemeClr val="tx1"/>
                </a:solidFill>
              </a:rPr>
              <a:t>, 2010]</a:t>
            </a:r>
          </a:p>
          <a:p>
            <a:pPr algn="ctr">
              <a:spcBef>
                <a:spcPct val="0"/>
              </a:spcBef>
            </a:pPr>
            <a:r>
              <a:rPr lang="en-US" dirty="0"/>
              <a:t> © International Business Machines Corporation.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38287"/>
            <a:ext cx="4158410" cy="341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73946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Aside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Architecture design is a tradeoff</a:t>
            </a:r>
          </a:p>
          <a:p>
            <a:endParaRPr lang="en-US" dirty="0"/>
          </a:p>
          <a:p>
            <a:r>
              <a:rPr lang="en-US" dirty="0"/>
              <a:t>On the one hand</a:t>
            </a:r>
          </a:p>
          <a:p>
            <a:pPr lvl="1"/>
            <a:r>
              <a:rPr lang="en-US" dirty="0"/>
              <a:t>Want a compatible line of processors </a:t>
            </a:r>
          </a:p>
          <a:p>
            <a:pPr lvl="1"/>
            <a:r>
              <a:rPr lang="en-US" dirty="0"/>
              <a:t>Don’t want to rewrite all software when new architecture available</a:t>
            </a:r>
          </a:p>
          <a:p>
            <a:pPr lvl="1"/>
            <a:endParaRPr lang="en-US" dirty="0"/>
          </a:p>
          <a:p>
            <a:r>
              <a:rPr lang="en-US" dirty="0"/>
              <a:t>On the other hand</a:t>
            </a:r>
          </a:p>
          <a:p>
            <a:pPr lvl="1"/>
            <a:r>
              <a:rPr lang="en-US" dirty="0"/>
              <a:t>Need to maintain interface limits innovation</a:t>
            </a:r>
          </a:p>
        </p:txBody>
      </p:sp>
    </p:spTree>
    <p:extLst>
      <p:ext uri="{BB962C8B-B14F-4D97-AF65-F5344CB8AC3E}">
        <p14:creationId xmlns:p14="http://schemas.microsoft.com/office/powerpoint/2010/main" val="302803351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Same Architecture </a:t>
            </a:r>
            <a:br>
              <a:rPr lang="en-US" dirty="0"/>
            </a:br>
            <a:r>
              <a:rPr lang="en-US" dirty="0"/>
              <a:t>Different Microarchitecture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/>
          <a:lstStyle/>
          <a:p>
            <a:r>
              <a:rPr lang="en-US" dirty="0"/>
              <a:t>AMD </a:t>
            </a:r>
            <a:r>
              <a:rPr lang="en-US" dirty="0" err="1"/>
              <a:t>Phenom</a:t>
            </a:r>
            <a:r>
              <a:rPr lang="en-US" dirty="0"/>
              <a:t> X4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2011362"/>
            <a:ext cx="4040188" cy="209232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X86 Instruction Set</a:t>
            </a:r>
          </a:p>
          <a:p>
            <a:r>
              <a:rPr lang="en-US" dirty="0"/>
              <a:t>Quad Core</a:t>
            </a:r>
          </a:p>
          <a:p>
            <a:r>
              <a:rPr lang="en-US" dirty="0"/>
              <a:t>125W</a:t>
            </a:r>
          </a:p>
          <a:p>
            <a:r>
              <a:rPr lang="en-US" dirty="0"/>
              <a:t>Decode 3 Instructions/Cycle/Core</a:t>
            </a:r>
          </a:p>
          <a:p>
            <a:r>
              <a:rPr lang="en-US" dirty="0"/>
              <a:t>64KB L1 I Cache, 64KB L1 D Cache</a:t>
            </a:r>
          </a:p>
          <a:p>
            <a:r>
              <a:rPr lang="en-US" dirty="0"/>
              <a:t>512KB L2 Cache</a:t>
            </a:r>
          </a:p>
          <a:p>
            <a:r>
              <a:rPr lang="en-US" dirty="0"/>
              <a:t>Out-of-order</a:t>
            </a:r>
          </a:p>
          <a:p>
            <a:r>
              <a:rPr lang="en-US" dirty="0"/>
              <a:t>2.6GHz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/>
          <a:lstStyle/>
          <a:p>
            <a:r>
              <a:rPr lang="en-US" dirty="0"/>
              <a:t>Intel Atom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645025" y="2011362"/>
            <a:ext cx="4041775" cy="209232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X86 Instruction Set</a:t>
            </a:r>
          </a:p>
          <a:p>
            <a:r>
              <a:rPr lang="en-US" dirty="0"/>
              <a:t>Single Core</a:t>
            </a:r>
          </a:p>
          <a:p>
            <a:r>
              <a:rPr lang="en-US" dirty="0"/>
              <a:t>2W</a:t>
            </a:r>
          </a:p>
          <a:p>
            <a:r>
              <a:rPr lang="en-US" dirty="0"/>
              <a:t>Decode 2 Instructions/Cycle/Core</a:t>
            </a:r>
          </a:p>
          <a:p>
            <a:r>
              <a:rPr lang="en-US" dirty="0"/>
              <a:t>32KB L1 I Cache, 24KB L1 D Cache</a:t>
            </a:r>
          </a:p>
          <a:p>
            <a:r>
              <a:rPr lang="en-US" dirty="0"/>
              <a:t>512KB L2 Cache</a:t>
            </a:r>
          </a:p>
          <a:p>
            <a:r>
              <a:rPr lang="en-US" dirty="0"/>
              <a:t>In-order</a:t>
            </a:r>
          </a:p>
          <a:p>
            <a:r>
              <a:rPr lang="en-US" dirty="0"/>
              <a:t>1.6GHz</a:t>
            </a:r>
          </a:p>
        </p:txBody>
      </p:sp>
      <p:pic>
        <p:nvPicPr>
          <p:cNvPr id="1026" name="Picture 2" descr="http://pcper.com/images/reviews/541/atom_di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072766"/>
            <a:ext cx="3275347" cy="1337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g.tomshardware.com/us/2007/11/19/the_spider_weaves_its_web/di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2152649" cy="224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638800" y="5337935"/>
            <a:ext cx="1968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Image  Credit: Intel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6521584"/>
            <a:ext cx="2021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Image  Credit: AMD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33516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Power7 chip d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54870"/>
            <a:ext cx="2590800" cy="2063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 Architecture </a:t>
            </a:r>
            <a:br>
              <a:rPr lang="en-US" dirty="0"/>
            </a:br>
            <a:r>
              <a:rPr lang="en-US" dirty="0"/>
              <a:t>Different Microarchitecture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/>
          <a:lstStyle/>
          <a:p>
            <a:r>
              <a:rPr lang="en-US" dirty="0"/>
              <a:t>AMD </a:t>
            </a:r>
            <a:r>
              <a:rPr lang="en-US" dirty="0" err="1"/>
              <a:t>Phenom</a:t>
            </a:r>
            <a:r>
              <a:rPr lang="en-US" dirty="0"/>
              <a:t> X4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2011362"/>
            <a:ext cx="4040188" cy="209232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X86 Instruction Set</a:t>
            </a:r>
          </a:p>
          <a:p>
            <a:r>
              <a:rPr lang="en-US" dirty="0"/>
              <a:t>Quad Core</a:t>
            </a:r>
          </a:p>
          <a:p>
            <a:r>
              <a:rPr lang="en-US" dirty="0"/>
              <a:t>125W</a:t>
            </a:r>
          </a:p>
          <a:p>
            <a:r>
              <a:rPr lang="en-US" dirty="0"/>
              <a:t>Decode 3 Instructions/Cycle/Core</a:t>
            </a:r>
          </a:p>
          <a:p>
            <a:r>
              <a:rPr lang="en-US" dirty="0"/>
              <a:t>64KB L1 I Cache, 64KB L1 D Cache</a:t>
            </a:r>
          </a:p>
          <a:p>
            <a:r>
              <a:rPr lang="en-US" dirty="0"/>
              <a:t>512KB L2 Cache</a:t>
            </a:r>
          </a:p>
          <a:p>
            <a:r>
              <a:rPr lang="en-US" dirty="0"/>
              <a:t>Out-of-order</a:t>
            </a:r>
          </a:p>
          <a:p>
            <a:r>
              <a:rPr lang="en-US" dirty="0"/>
              <a:t>2.6GHz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/>
          <a:lstStyle/>
          <a:p>
            <a:r>
              <a:rPr lang="en-US" dirty="0"/>
              <a:t>IBM POWER7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645025" y="2011362"/>
            <a:ext cx="4041775" cy="209232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Power Instruction Set</a:t>
            </a:r>
          </a:p>
          <a:p>
            <a:r>
              <a:rPr lang="en-US" dirty="0"/>
              <a:t>Eight Core</a:t>
            </a:r>
          </a:p>
          <a:p>
            <a:r>
              <a:rPr lang="en-US" dirty="0"/>
              <a:t>200W</a:t>
            </a:r>
          </a:p>
          <a:p>
            <a:r>
              <a:rPr lang="en-US" dirty="0"/>
              <a:t>Decode 6 Instructions/Cycle/Core</a:t>
            </a:r>
          </a:p>
          <a:p>
            <a:r>
              <a:rPr lang="en-US" dirty="0"/>
              <a:t>32KB L1 I Cache, 32KB L1 D Cache</a:t>
            </a:r>
          </a:p>
          <a:p>
            <a:r>
              <a:rPr lang="en-US" dirty="0"/>
              <a:t>256KB L2 Cache</a:t>
            </a:r>
          </a:p>
          <a:p>
            <a:r>
              <a:rPr lang="en-US" dirty="0"/>
              <a:t>Out-of-order</a:t>
            </a:r>
          </a:p>
          <a:p>
            <a:r>
              <a:rPr lang="en-US" dirty="0"/>
              <a:t>4.25GHz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6183868"/>
            <a:ext cx="4161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Credit: IBM</a:t>
            </a:r>
          </a:p>
        </p:txBody>
      </p:sp>
      <p:pic>
        <p:nvPicPr>
          <p:cNvPr id="15" name="Picture 4" descr="http://img.tomshardware.com/us/2007/11/19/the_spider_weaves_its_web/di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230244"/>
            <a:ext cx="2228849" cy="2322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990600" y="6521584"/>
            <a:ext cx="2021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Image  Credit: AMD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6396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Courtesy of International Business Machines Corporation, © International Business Machines Corporation.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5422402E-D4D2-4E9C-8D4E-A714746581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182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Design an Architecture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9383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Our Architecture Do?</a:t>
            </a: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44196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is the smallest number of instructions we have to support? </a:t>
            </a:r>
          </a:p>
          <a:p>
            <a:r>
              <a:rPr lang="en-US" sz="2800" b="0" i="1" dirty="0"/>
              <a:t>Does it support all high-level programming languages (e.g., C)?</a:t>
            </a:r>
          </a:p>
        </p:txBody>
      </p:sp>
      <p:sp>
        <p:nvSpPr>
          <p:cNvPr id="3" name="Rectangular Callout 2"/>
          <p:cNvSpPr/>
          <p:nvPr/>
        </p:nvSpPr>
        <p:spPr bwMode="auto">
          <a:xfrm>
            <a:off x="7267060" y="914400"/>
            <a:ext cx="1876940" cy="907341"/>
          </a:xfrm>
          <a:prstGeom prst="wedgeRectCallout">
            <a:avLst>
              <a:gd name="adj1" fmla="val -82542"/>
              <a:gd name="adj2" fmla="val 17503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Arithmetic and Logical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 Unit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63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Picture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46075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46075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6075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346075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6075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46075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6075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Instruction Set Architecture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46075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6075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46075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46075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46075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1752600"/>
            <a:ext cx="441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20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Lecture Goals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Define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Motivate the need for an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Understand key instructions and components of an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See examples of different ISAs</a:t>
            </a:r>
          </a:p>
        </p:txBody>
      </p:sp>
    </p:spTree>
    <p:extLst>
      <p:ext uri="{BB962C8B-B14F-4D97-AF65-F5344CB8AC3E}">
        <p14:creationId xmlns:p14="http://schemas.microsoft.com/office/powerpoint/2010/main" val="87091682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Our Architecture Do?</a:t>
            </a:r>
          </a:p>
        </p:txBody>
      </p:sp>
      <p:sp>
        <p:nvSpPr>
          <p:cNvPr id="3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3401" y="2688106"/>
            <a:ext cx="586739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Mem[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Mem[b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- Mem[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Execute next instruction;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3340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this enough?</a:t>
            </a:r>
          </a:p>
        </p:txBody>
      </p:sp>
    </p:spTree>
    <p:extLst>
      <p:ext uri="{BB962C8B-B14F-4D97-AF65-F5344CB8AC3E}">
        <p14:creationId xmlns:p14="http://schemas.microsoft.com/office/powerpoint/2010/main" val="57025009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Bare Minimum</a:t>
            </a:r>
          </a:p>
        </p:txBody>
      </p:sp>
      <p:sp>
        <p:nvSpPr>
          <p:cNvPr id="3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3401" y="2503440"/>
            <a:ext cx="586739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subleq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Mem[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Mem[b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- Mem[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if (Mem[b] ≤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altLang="en-US" sz="16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else execute next instruction;</a:t>
            </a:r>
          </a:p>
        </p:txBody>
      </p:sp>
    </p:spTree>
    <p:extLst>
      <p:ext uri="{BB962C8B-B14F-4D97-AF65-F5344CB8AC3E}">
        <p14:creationId xmlns:p14="http://schemas.microsoft.com/office/powerpoint/2010/main" val="44756949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648361"/>
            <a:ext cx="17235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If (a &gt; b)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   b = a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703" y="3276600"/>
            <a:ext cx="849463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1.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x, x, .+1	# set x = 0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2.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a, x, .+1	# set x = -a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3.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y, y, .+1	# set y = 0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4.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x, y, .+1	# set y = a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5.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b, y, 10	# set y = a-b,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jmp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if a-b &lt;= 0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6.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z, z, .+1	# set z = 0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7.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a, z, .+1	# set z = -a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8.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b, b, .+1	# set b = 0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9.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subleq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z, b, .+1	# set b = -z (a)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10.ret.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86200" y="1494472"/>
            <a:ext cx="4419600" cy="147732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subleq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Mem[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alt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Mem[b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- Mem[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if (Mem[b] ≤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8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altLang="en-US" sz="12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else execute next instruction;</a:t>
            </a:r>
          </a:p>
        </p:txBody>
      </p:sp>
    </p:spTree>
    <p:extLst>
      <p:ext uri="{BB962C8B-B14F-4D97-AF65-F5344CB8AC3E}">
        <p14:creationId xmlns:p14="http://schemas.microsoft.com/office/powerpoint/2010/main" val="132500111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219553759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35894847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5706980" y="1789282"/>
            <a:ext cx="1379619" cy="20968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194770" y="2627482"/>
            <a:ext cx="685800" cy="304800"/>
            <a:chOff x="990600" y="2743200"/>
            <a:chExt cx="685800" cy="304800"/>
          </a:xfrm>
        </p:grpSpPr>
        <p:sp>
          <p:nvSpPr>
            <p:cNvPr id="102" name="Rectangle 101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86" name="TextBox 85"/>
          <p:cNvSpPr txBox="1"/>
          <p:nvPr/>
        </p:nvSpPr>
        <p:spPr>
          <a:xfrm rot="16200000">
            <a:off x="53086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183084" y="2322682"/>
            <a:ext cx="685800" cy="304800"/>
            <a:chOff x="990600" y="2743200"/>
            <a:chExt cx="685800" cy="304800"/>
          </a:xfrm>
        </p:grpSpPr>
        <p:sp>
          <p:nvSpPr>
            <p:cNvPr id="106" name="Rectangle 105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278136" y="1789282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6188529" y="1816495"/>
            <a:ext cx="685800" cy="304800"/>
            <a:chOff x="990600" y="2743200"/>
            <a:chExt cx="685800" cy="304800"/>
          </a:xfrm>
        </p:grpSpPr>
        <p:sp>
          <p:nvSpPr>
            <p:cNvPr id="113" name="Rectangle 112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45345894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</p:spTree>
    <p:extLst>
      <p:ext uri="{BB962C8B-B14F-4D97-AF65-F5344CB8AC3E}">
        <p14:creationId xmlns:p14="http://schemas.microsoft.com/office/powerpoint/2010/main" val="169380348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52600" y="2595265"/>
            <a:ext cx="864106" cy="461665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 flipV="1">
            <a:off x="2616706" y="2779931"/>
            <a:ext cx="213580" cy="461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</p:spTree>
    <p:extLst>
      <p:ext uri="{BB962C8B-B14F-4D97-AF65-F5344CB8AC3E}">
        <p14:creationId xmlns:p14="http://schemas.microsoft.com/office/powerpoint/2010/main" val="319189834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8286" y="2595265"/>
            <a:ext cx="548420" cy="36933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>
            <a:off x="2616706" y="2779931"/>
            <a:ext cx="2135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9186" y="178933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506976" y="2627532"/>
            <a:ext cx="685800" cy="304800"/>
            <a:chOff x="990600" y="2743200"/>
            <a:chExt cx="685800" cy="304800"/>
          </a:xfrm>
        </p:grpSpPr>
        <p:sp>
          <p:nvSpPr>
            <p:cNvPr id="68" name="Rectangle 6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4583176" y="293233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308045" y="369433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795447" y="348206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Freeform 10"/>
          <p:cNvSpPr>
            <a:spLocks/>
          </p:cNvSpPr>
          <p:nvPr/>
        </p:nvSpPr>
        <p:spPr bwMode="auto">
          <a:xfrm>
            <a:off x="4430776" y="316093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620851" y="329475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19186" y="403860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40433" y="53340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40433" y="50292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40433" y="44522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40433" y="41474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90341" y="445907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3669967" y="512249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045529" y="296663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045529" y="296459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286654" y="294861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045529" y="453248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648200" y="240091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4343400" y="2398882"/>
            <a:ext cx="304800" cy="2037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4343400" y="2400919"/>
            <a:ext cx="0" cy="1293363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988236" y="1420587"/>
            <a:ext cx="13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Accumulator</a:t>
            </a:r>
          </a:p>
        </p:txBody>
      </p:sp>
    </p:spTree>
    <p:extLst>
      <p:ext uri="{BB962C8B-B14F-4D97-AF65-F5344CB8AC3E}">
        <p14:creationId xmlns:p14="http://schemas.microsoft.com/office/powerpoint/2010/main" val="424291493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8286" y="2595265"/>
            <a:ext cx="548420" cy="36933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>
            <a:off x="2616706" y="2779931"/>
            <a:ext cx="2135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9186" y="178933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506976" y="2627532"/>
            <a:ext cx="685800" cy="304800"/>
            <a:chOff x="990600" y="2743200"/>
            <a:chExt cx="685800" cy="304800"/>
          </a:xfrm>
        </p:grpSpPr>
        <p:sp>
          <p:nvSpPr>
            <p:cNvPr id="68" name="Rectangle 6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4583176" y="293233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308045" y="369433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795447" y="348206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Freeform 10"/>
          <p:cNvSpPr>
            <a:spLocks/>
          </p:cNvSpPr>
          <p:nvPr/>
        </p:nvSpPr>
        <p:spPr bwMode="auto">
          <a:xfrm>
            <a:off x="4430776" y="316093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620851" y="329475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19186" y="403860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40433" y="53340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40433" y="50292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40433" y="44522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40433" y="41474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90341" y="445907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3669967" y="512249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045529" y="296663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045529" y="296459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286654" y="294861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045529" y="453248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648200" y="240091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4343400" y="2398882"/>
            <a:ext cx="304800" cy="2037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4343400" y="2400919"/>
            <a:ext cx="0" cy="1293363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57069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194770" y="2627482"/>
            <a:ext cx="685800" cy="304800"/>
            <a:chOff x="990600" y="2743200"/>
            <a:chExt cx="685800" cy="304800"/>
          </a:xfrm>
        </p:grpSpPr>
        <p:sp>
          <p:nvSpPr>
            <p:cNvPr id="102" name="Rectangle 101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82" name="Straight Arrow Connector 81"/>
          <p:cNvCxnSpPr/>
          <p:nvPr/>
        </p:nvCxnSpPr>
        <p:spPr>
          <a:xfrm>
            <a:off x="62709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59958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4832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86" name="TextBox 85"/>
          <p:cNvSpPr txBox="1"/>
          <p:nvPr/>
        </p:nvSpPr>
        <p:spPr>
          <a:xfrm rot="16200000">
            <a:off x="53086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6733323" y="296658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6733323" y="296454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974448" y="294856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6733323" y="453243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311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6183084" y="2322682"/>
            <a:ext cx="685800" cy="304800"/>
            <a:chOff x="990600" y="2743200"/>
            <a:chExt cx="685800" cy="304800"/>
          </a:xfrm>
        </p:grpSpPr>
        <p:sp>
          <p:nvSpPr>
            <p:cNvPr id="106" name="Rectangle 105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278136" y="1789282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6188529" y="1816495"/>
            <a:ext cx="685800" cy="304800"/>
            <a:chOff x="990600" y="2743200"/>
            <a:chExt cx="685800" cy="304800"/>
          </a:xfrm>
        </p:grpSpPr>
        <p:sp>
          <p:nvSpPr>
            <p:cNvPr id="113" name="Rectangle 112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93" name="Straight Connector 92"/>
          <p:cNvCxnSpPr/>
          <p:nvPr/>
        </p:nvCxnSpPr>
        <p:spPr>
          <a:xfrm flipH="1">
            <a:off x="60311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962400" y="1371600"/>
            <a:ext cx="13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Accumulator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791200" y="990600"/>
            <a:ext cx="1326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93121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35200"/>
            <a:ext cx="4267200" cy="370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data type is: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FF0000"/>
                </a:solidFill>
              </a:rPr>
              <a:t>state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/>
              <a:t>+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methods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State is data</a:t>
            </a:r>
          </a:p>
          <a:p>
            <a:pPr marL="0" indent="0">
              <a:buNone/>
            </a:pPr>
            <a:r>
              <a:rPr lang="en-US" dirty="0"/>
              <a:t>Methods are operations on 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methods are the </a:t>
            </a:r>
            <a:r>
              <a:rPr lang="en-US" i="1" dirty="0">
                <a:solidFill>
                  <a:srgbClr val="FF0000"/>
                </a:solidFill>
              </a:rPr>
              <a:t>interface</a:t>
            </a:r>
            <a:r>
              <a:rPr lang="en-US" dirty="0"/>
              <a:t> for the data object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200" b="0" dirty="0" err="1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Set_t</a:t>
            </a: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244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4724400" y="1676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insert()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4724400" y="29673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724400" y="2510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remove()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4724400" y="41103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724400" y="3653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contains()</a:t>
            </a:r>
          </a:p>
        </p:txBody>
      </p:sp>
    </p:spTree>
    <p:extLst>
      <p:ext uri="{BB962C8B-B14F-4D97-AF65-F5344CB8AC3E}">
        <p14:creationId xmlns:p14="http://schemas.microsoft.com/office/powerpoint/2010/main" val="118763888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8286" y="2595265"/>
            <a:ext cx="548420" cy="36933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>
            <a:off x="2616706" y="2779931"/>
            <a:ext cx="2135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9186" y="178933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506976" y="2627532"/>
            <a:ext cx="685800" cy="304800"/>
            <a:chOff x="990600" y="2743200"/>
            <a:chExt cx="685800" cy="304800"/>
          </a:xfrm>
        </p:grpSpPr>
        <p:sp>
          <p:nvSpPr>
            <p:cNvPr id="68" name="Rectangle 6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4583176" y="293233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308045" y="369433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795447" y="348206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Freeform 10"/>
          <p:cNvSpPr>
            <a:spLocks/>
          </p:cNvSpPr>
          <p:nvPr/>
        </p:nvSpPr>
        <p:spPr bwMode="auto">
          <a:xfrm>
            <a:off x="4430776" y="316093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620851" y="329475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19186" y="403860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40433" y="53340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40433" y="50292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40433" y="44522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40433" y="41474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90341" y="445907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3669967" y="512249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045529" y="296663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045529" y="296459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286654" y="294861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045529" y="453248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648200" y="240091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4343400" y="2398882"/>
            <a:ext cx="304800" cy="2037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4343400" y="2400919"/>
            <a:ext cx="0" cy="1293363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57069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194770" y="2627482"/>
            <a:ext cx="685800" cy="304800"/>
            <a:chOff x="990600" y="2743200"/>
            <a:chExt cx="685800" cy="304800"/>
          </a:xfrm>
        </p:grpSpPr>
        <p:sp>
          <p:nvSpPr>
            <p:cNvPr id="102" name="Rectangle 101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82" name="Straight Arrow Connector 81"/>
          <p:cNvCxnSpPr/>
          <p:nvPr/>
        </p:nvCxnSpPr>
        <p:spPr>
          <a:xfrm>
            <a:off x="62709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59958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4832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86" name="TextBox 85"/>
          <p:cNvSpPr txBox="1"/>
          <p:nvPr/>
        </p:nvSpPr>
        <p:spPr>
          <a:xfrm rot="16200000">
            <a:off x="53086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6733323" y="296658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6733323" y="296454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974448" y="294856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6733323" y="453243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311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6183084" y="2322682"/>
            <a:ext cx="685800" cy="304800"/>
            <a:chOff x="990600" y="2743200"/>
            <a:chExt cx="685800" cy="304800"/>
          </a:xfrm>
        </p:grpSpPr>
        <p:sp>
          <p:nvSpPr>
            <p:cNvPr id="106" name="Rectangle 105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278136" y="1789282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6188529" y="1816495"/>
            <a:ext cx="685800" cy="304800"/>
            <a:chOff x="990600" y="2743200"/>
            <a:chExt cx="685800" cy="304800"/>
          </a:xfrm>
        </p:grpSpPr>
        <p:sp>
          <p:nvSpPr>
            <p:cNvPr id="113" name="Rectangle 112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93" name="Straight Connector 92"/>
          <p:cNvCxnSpPr/>
          <p:nvPr/>
        </p:nvCxnSpPr>
        <p:spPr>
          <a:xfrm flipH="1">
            <a:off x="60311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988236" y="1420587"/>
            <a:ext cx="13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Accumulator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847274" y="990600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Memory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7523674" y="953869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Register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3833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7871170" y="2627482"/>
            <a:ext cx="685800" cy="304800"/>
            <a:chOff x="990600" y="2743200"/>
            <a:chExt cx="685800" cy="304800"/>
          </a:xfrm>
        </p:grpSpPr>
        <p:sp>
          <p:nvSpPr>
            <p:cNvPr id="151" name="Rectangle 15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23" name="Straight Arrow Connector 122"/>
          <p:cNvCxnSpPr/>
          <p:nvPr/>
        </p:nvCxnSpPr>
        <p:spPr>
          <a:xfrm>
            <a:off x="79473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76722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81596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6" name="Freeform 10"/>
          <p:cNvSpPr>
            <a:spLocks/>
          </p:cNvSpPr>
          <p:nvPr/>
        </p:nvSpPr>
        <p:spPr bwMode="auto">
          <a:xfrm>
            <a:off x="77949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127" name="TextBox 126"/>
          <p:cNvSpPr txBox="1"/>
          <p:nvPr/>
        </p:nvSpPr>
        <p:spPr>
          <a:xfrm rot="16200000">
            <a:off x="69850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73833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79046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79046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79046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79046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79545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50" name="TextBox 149"/>
          <p:cNvSpPr txBox="1"/>
          <p:nvPr/>
        </p:nvSpPr>
        <p:spPr>
          <a:xfrm rot="16200000">
            <a:off x="70341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77075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7859484" y="2322682"/>
            <a:ext cx="685800" cy="304800"/>
            <a:chOff x="990600" y="2743200"/>
            <a:chExt cx="685800" cy="304800"/>
          </a:xfrm>
        </p:grpSpPr>
        <p:sp>
          <p:nvSpPr>
            <p:cNvPr id="141" name="Rectangle 14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 w="25400">
              <a:solidFill>
                <a:srgbClr val="B66D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 w="25400">
              <a:solidFill>
                <a:srgbClr val="B66D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35"/>
          <p:cNvGrpSpPr/>
          <p:nvPr/>
        </p:nvGrpSpPr>
        <p:grpSpPr>
          <a:xfrm>
            <a:off x="7864929" y="1816495"/>
            <a:ext cx="685800" cy="304800"/>
            <a:chOff x="990600" y="2743200"/>
            <a:chExt cx="685800" cy="304800"/>
          </a:xfrm>
        </p:grpSpPr>
        <p:sp>
          <p:nvSpPr>
            <p:cNvPr id="138" name="Rectangle 13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 flipH="1">
            <a:off x="77075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8392884" y="2045095"/>
            <a:ext cx="16839" cy="11500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7924800" y="1792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7094198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Do Operands Come from</a:t>
            </a:r>
            <a:br>
              <a:rPr lang="en-US" dirty="0"/>
            </a:br>
            <a:r>
              <a:rPr lang="en-US" dirty="0"/>
              <a:t>And Where Do Results Go?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8286" y="2595265"/>
            <a:ext cx="548420" cy="36933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>
            <a:off x="2616706" y="2779931"/>
            <a:ext cx="2135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9186" y="178933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506976" y="2627532"/>
            <a:ext cx="685800" cy="304800"/>
            <a:chOff x="990600" y="2743200"/>
            <a:chExt cx="685800" cy="304800"/>
          </a:xfrm>
        </p:grpSpPr>
        <p:sp>
          <p:nvSpPr>
            <p:cNvPr id="68" name="Rectangle 6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4583176" y="293233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308045" y="369433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795447" y="348206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Freeform 10"/>
          <p:cNvSpPr>
            <a:spLocks/>
          </p:cNvSpPr>
          <p:nvPr/>
        </p:nvSpPr>
        <p:spPr bwMode="auto">
          <a:xfrm>
            <a:off x="4430776" y="316093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620851" y="329475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19186" y="403860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40433" y="53340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40433" y="50292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40433" y="44522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40433" y="41474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90341" y="445907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3669967" y="512249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045529" y="296663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045529" y="296459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286654" y="294861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045529" y="453248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648200" y="240091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4343400" y="2398882"/>
            <a:ext cx="304800" cy="2037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4343400" y="2400919"/>
            <a:ext cx="0" cy="1293363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57069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194770" y="2627482"/>
            <a:ext cx="685800" cy="304800"/>
            <a:chOff x="990600" y="2743200"/>
            <a:chExt cx="685800" cy="304800"/>
          </a:xfrm>
        </p:grpSpPr>
        <p:sp>
          <p:nvSpPr>
            <p:cNvPr id="102" name="Rectangle 101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82" name="Straight Arrow Connector 81"/>
          <p:cNvCxnSpPr/>
          <p:nvPr/>
        </p:nvCxnSpPr>
        <p:spPr>
          <a:xfrm>
            <a:off x="62709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59958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4832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86" name="TextBox 85"/>
          <p:cNvSpPr txBox="1"/>
          <p:nvPr/>
        </p:nvSpPr>
        <p:spPr>
          <a:xfrm rot="16200000">
            <a:off x="53086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6733323" y="296658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6733323" y="296454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974448" y="294856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6733323" y="453243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311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6183084" y="2322682"/>
            <a:ext cx="685800" cy="304800"/>
            <a:chOff x="990600" y="2743200"/>
            <a:chExt cx="685800" cy="304800"/>
          </a:xfrm>
        </p:grpSpPr>
        <p:sp>
          <p:nvSpPr>
            <p:cNvPr id="106" name="Rectangle 105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278136" y="1789282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6188529" y="1816495"/>
            <a:ext cx="685800" cy="304800"/>
            <a:chOff x="990600" y="2743200"/>
            <a:chExt cx="685800" cy="304800"/>
          </a:xfrm>
        </p:grpSpPr>
        <p:sp>
          <p:nvSpPr>
            <p:cNvPr id="113" name="Rectangle 112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93" name="Straight Connector 92"/>
          <p:cNvCxnSpPr/>
          <p:nvPr/>
        </p:nvCxnSpPr>
        <p:spPr>
          <a:xfrm flipH="1">
            <a:off x="60311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988236" y="1420587"/>
            <a:ext cx="13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Accumulator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847274" y="990600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Memory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7523674" y="953869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Register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3833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7871170" y="2627482"/>
            <a:ext cx="685800" cy="304800"/>
            <a:chOff x="990600" y="2743200"/>
            <a:chExt cx="685800" cy="304800"/>
          </a:xfrm>
        </p:grpSpPr>
        <p:sp>
          <p:nvSpPr>
            <p:cNvPr id="151" name="Rectangle 15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23" name="Straight Arrow Connector 122"/>
          <p:cNvCxnSpPr/>
          <p:nvPr/>
        </p:nvCxnSpPr>
        <p:spPr>
          <a:xfrm>
            <a:off x="79473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76722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81596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6" name="Freeform 10"/>
          <p:cNvSpPr>
            <a:spLocks/>
          </p:cNvSpPr>
          <p:nvPr/>
        </p:nvSpPr>
        <p:spPr bwMode="auto">
          <a:xfrm>
            <a:off x="77949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127" name="TextBox 126"/>
          <p:cNvSpPr txBox="1"/>
          <p:nvPr/>
        </p:nvSpPr>
        <p:spPr>
          <a:xfrm rot="16200000">
            <a:off x="69850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73833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79046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79046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79046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79046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79545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50" name="TextBox 149"/>
          <p:cNvSpPr txBox="1"/>
          <p:nvPr/>
        </p:nvSpPr>
        <p:spPr>
          <a:xfrm rot="16200000">
            <a:off x="70341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77075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7859484" y="2322682"/>
            <a:ext cx="685800" cy="304800"/>
            <a:chOff x="990600" y="2743200"/>
            <a:chExt cx="685800" cy="304800"/>
          </a:xfrm>
        </p:grpSpPr>
        <p:cxnSp>
          <p:nvCxnSpPr>
            <p:cNvPr id="142" name="Straight Connector 14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141" name="Rectangle 14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7864929" y="1816495"/>
            <a:ext cx="685800" cy="304800"/>
            <a:chOff x="990600" y="2743200"/>
            <a:chExt cx="685800" cy="304800"/>
          </a:xfrm>
        </p:grpSpPr>
        <p:sp>
          <p:nvSpPr>
            <p:cNvPr id="138" name="Rectangle 13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 flipH="1">
            <a:off x="77075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8392884" y="2045095"/>
            <a:ext cx="16839" cy="11500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721011" y="597735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463901" y="597378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954536" y="1789282"/>
            <a:ext cx="50366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150011" y="598201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 or 3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28600" y="5638800"/>
            <a:ext cx="2076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Number Explicitly </a:t>
            </a:r>
          </a:p>
          <a:p>
            <a:r>
              <a:rPr lang="en-US" sz="2000" dirty="0"/>
              <a:t>Named Operands: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750211" y="598201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 or 3</a:t>
            </a:r>
          </a:p>
        </p:txBody>
      </p:sp>
    </p:spTree>
    <p:extLst>
      <p:ext uri="{BB962C8B-B14F-4D97-AF65-F5344CB8AC3E}">
        <p14:creationId xmlns:p14="http://schemas.microsoft.com/office/powerpoint/2010/main" val="177152799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states and methods for these architectures?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42496" y="1789331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830286" y="2627531"/>
            <a:ext cx="685800" cy="304800"/>
            <a:chOff x="990600" y="2743200"/>
            <a:chExt cx="685800" cy="304800"/>
          </a:xfrm>
        </p:grpSpPr>
        <p:sp>
          <p:nvSpPr>
            <p:cNvPr id="37" name="Rectangle 36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830286" y="2322731"/>
            <a:ext cx="685800" cy="304800"/>
            <a:chOff x="990600" y="2743200"/>
            <a:chExt cx="685800" cy="304800"/>
          </a:xfrm>
        </p:grpSpPr>
        <p:sp>
          <p:nvSpPr>
            <p:cNvPr id="34" name="Rectangle 33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2830286" y="175260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63686" y="2627531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06486" y="29323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8286" y="2595265"/>
            <a:ext cx="548420" cy="36933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TOS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63686" y="2094131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592286" y="2092095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63686" y="2092094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099731" y="3694331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18757" y="3482060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Freeform 10"/>
          <p:cNvSpPr>
            <a:spLocks/>
          </p:cNvSpPr>
          <p:nvPr/>
        </p:nvSpPr>
        <p:spPr bwMode="auto">
          <a:xfrm>
            <a:off x="2754086" y="3160931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32" name="Straight Arrow Connector 31"/>
          <p:cNvCxnSpPr>
            <a:stCxn id="25" idx="3"/>
            <a:endCxn id="37" idx="1"/>
          </p:cNvCxnSpPr>
          <p:nvPr/>
        </p:nvCxnSpPr>
        <p:spPr>
          <a:xfrm>
            <a:off x="2616706" y="2779931"/>
            <a:ext cx="2135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1944161" y="3294752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42496" y="4038600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63743" y="53340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3743" y="5029200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3743" y="44522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63743" y="4147457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13651" y="4459069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93277" y="5122491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9186" y="178933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506976" y="2627532"/>
            <a:ext cx="685800" cy="304800"/>
            <a:chOff x="990600" y="2743200"/>
            <a:chExt cx="685800" cy="304800"/>
          </a:xfrm>
        </p:grpSpPr>
        <p:sp>
          <p:nvSpPr>
            <p:cNvPr id="68" name="Rectangle 6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4583176" y="293233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308045" y="369433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795447" y="348206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Freeform 10"/>
          <p:cNvSpPr>
            <a:spLocks/>
          </p:cNvSpPr>
          <p:nvPr/>
        </p:nvSpPr>
        <p:spPr bwMode="auto">
          <a:xfrm>
            <a:off x="4430776" y="316093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620851" y="329475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19186" y="403860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40433" y="53340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40433" y="502920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40433" y="44522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540433" y="414745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90341" y="445907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3669967" y="512249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045529" y="296663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045529" y="296459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286654" y="294861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045529" y="453248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648200" y="240091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4343400" y="2398882"/>
            <a:ext cx="304800" cy="2037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4343400" y="2400919"/>
            <a:ext cx="0" cy="1293363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57069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194770" y="2627482"/>
            <a:ext cx="685800" cy="304800"/>
            <a:chOff x="990600" y="2743200"/>
            <a:chExt cx="685800" cy="304800"/>
          </a:xfrm>
        </p:grpSpPr>
        <p:sp>
          <p:nvSpPr>
            <p:cNvPr id="102" name="Rectangle 101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82" name="Straight Arrow Connector 81"/>
          <p:cNvCxnSpPr/>
          <p:nvPr/>
        </p:nvCxnSpPr>
        <p:spPr>
          <a:xfrm>
            <a:off x="62709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59958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4832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Freeform 10"/>
          <p:cNvSpPr>
            <a:spLocks/>
          </p:cNvSpPr>
          <p:nvPr/>
        </p:nvSpPr>
        <p:spPr bwMode="auto">
          <a:xfrm>
            <a:off x="61185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86" name="TextBox 85"/>
          <p:cNvSpPr txBox="1"/>
          <p:nvPr/>
        </p:nvSpPr>
        <p:spPr>
          <a:xfrm rot="16200000">
            <a:off x="53086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7069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2282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282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2282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2282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2781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3577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6733323" y="2966585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6733323" y="2964548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974448" y="2948561"/>
            <a:ext cx="0" cy="1602236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6733323" y="4532432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311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6183084" y="2322682"/>
            <a:ext cx="685800" cy="304800"/>
            <a:chOff x="990600" y="2743200"/>
            <a:chExt cx="685800" cy="304800"/>
          </a:xfrm>
        </p:grpSpPr>
        <p:sp>
          <p:nvSpPr>
            <p:cNvPr id="106" name="Rectangle 105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6278136" y="1789282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6188529" y="1816495"/>
            <a:ext cx="685800" cy="304800"/>
            <a:chOff x="990600" y="2743200"/>
            <a:chExt cx="685800" cy="304800"/>
          </a:xfrm>
        </p:grpSpPr>
        <p:sp>
          <p:nvSpPr>
            <p:cNvPr id="113" name="Rectangle 112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93" name="Straight Connector 92"/>
          <p:cNvCxnSpPr/>
          <p:nvPr/>
        </p:nvCxnSpPr>
        <p:spPr>
          <a:xfrm flipH="1">
            <a:off x="60311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274614" y="1385148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3988236" y="1420587"/>
            <a:ext cx="13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Accumulator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847274" y="990600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Memory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7523674" y="953869"/>
            <a:ext cx="10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Register-</a:t>
            </a:r>
          </a:p>
          <a:p>
            <a:r>
              <a:rPr lang="en-US" dirty="0"/>
              <a:t>Register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383380" y="1789282"/>
            <a:ext cx="1379619" cy="2096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7871170" y="2627482"/>
            <a:ext cx="685800" cy="304800"/>
            <a:chOff x="990600" y="2743200"/>
            <a:chExt cx="685800" cy="304800"/>
          </a:xfrm>
        </p:grpSpPr>
        <p:sp>
          <p:nvSpPr>
            <p:cNvPr id="151" name="Rectangle 15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23" name="Straight Arrow Connector 122"/>
          <p:cNvCxnSpPr/>
          <p:nvPr/>
        </p:nvCxnSpPr>
        <p:spPr>
          <a:xfrm>
            <a:off x="7947370" y="2932282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7672239" y="3694282"/>
            <a:ext cx="492555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8159641" y="3482011"/>
            <a:ext cx="0" cy="2286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6" name="Freeform 10"/>
          <p:cNvSpPr>
            <a:spLocks/>
          </p:cNvSpPr>
          <p:nvPr/>
        </p:nvSpPr>
        <p:spPr bwMode="auto">
          <a:xfrm>
            <a:off x="7794970" y="3160882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127" name="TextBox 126"/>
          <p:cNvSpPr txBox="1"/>
          <p:nvPr/>
        </p:nvSpPr>
        <p:spPr>
          <a:xfrm rot="16200000">
            <a:off x="6985045" y="3294703"/>
            <a:ext cx="998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Processor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7383380" y="4038551"/>
            <a:ext cx="137962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7904627" y="53339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7904627" y="5029151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7904627" y="44522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7904627" y="4147408"/>
            <a:ext cx="6858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7954535" y="4459020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50" name="TextBox 149"/>
          <p:cNvSpPr txBox="1"/>
          <p:nvPr/>
        </p:nvSpPr>
        <p:spPr>
          <a:xfrm rot="16200000">
            <a:off x="7034161" y="5122442"/>
            <a:ext cx="900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Memory</a:t>
            </a:r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7707594" y="2473045"/>
            <a:ext cx="0" cy="1221188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7859484" y="2322682"/>
            <a:ext cx="685800" cy="304800"/>
            <a:chOff x="990600" y="2743200"/>
            <a:chExt cx="685800" cy="304800"/>
          </a:xfrm>
        </p:grpSpPr>
        <p:cxnSp>
          <p:nvCxnSpPr>
            <p:cNvPr id="142" name="Straight Connector 141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141" name="Rectangle 140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7864929" y="1816495"/>
            <a:ext cx="685800" cy="304800"/>
            <a:chOff x="990600" y="2743200"/>
            <a:chExt cx="685800" cy="304800"/>
          </a:xfrm>
        </p:grpSpPr>
        <p:sp>
          <p:nvSpPr>
            <p:cNvPr id="138" name="Rectangle 137"/>
            <p:cNvSpPr/>
            <p:nvPr/>
          </p:nvSpPr>
          <p:spPr>
            <a:xfrm>
              <a:off x="990600" y="2743200"/>
              <a:ext cx="685800" cy="304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 flipV="1">
              <a:off x="1524000" y="27432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524000" y="2895600"/>
              <a:ext cx="152400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 flipH="1">
            <a:off x="7707594" y="2473045"/>
            <a:ext cx="304800" cy="2037"/>
          </a:xfrm>
          <a:prstGeom prst="line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8392884" y="2045095"/>
            <a:ext cx="16839" cy="11500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721011" y="597735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463901" y="597378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954536" y="1789282"/>
            <a:ext cx="50366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150011" y="598201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 or 3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28600" y="5638800"/>
            <a:ext cx="2076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Number Explicitly </a:t>
            </a:r>
          </a:p>
          <a:p>
            <a:r>
              <a:rPr lang="en-US" sz="2000" dirty="0"/>
              <a:t>Named Operands: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750211" y="598201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 or 3</a:t>
            </a:r>
          </a:p>
        </p:txBody>
      </p:sp>
    </p:spTree>
    <p:extLst>
      <p:ext uri="{BB962C8B-B14F-4D97-AF65-F5344CB8AC3E}">
        <p14:creationId xmlns:p14="http://schemas.microsoft.com/office/powerpoint/2010/main" val="287400367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Addressing Modes:</a:t>
            </a:r>
            <a:br>
              <a:rPr lang="en-US" dirty="0"/>
            </a:br>
            <a:r>
              <a:rPr lang="en-US" dirty="0"/>
              <a:t>How to Get Operands from Memory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11735"/>
              </p:ext>
            </p:extLst>
          </p:nvPr>
        </p:nvGraphicFramePr>
        <p:xfrm>
          <a:off x="304800" y="1447800"/>
          <a:ext cx="8534400" cy="4880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Addressing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</a:t>
                      </a:r>
                      <a:r>
                        <a:rPr lang="en-US" baseline="0" dirty="0"/>
                        <a:t> &lt;-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[R2]                   **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Immediate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</a:t>
                      </a:r>
                      <a:r>
                        <a:rPr lang="en-US" baseline="0" dirty="0"/>
                        <a:t> R3, #5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 &lt;-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+ 5                                **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Displacement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100(R1)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 &lt;-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[100 +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[R1]]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Register 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(R1)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 &lt;-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[R1]]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Absolute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(0x475)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 &lt;-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[0x475]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Memory 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@(R1)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</a:t>
                      </a:r>
                      <a:r>
                        <a:rPr lang="en-US" baseline="0" dirty="0"/>
                        <a:t> &lt;-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[R1]]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PC relative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 100(PC)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</a:t>
                      </a:r>
                      <a:r>
                        <a:rPr lang="en-US" baseline="0" dirty="0"/>
                        <a:t> &lt;-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[100 + PC]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127">
                <a:tc>
                  <a:txBody>
                    <a:bodyPr/>
                    <a:lstStyle/>
                    <a:p>
                      <a:r>
                        <a:rPr lang="en-US" dirty="0"/>
                        <a:t>Scaled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R4, R3,</a:t>
                      </a:r>
                      <a:r>
                        <a:rPr lang="en-US" baseline="0" dirty="0"/>
                        <a:t> 100(R1)[R5]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Regs</a:t>
                      </a:r>
                      <a:r>
                        <a:rPr lang="en-US" dirty="0"/>
                        <a:t>[R4] &lt;-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[R3] +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[100 +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[R1] + </a:t>
                      </a:r>
                      <a:r>
                        <a:rPr lang="en-US" baseline="0" dirty="0" err="1"/>
                        <a:t>Regs</a:t>
                      </a:r>
                      <a:r>
                        <a:rPr lang="en-US" baseline="0" dirty="0"/>
                        <a:t>[R5] * 4]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6324600"/>
            <a:ext cx="364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 May not actually access memory!</a:t>
            </a:r>
          </a:p>
        </p:txBody>
      </p:sp>
    </p:spTree>
    <p:extLst>
      <p:ext uri="{BB962C8B-B14F-4D97-AF65-F5344CB8AC3E}">
        <p14:creationId xmlns:p14="http://schemas.microsoft.com/office/powerpoint/2010/main" val="2616313088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ISA Encoding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/>
              <a:t>Fixed Width</a:t>
            </a:r>
            <a:r>
              <a:rPr lang="en-US" sz="2000" b="1" dirty="0"/>
              <a:t>: </a:t>
            </a:r>
            <a:r>
              <a:rPr lang="en-US" sz="2000" dirty="0"/>
              <a:t>Every Instruction has same width</a:t>
            </a:r>
            <a:endParaRPr lang="en-US" sz="2000" b="1" dirty="0"/>
          </a:p>
          <a:p>
            <a:r>
              <a:rPr lang="en-US" sz="2000" dirty="0"/>
              <a:t>Easy to decode</a:t>
            </a:r>
          </a:p>
          <a:p>
            <a:pPr marL="0" indent="0">
              <a:buNone/>
            </a:pPr>
            <a:r>
              <a:rPr lang="en-US" sz="2000" dirty="0"/>
              <a:t>(RISC Architectures: MIPS, PowerPC, SPARC, ARM…)</a:t>
            </a:r>
          </a:p>
          <a:p>
            <a:pPr marL="0" indent="0">
              <a:buNone/>
            </a:pPr>
            <a:r>
              <a:rPr lang="en-US" sz="2000" dirty="0"/>
              <a:t>Ex: MIPS, every instruction 4-bytes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u="sng" dirty="0"/>
              <a:t>Variable Length</a:t>
            </a:r>
            <a:r>
              <a:rPr lang="en-US" sz="2000" b="1" dirty="0"/>
              <a:t>:</a:t>
            </a:r>
            <a:r>
              <a:rPr lang="en-US" sz="2000" dirty="0"/>
              <a:t> Instructions can vary in width</a:t>
            </a:r>
          </a:p>
          <a:p>
            <a:r>
              <a:rPr lang="en-US" sz="2000" dirty="0"/>
              <a:t>Takes less space in memory and caches</a:t>
            </a:r>
          </a:p>
          <a:p>
            <a:pPr marL="0" indent="0">
              <a:buNone/>
            </a:pPr>
            <a:r>
              <a:rPr lang="en-US" sz="2000" dirty="0"/>
              <a:t>(CISC Architectures: IBM 360, x86, Motorola 68k, VAX…)</a:t>
            </a:r>
          </a:p>
          <a:p>
            <a:pPr marL="0" indent="0">
              <a:buNone/>
            </a:pPr>
            <a:r>
              <a:rPr lang="en-US" sz="2000" dirty="0"/>
              <a:t>Ex: x86, instructions 1-byte up to 17-bytes</a:t>
            </a:r>
          </a:p>
        </p:txBody>
      </p:sp>
    </p:spTree>
    <p:extLst>
      <p:ext uri="{BB962C8B-B14F-4D97-AF65-F5344CB8AC3E}">
        <p14:creationId xmlns:p14="http://schemas.microsoft.com/office/powerpoint/2010/main" val="1124863310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Instruction Sets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5422402E-D4D2-4E9C-8D4E-A714746581B7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71130299"/>
              </p:ext>
            </p:extLst>
          </p:nvPr>
        </p:nvGraphicFramePr>
        <p:xfrm>
          <a:off x="1" y="1143000"/>
          <a:ext cx="9143998" cy="566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8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8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763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Oper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Mem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r>
                        <a:rPr lang="en-US" dirty="0"/>
                        <a:t>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Workstation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Cell Phones, Embedded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MIPS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Workstation,</a:t>
                      </a:r>
                      <a:r>
                        <a:rPr lang="en-US" baseline="0" dirty="0"/>
                        <a:t> Embedded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SPARC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Workstation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TI C6000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Reg-Reg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IBM</a:t>
                      </a:r>
                      <a:r>
                        <a:rPr lang="en-US" baseline="0" dirty="0"/>
                        <a:t> 360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Reg-Mem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24/31/64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Mainframe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2000" b="1" dirty="0"/>
                        <a:t>x86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/>
                        <a:t>Reg-Mem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8/16/32/64-bit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4/8/24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16/32/64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Personal</a:t>
                      </a:r>
                      <a:r>
                        <a:rPr lang="en-US" sz="2000" b="1" baseline="0" dirty="0"/>
                        <a:t> Computers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VAX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Mem-Mem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Minicomputer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dirty="0"/>
                        <a:t>Mot.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68k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Accum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16-bit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Microcontroller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4153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summary…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Instruction Must Specify:</a:t>
            </a:r>
          </a:p>
          <a:p>
            <a:pPr lvl="1"/>
            <a:r>
              <a:rPr lang="en-US" dirty="0"/>
              <a:t>What it does (the operation it performs)</a:t>
            </a:r>
          </a:p>
          <a:p>
            <a:pPr lvl="1"/>
            <a:r>
              <a:rPr lang="en-US" dirty="0"/>
              <a:t>Where its operands come from (memory, registers, stack,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Type</a:t>
            </a:r>
          </a:p>
          <a:p>
            <a:pPr lvl="2"/>
            <a:r>
              <a:rPr lang="en-US" dirty="0"/>
              <a:t>Integer or floating point</a:t>
            </a:r>
          </a:p>
          <a:p>
            <a:pPr lvl="1"/>
            <a:r>
              <a:rPr lang="en-US" dirty="0"/>
              <a:t>Sometimes Width</a:t>
            </a:r>
          </a:p>
          <a:p>
            <a:pPr lvl="2"/>
            <a:r>
              <a:rPr lang="en-US" dirty="0"/>
              <a:t>byte, word, double word, </a:t>
            </a:r>
            <a:r>
              <a:rPr lang="en-US" dirty="0" err="1"/>
              <a:t>etc</a:t>
            </a:r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234099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Picture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46075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46075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6075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346075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6075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46075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6075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Instruction Set Architecture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46075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6075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46075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46075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46075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1752600"/>
            <a:ext cx="441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20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Instruction Set Architecture</a:t>
            </a:r>
          </a:p>
          <a:p>
            <a:pPr algn="ctr" eaLnBrk="1" hangingPunct="1"/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Interfaces for controlling hardware</a:t>
            </a:r>
          </a:p>
          <a:p>
            <a:pPr algn="ctr" eaLnBrk="1" hangingPunct="1"/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Commonly called Architecture</a:t>
            </a:r>
          </a:p>
          <a:p>
            <a:pPr algn="ctr" eaLnBrk="1" hangingPunct="1"/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Software cannot directly see anything below this level  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4724400" y="4114800"/>
            <a:ext cx="0" cy="2057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724400" y="1598613"/>
            <a:ext cx="0" cy="122796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1154995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Architecture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(Processor + Memory)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244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2235200"/>
            <a:ext cx="4267200" cy="3403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architecture is the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FF0000"/>
                </a:solidFill>
              </a:rPr>
              <a:t>interface</a:t>
            </a:r>
          </a:p>
          <a:p>
            <a:pPr marL="0" indent="0">
              <a:buNone/>
            </a:pPr>
            <a:r>
              <a:rPr lang="en-US" dirty="0"/>
              <a:t>between software and hardware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State  - contents of memory</a:t>
            </a:r>
          </a:p>
          <a:p>
            <a:pPr marL="0" indent="0">
              <a:buNone/>
            </a:pPr>
            <a:r>
              <a:rPr lang="en-US" sz="1800" dirty="0"/>
              <a:t>(Note: different architectures may have different kinds of memory)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Methods - change memory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1676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imull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4724400" y="28149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724400" y="2357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xorl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4724400" y="37293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724400" y="3272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movl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724400" y="4648200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724400" y="4191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332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4400" y="1219200"/>
            <a:ext cx="3657600" cy="1813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</a:rPr>
              <a:t>void swap 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t0 =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t1 =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71650" y="3505200"/>
            <a:ext cx="29718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swap: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ro-RO" sz="1600" dirty="0">
                <a:latin typeface="Courier New" pitchFamily="49" charset="0"/>
              </a:rPr>
              <a:t> </a:t>
            </a:r>
            <a:r>
              <a:rPr lang="ro-RO" sz="1600" dirty="0" err="1">
                <a:latin typeface="Courier New" pitchFamily="49" charset="0"/>
              </a:rPr>
              <a:t>movl</a:t>
            </a:r>
            <a:r>
              <a:rPr lang="ro-RO" sz="1600" dirty="0">
                <a:latin typeface="Courier New" pitchFamily="49" charset="0"/>
              </a:rPr>
              <a:t> (%rdi), %rax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movl</a:t>
            </a:r>
            <a:r>
              <a:rPr lang="ro-RO" sz="1600" dirty="0">
                <a:latin typeface="Courier New" pitchFamily="49" charset="0"/>
              </a:rPr>
              <a:t> (%rsi), %rdx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movl</a:t>
            </a:r>
            <a:r>
              <a:rPr lang="ro-RO" sz="1600" dirty="0">
                <a:latin typeface="Courier New" pitchFamily="49" charset="0"/>
              </a:rPr>
              <a:t> %rdx, (%rdi)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movl</a:t>
            </a:r>
            <a:r>
              <a:rPr lang="ro-RO" sz="1600" dirty="0">
                <a:latin typeface="Courier New" pitchFamily="49" charset="0"/>
              </a:rPr>
              <a:t> %rax, (%rsi)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ret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 rot="5400000">
            <a:off x="2784120" y="2849759"/>
            <a:ext cx="756360" cy="838200"/>
          </a:xfrm>
          <a:prstGeom prst="rightArrow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(Processor + Memory)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5155845" y="3869648"/>
            <a:ext cx="756360" cy="838200"/>
          </a:xfrm>
          <a:prstGeom prst="rightArrow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7404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dirty="0"/>
              <a:t>Compatibility Problem at IBM</a:t>
            </a:r>
          </a:p>
        </p:txBody>
      </p:sp>
      <p:sp>
        <p:nvSpPr>
          <p:cNvPr id="1046531" name="Rectangle 3" descr="25%"/>
          <p:cNvSpPr>
            <a:spLocks noChangeArrowheads="1"/>
          </p:cNvSpPr>
          <p:nvPr/>
        </p:nvSpPr>
        <p:spPr bwMode="auto">
          <a:xfrm>
            <a:off x="938213" y="1277938"/>
            <a:ext cx="7799387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In early 1960’s, IBM had 4 incompatible lines of computers!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7094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650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7074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702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7080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1401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7010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bg1"/>
                </a:solidFill>
              </a:rPr>
              <a:t>Each system had its own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Instruction set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I/O system and Secondary Storage: </a:t>
            </a:r>
          </a:p>
          <a:p>
            <a:pPr lvl="3">
              <a:spcBef>
                <a:spcPct val="0"/>
              </a:spcBef>
            </a:pPr>
            <a:r>
              <a:rPr lang="en-US" sz="2400" dirty="0">
                <a:solidFill>
                  <a:schemeClr val="bg1"/>
                </a:solidFill>
              </a:rPr>
              <a:t> 		 magnetic tapes, drums and disks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assemblers, compilers, libraries,...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market niche business, scientific, real time, ...</a:t>
            </a:r>
          </a:p>
        </p:txBody>
      </p:sp>
    </p:spTree>
    <p:extLst>
      <p:ext uri="{BB962C8B-B14F-4D97-AF65-F5344CB8AC3E}">
        <p14:creationId xmlns:p14="http://schemas.microsoft.com/office/powerpoint/2010/main" val="300419453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/>
              <a:t>Compatibility Problem at IBM</a:t>
            </a:r>
          </a:p>
        </p:txBody>
      </p:sp>
      <p:sp>
        <p:nvSpPr>
          <p:cNvPr id="1046531" name="Rectangle 3" descr="25%"/>
          <p:cNvSpPr>
            <a:spLocks noChangeArrowheads="1"/>
          </p:cNvSpPr>
          <p:nvPr/>
        </p:nvSpPr>
        <p:spPr bwMode="auto">
          <a:xfrm>
            <a:off x="938213" y="1277938"/>
            <a:ext cx="7799387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By early 1960’s, IBM had 4 incompatible lines of computers!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7094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650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7074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702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7080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1401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7010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Each system had its own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Instruction set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I/O system and Secondary Storage: </a:t>
            </a:r>
          </a:p>
          <a:p>
            <a:pPr lvl="3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 		 magnetic tapes, drums and disks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assemblers, compilers, libraries,...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market niche business, scientific, real time, ...</a:t>
            </a:r>
          </a:p>
        </p:txBody>
      </p:sp>
    </p:spTree>
    <p:extLst>
      <p:ext uri="{BB962C8B-B14F-4D97-AF65-F5344CB8AC3E}">
        <p14:creationId xmlns:p14="http://schemas.microsoft.com/office/powerpoint/2010/main" val="169209565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/>
              <a:t>Compatibility Problem at IBM</a:t>
            </a:r>
          </a:p>
        </p:txBody>
      </p:sp>
      <p:sp>
        <p:nvSpPr>
          <p:cNvPr id="1046531" name="Rectangle 3" descr="25%"/>
          <p:cNvSpPr>
            <a:spLocks noChangeArrowheads="1"/>
          </p:cNvSpPr>
          <p:nvPr/>
        </p:nvSpPr>
        <p:spPr bwMode="auto">
          <a:xfrm>
            <a:off x="938213" y="1277938"/>
            <a:ext cx="7799387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By early 1960’s, IBM had 4 incompatible lines of computers!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7094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650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7074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702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7080</a:t>
            </a:r>
          </a:p>
          <a:p>
            <a:pPr lvl="4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1401	</a:t>
            </a:r>
            <a:r>
              <a:rPr lang="en-US" sz="2400" dirty="0">
                <a:latin typeface="Symbol" charset="2"/>
              </a:rPr>
              <a:t>  </a:t>
            </a:r>
            <a:r>
              <a:rPr lang="en-US" sz="2400" dirty="0">
                <a:solidFill>
                  <a:srgbClr val="56127A"/>
                </a:solidFill>
              </a:rPr>
              <a:t>	7010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Each system had its own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Instruction set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I/O system and Secondary Storage: </a:t>
            </a:r>
          </a:p>
          <a:p>
            <a:pPr lvl="3">
              <a:spcBef>
                <a:spcPct val="0"/>
              </a:spcBef>
            </a:pPr>
            <a:r>
              <a:rPr lang="en-US" sz="2400" dirty="0">
                <a:solidFill>
                  <a:srgbClr val="56127A"/>
                </a:solidFill>
              </a:rPr>
              <a:t> 		 magnetic tapes, drums and disks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assemblers, compilers, libraries,...</a:t>
            </a: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</a:rPr>
              <a:t> market niche business, scientific, real time, ...</a:t>
            </a:r>
          </a:p>
        </p:txBody>
      </p:sp>
      <p:sp>
        <p:nvSpPr>
          <p:cNvPr id="1046532" name="Text Box 4"/>
          <p:cNvSpPr txBox="1">
            <a:spLocks noChangeArrowheads="1"/>
          </p:cNvSpPr>
          <p:nvPr/>
        </p:nvSpPr>
        <p:spPr bwMode="auto">
          <a:xfrm>
            <a:off x="6003925" y="5940425"/>
            <a:ext cx="1638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Symbol" charset="2"/>
              </a:rPr>
              <a:t>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IBM 360</a:t>
            </a:r>
          </a:p>
        </p:txBody>
      </p:sp>
    </p:spTree>
    <p:extLst>
      <p:ext uri="{BB962C8B-B14F-4D97-AF65-F5344CB8AC3E}">
        <p14:creationId xmlns:p14="http://schemas.microsoft.com/office/powerpoint/2010/main" val="282811414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IBM 360 : Design Premises </a:t>
            </a:r>
            <a:br>
              <a:rPr lang="en-US" dirty="0"/>
            </a:br>
            <a:r>
              <a:rPr lang="en-US" sz="2000" i="1" dirty="0"/>
              <a:t>Amdahl, </a:t>
            </a:r>
            <a:r>
              <a:rPr lang="en-US" sz="2000" i="1" dirty="0" err="1"/>
              <a:t>Blaauw</a:t>
            </a:r>
            <a:r>
              <a:rPr lang="en-US" sz="2000" i="1" dirty="0"/>
              <a:t> and Brooks, 1964</a:t>
            </a:r>
          </a:p>
        </p:txBody>
      </p:sp>
      <p:sp>
        <p:nvSpPr>
          <p:cNvPr id="1239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7800"/>
            <a:ext cx="8915400" cy="4678363"/>
          </a:xfrm>
        </p:spPr>
        <p:txBody>
          <a:bodyPr>
            <a:normAutofit/>
          </a:bodyPr>
          <a:lstStyle/>
          <a:p>
            <a:pPr marL="225425" indent="-225425">
              <a:spcBef>
                <a:spcPct val="0"/>
              </a:spcBef>
            </a:pPr>
            <a:r>
              <a:rPr lang="en-US" dirty="0"/>
              <a:t>The design must lend itself to </a:t>
            </a:r>
            <a:r>
              <a:rPr lang="en-US" i="1" dirty="0">
                <a:solidFill>
                  <a:schemeClr val="accent1"/>
                </a:solidFill>
              </a:rPr>
              <a:t>growth and successor machines</a:t>
            </a:r>
            <a:endParaRPr lang="en-US" dirty="0">
              <a:solidFill>
                <a:schemeClr val="accent1"/>
              </a:solidFill>
            </a:endParaRPr>
          </a:p>
          <a:p>
            <a:pPr marL="225425" indent="-225425"/>
            <a:r>
              <a:rPr lang="en-US" dirty="0"/>
              <a:t>General method for connecting I/O devices</a:t>
            </a:r>
          </a:p>
          <a:p>
            <a:pPr marL="225425" indent="-225425"/>
            <a:r>
              <a:rPr lang="en-US" dirty="0"/>
              <a:t>Total performance - answers per month rather than bits per microsecond </a:t>
            </a:r>
            <a:r>
              <a:rPr lang="en-US" dirty="0">
                <a:latin typeface="Symbol" charset="2"/>
                <a:sym typeface="Wingdings" panose="05000000000000000000" pitchFamily="2" charset="2"/>
              </a:rPr>
              <a:t></a:t>
            </a:r>
            <a:r>
              <a:rPr lang="en-US" dirty="0">
                <a:latin typeface="Symbol" charset="2"/>
              </a:rPr>
              <a:t> </a:t>
            </a:r>
            <a:r>
              <a:rPr lang="en-US" i="1" dirty="0">
                <a:solidFill>
                  <a:schemeClr val="accent1"/>
                </a:solidFill>
              </a:rPr>
              <a:t>programming aids</a:t>
            </a:r>
            <a:endParaRPr lang="en-US" dirty="0">
              <a:solidFill>
                <a:schemeClr val="accent1"/>
              </a:solidFill>
            </a:endParaRPr>
          </a:p>
          <a:p>
            <a:pPr marL="225425" indent="-225425"/>
            <a:r>
              <a:rPr lang="en-US" dirty="0"/>
              <a:t>Simple to assemble systems with redundant I/O devices, memories etc. for </a:t>
            </a:r>
            <a:r>
              <a:rPr lang="en-US" i="1" dirty="0">
                <a:solidFill>
                  <a:schemeClr val="accent1"/>
                </a:solidFill>
              </a:rPr>
              <a:t>fault tolerance</a:t>
            </a:r>
            <a:endParaRPr lang="en-US" dirty="0">
              <a:solidFill>
                <a:schemeClr val="accent1"/>
              </a:solidFill>
            </a:endParaRPr>
          </a:p>
          <a:p>
            <a:pPr marL="342900" indent="-342900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5677221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22001</TotalTime>
  <Words>2065</Words>
  <Application>Microsoft Macintosh PowerPoint</Application>
  <PresentationFormat>On-screen Show (4:3)</PresentationFormat>
  <Paragraphs>613</Paragraphs>
  <Slides>37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50" baseType="lpstr">
      <vt:lpstr>Calibri Bold</vt:lpstr>
      <vt:lpstr>Arial</vt:lpstr>
      <vt:lpstr>Arial Narrow</vt:lpstr>
      <vt:lpstr>Calibri</vt:lpstr>
      <vt:lpstr>Courier New</vt:lpstr>
      <vt:lpstr>Gill Sans</vt:lpstr>
      <vt:lpstr>Symbol</vt:lpstr>
      <vt:lpstr>Times New Roman</vt:lpstr>
      <vt:lpstr>Verdana</vt:lpstr>
      <vt:lpstr>Wingdings</vt:lpstr>
      <vt:lpstr>Wingdings 2</vt:lpstr>
      <vt:lpstr>template2007</vt:lpstr>
      <vt:lpstr>Title and Content</vt:lpstr>
      <vt:lpstr>Machine-Level Programming I: Basics or Introduction to Computer Architecture  CS154 Autumn 2019, Prof Chien Lecture 4 Sections 3.1-3.3</vt:lpstr>
      <vt:lpstr>Big Picture</vt:lpstr>
      <vt:lpstr>Interfaces</vt:lpstr>
      <vt:lpstr>Computer Architecture</vt:lpstr>
      <vt:lpstr>Example</vt:lpstr>
      <vt:lpstr>Compatibility Problem at IBM</vt:lpstr>
      <vt:lpstr>Compatibility Problem at IBM</vt:lpstr>
      <vt:lpstr>Compatibility Problem at IBM</vt:lpstr>
      <vt:lpstr>IBM 360 : Design Premises  Amdahl, Blaauw and Brooks, 1964</vt:lpstr>
      <vt:lpstr>IBM 360: A General-Purpose Register (GPR) Machine</vt:lpstr>
      <vt:lpstr>IBM 360: A General-Purpose Register (GPR) Machine</vt:lpstr>
      <vt:lpstr>IBM 360: Initial Implementations</vt:lpstr>
      <vt:lpstr>IBM 360: Initial Implementations</vt:lpstr>
      <vt:lpstr>From IBM 360 To The zSeries z11 Microprocessor</vt:lpstr>
      <vt:lpstr>Engineering Aside</vt:lpstr>
      <vt:lpstr>Same Architecture  Different Microarchitecture</vt:lpstr>
      <vt:lpstr>Different Architecture  Different Microarchitecture</vt:lpstr>
      <vt:lpstr>Let’s Design an Architecture</vt:lpstr>
      <vt:lpstr>What Should Our Architecture Do?</vt:lpstr>
      <vt:lpstr>What Should Our Architecture Do?</vt:lpstr>
      <vt:lpstr>The Bare Minimum</vt:lpstr>
      <vt:lpstr>Example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Where Do Operands Come from And Where Do Results Go?</vt:lpstr>
      <vt:lpstr>What are states and methods for these architectures?</vt:lpstr>
      <vt:lpstr>Addressing Modes: How to Get Operands from Memory</vt:lpstr>
      <vt:lpstr>ISA Encoding</vt:lpstr>
      <vt:lpstr>Real World Instruction Sets</vt:lpstr>
      <vt:lpstr>In summary…</vt:lpstr>
      <vt:lpstr>Big Picture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cp:lastModifiedBy>Andrew A Chien</cp:lastModifiedBy>
  <cp:revision>812</cp:revision>
  <cp:lastPrinted>2019-04-08T00:48:51Z</cp:lastPrinted>
  <dcterms:created xsi:type="dcterms:W3CDTF">2011-01-05T20:53:35Z</dcterms:created>
  <dcterms:modified xsi:type="dcterms:W3CDTF">2019-10-09T02:02:20Z</dcterms:modified>
</cp:coreProperties>
</file>