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53" r:id="rId3"/>
    <p:sldId id="357" r:id="rId4"/>
    <p:sldId id="276" r:id="rId5"/>
    <p:sldId id="306" r:id="rId6"/>
    <p:sldId id="310" r:id="rId7"/>
    <p:sldId id="346" r:id="rId8"/>
    <p:sldId id="336" r:id="rId9"/>
    <p:sldId id="307" r:id="rId10"/>
    <p:sldId id="345" r:id="rId11"/>
    <p:sldId id="347" r:id="rId12"/>
    <p:sldId id="348" r:id="rId13"/>
    <p:sldId id="311" r:id="rId14"/>
    <p:sldId id="314" r:id="rId15"/>
    <p:sldId id="316" r:id="rId16"/>
    <p:sldId id="317" r:id="rId17"/>
    <p:sldId id="318" r:id="rId18"/>
    <p:sldId id="354" r:id="rId19"/>
    <p:sldId id="319" r:id="rId20"/>
    <p:sldId id="320" r:id="rId21"/>
    <p:sldId id="321" r:id="rId22"/>
    <p:sldId id="322" r:id="rId23"/>
    <p:sldId id="349" r:id="rId24"/>
    <p:sldId id="360" r:id="rId25"/>
    <p:sldId id="350" r:id="rId26"/>
    <p:sldId id="355" r:id="rId27"/>
    <p:sldId id="359" r:id="rId28"/>
    <p:sldId id="361" r:id="rId29"/>
    <p:sldId id="325" r:id="rId30"/>
    <p:sldId id="326" r:id="rId31"/>
    <p:sldId id="327" r:id="rId32"/>
    <p:sldId id="328" r:id="rId33"/>
    <p:sldId id="351" r:id="rId34"/>
    <p:sldId id="329" r:id="rId35"/>
    <p:sldId id="330" r:id="rId36"/>
    <p:sldId id="332" r:id="rId37"/>
    <p:sldId id="333" r:id="rId38"/>
    <p:sldId id="362" r:id="rId39"/>
    <p:sldId id="356" r:id="rId40"/>
    <p:sldId id="334" r:id="rId41"/>
    <p:sldId id="335" r:id="rId42"/>
    <p:sldId id="352" r:id="rId43"/>
  </p:sldIdLst>
  <p:sldSz cx="9144000" cy="6858000" type="screen4x3"/>
  <p:notesSz cx="6858000" cy="9144000"/>
  <p:defaultTextStyle>
    <a:lvl1pPr>
      <a:defRPr sz="2400">
        <a:latin typeface="Arial Narrow Bold"/>
        <a:ea typeface="Arial Narrow Bold"/>
        <a:cs typeface="Arial Narrow Bold"/>
        <a:sym typeface="Arial Narrow Bold"/>
      </a:defRPr>
    </a:lvl1pPr>
    <a:lvl2pPr indent="457200">
      <a:defRPr sz="2400">
        <a:latin typeface="Arial Narrow Bold"/>
        <a:ea typeface="Arial Narrow Bold"/>
        <a:cs typeface="Arial Narrow Bold"/>
        <a:sym typeface="Arial Narrow Bold"/>
      </a:defRPr>
    </a:lvl2pPr>
    <a:lvl3pPr indent="914400">
      <a:defRPr sz="2400">
        <a:latin typeface="Arial Narrow Bold"/>
        <a:ea typeface="Arial Narrow Bold"/>
        <a:cs typeface="Arial Narrow Bold"/>
        <a:sym typeface="Arial Narrow Bold"/>
      </a:defRPr>
    </a:lvl3pPr>
    <a:lvl4pPr indent="1371600">
      <a:defRPr sz="2400">
        <a:latin typeface="Arial Narrow Bold"/>
        <a:ea typeface="Arial Narrow Bold"/>
        <a:cs typeface="Arial Narrow Bold"/>
        <a:sym typeface="Arial Narrow Bold"/>
      </a:defRPr>
    </a:lvl4pPr>
    <a:lvl5pPr indent="1828800">
      <a:defRPr sz="2400">
        <a:latin typeface="Arial Narrow Bold"/>
        <a:ea typeface="Arial Narrow Bold"/>
        <a:cs typeface="Arial Narrow Bold"/>
        <a:sym typeface="Arial Narrow Bold"/>
      </a:defRPr>
    </a:lvl5pPr>
    <a:lvl6pPr indent="2286000">
      <a:defRPr sz="2400">
        <a:latin typeface="Arial Narrow Bold"/>
        <a:ea typeface="Arial Narrow Bold"/>
        <a:cs typeface="Arial Narrow Bold"/>
        <a:sym typeface="Arial Narrow Bold"/>
      </a:defRPr>
    </a:lvl6pPr>
    <a:lvl7pPr indent="2743200">
      <a:defRPr sz="2400">
        <a:latin typeface="Arial Narrow Bold"/>
        <a:ea typeface="Arial Narrow Bold"/>
        <a:cs typeface="Arial Narrow Bold"/>
        <a:sym typeface="Arial Narrow Bold"/>
      </a:defRPr>
    </a:lvl7pPr>
    <a:lvl8pPr indent="3200400">
      <a:defRPr sz="2400">
        <a:latin typeface="Arial Narrow Bold"/>
        <a:ea typeface="Arial Narrow Bold"/>
        <a:cs typeface="Arial Narrow Bold"/>
        <a:sym typeface="Arial Narrow Bold"/>
      </a:defRPr>
    </a:lvl8pPr>
    <a:lvl9pPr indent="3657600">
      <a:defRPr sz="2400">
        <a:latin typeface="Arial Narrow Bold"/>
        <a:ea typeface="Arial Narrow Bold"/>
        <a:cs typeface="Arial Narrow Bold"/>
        <a:sym typeface="Arial Narrow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0"/>
    <p:restoredTop sz="71138"/>
  </p:normalViewPr>
  <p:slideViewPr>
    <p:cSldViewPr snapToGrid="0" snapToObjects="1">
      <p:cViewPr varScale="1">
        <p:scale>
          <a:sx n="86" d="100"/>
          <a:sy n="86" d="100"/>
        </p:scale>
        <p:origin x="1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9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7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7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values of the same binary representation are either the same or have a distance of 16 (2^w).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20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Negation can be done very easily.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81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33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9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5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that, other more modern languages like Python doesn’t have built-in support for unsigned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2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0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90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baseline="0" dirty="0"/>
              <a:t>Location: </a:t>
            </a:r>
            <a:r>
              <a:rPr lang="en-US" dirty="0"/>
              <a:t>(?) Kent 107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0352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For unsigned it’s easy, add 0’s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9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52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pPr marL="0" marR="0" lvl="1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Prove by induction for any w and w’, w’&gt;w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9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9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63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baseline="0" dirty="0"/>
              <a:t>There are other ways to encode signed integers, but only two’s complement has a unique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53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7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  <a:p>
            <a:r>
              <a:rPr lang="en-US" dirty="0"/>
              <a:t>Note:</a:t>
            </a:r>
            <a:r>
              <a:rPr lang="en-US" baseline="0" dirty="0"/>
              <a:t> we only need w+1 bits to represent the true sum, why?</a:t>
            </a:r>
          </a:p>
          <a:p>
            <a:endParaRPr lang="en-US" baseline="0" dirty="0"/>
          </a:p>
          <a:p>
            <a:r>
              <a:rPr lang="en-US" baseline="0" dirty="0"/>
              <a:t>W bits: </a:t>
            </a:r>
            <a:r>
              <a:rPr lang="en-US" baseline="0" dirty="0" err="1"/>
              <a:t>Umax</a:t>
            </a:r>
            <a:r>
              <a:rPr lang="en-US" baseline="0" dirty="0"/>
              <a:t> = 2^w </a:t>
            </a:r>
            <a:r>
              <a:rPr lang="mr-IN" baseline="0" dirty="0"/>
              <a:t>–</a:t>
            </a:r>
            <a:r>
              <a:rPr lang="en-US" baseline="0" dirty="0"/>
              <a:t> 1</a:t>
            </a:r>
          </a:p>
          <a:p>
            <a:endParaRPr lang="en-US" baseline="0" dirty="0"/>
          </a:p>
          <a:p>
            <a:r>
              <a:rPr lang="en-US" baseline="0" dirty="0"/>
              <a:t>Add two w-bit unsigned numbers, the max is 2*(w^2-1) &lt; 2^(w+1)-1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45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If you have 5</a:t>
            </a:r>
            <a:r>
              <a:rPr lang="en-US" baseline="0" dirty="0"/>
              <a:t> bits, can represent numbers 0 </a:t>
            </a:r>
            <a:r>
              <a:rPr lang="mr-IN" baseline="0" dirty="0"/>
              <a:t>–</a:t>
            </a:r>
            <a:r>
              <a:rPr lang="en-US" baseline="0" dirty="0"/>
              <a:t> 31, capturing the true 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0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07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we’re bound to 4 bits, then as soon as we hit 16, it wraps back to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69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03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More</a:t>
            </a:r>
            <a:r>
              <a:rPr lang="en-US" baseline="0" dirty="0"/>
              <a:t> complex overflow behavior for signed</a:t>
            </a:r>
          </a:p>
          <a:p>
            <a:endParaRPr lang="en-US" baseline="0" dirty="0"/>
          </a:p>
          <a:p>
            <a:r>
              <a:rPr lang="en-US" baseline="0" dirty="0"/>
              <a:t>-8 1000</a:t>
            </a:r>
          </a:p>
          <a:p>
            <a:r>
              <a:rPr lang="en-US" baseline="0" dirty="0"/>
              <a:t>-5 1011</a:t>
            </a:r>
          </a:p>
          <a:p>
            <a:endParaRPr lang="en-US" baseline="0" dirty="0"/>
          </a:p>
          <a:p>
            <a:r>
              <a:rPr lang="en-US" baseline="0" dirty="0"/>
              <a:t>10011 -13</a:t>
            </a:r>
          </a:p>
          <a:p>
            <a:r>
              <a:rPr lang="en-US" baseline="0" dirty="0"/>
              <a:t>0011 </a:t>
            </a:r>
            <a:r>
              <a:rPr lang="en-US" baseline="0" dirty="0">
                <a:sym typeface="Wingdings"/>
              </a:rPr>
              <a:t>3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5 0101</a:t>
            </a:r>
          </a:p>
          <a:p>
            <a:r>
              <a:rPr lang="en-US" dirty="0"/>
              <a:t>5 0101</a:t>
            </a:r>
          </a:p>
          <a:p>
            <a:endParaRPr lang="en-US" dirty="0"/>
          </a:p>
          <a:p>
            <a:r>
              <a:rPr lang="en-US" dirty="0"/>
              <a:t>01010 </a:t>
            </a:r>
            <a:r>
              <a:rPr lang="mr-IN" dirty="0"/>
              <a:t>–</a:t>
            </a:r>
            <a:r>
              <a:rPr lang="en-US" dirty="0"/>
              <a:t>10</a:t>
            </a:r>
          </a:p>
          <a:p>
            <a:r>
              <a:rPr lang="en-US" dirty="0"/>
              <a:t>But 1010 </a:t>
            </a:r>
            <a:r>
              <a:rPr lang="en-US" dirty="0">
                <a:sym typeface="Wingdings"/>
              </a:rPr>
              <a:t> -6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1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Draw the same figure on the board using</a:t>
            </a:r>
            <a:r>
              <a:rPr lang="en-US" baseline="0" dirty="0"/>
              <a:t> w=4 as an example (focus on case 1 and 4)</a:t>
            </a:r>
            <a:endParaRPr lang="en-US" dirty="0"/>
          </a:p>
          <a:p>
            <a:r>
              <a:rPr lang="en-US" dirty="0" err="1"/>
              <a:t>Tmin</a:t>
            </a:r>
            <a:r>
              <a:rPr lang="en-US" dirty="0"/>
              <a:t> in</a:t>
            </a:r>
            <a:r>
              <a:rPr lang="en-US" baseline="0" dirty="0"/>
              <a:t> 4-bit is -8 = -2^3 = -2^(w-1)</a:t>
            </a:r>
          </a:p>
          <a:p>
            <a:endParaRPr lang="en-US" dirty="0"/>
          </a:p>
          <a:p>
            <a:r>
              <a:rPr lang="en-US" dirty="0" err="1"/>
              <a:t>Tmax</a:t>
            </a:r>
            <a:r>
              <a:rPr lang="en-US" dirty="0"/>
              <a:t> in 4-bit is 7, 2^3-1</a:t>
            </a:r>
          </a:p>
          <a:p>
            <a:endParaRPr lang="en-US" dirty="0"/>
          </a:p>
          <a:p>
            <a:r>
              <a:rPr lang="en-US" dirty="0"/>
              <a:t>True Max of </a:t>
            </a:r>
            <a:r>
              <a:rPr lang="en-US" dirty="0" err="1"/>
              <a:t>x+y</a:t>
            </a:r>
            <a:r>
              <a:rPr lang="en-US" baseline="0" dirty="0"/>
              <a:t> = </a:t>
            </a:r>
            <a:r>
              <a:rPr lang="en-US" baseline="0" dirty="0" err="1"/>
              <a:t>Tmax</a:t>
            </a:r>
            <a:r>
              <a:rPr lang="en-US" baseline="0" dirty="0"/>
              <a:t> + </a:t>
            </a:r>
            <a:r>
              <a:rPr lang="en-US" baseline="0" dirty="0" err="1"/>
              <a:t>Tmax</a:t>
            </a:r>
            <a:r>
              <a:rPr lang="en-US" baseline="0" dirty="0"/>
              <a:t> = 2*</a:t>
            </a:r>
            <a:r>
              <a:rPr lang="en-US" baseline="0" dirty="0" err="1"/>
              <a:t>Tmax</a:t>
            </a:r>
            <a:r>
              <a:rPr lang="en-US" baseline="0" dirty="0"/>
              <a:t> = 2^w </a:t>
            </a:r>
            <a:r>
              <a:rPr lang="mr-IN" baseline="0" dirty="0"/>
              <a:t>–</a:t>
            </a:r>
            <a:r>
              <a:rPr lang="en-US" baseline="0" dirty="0"/>
              <a:t> 2 (14 in 4 bit)</a:t>
            </a:r>
          </a:p>
          <a:p>
            <a:r>
              <a:rPr lang="en-US" baseline="0" dirty="0"/>
              <a:t>True Min of </a:t>
            </a:r>
            <a:r>
              <a:rPr lang="en-US" baseline="0" dirty="0" err="1"/>
              <a:t>x+y</a:t>
            </a:r>
            <a:r>
              <a:rPr lang="en-US" baseline="0" dirty="0"/>
              <a:t> = </a:t>
            </a:r>
            <a:r>
              <a:rPr lang="en-US" baseline="0" dirty="0" err="1"/>
              <a:t>Tmin</a:t>
            </a:r>
            <a:r>
              <a:rPr lang="en-US" baseline="0" dirty="0"/>
              <a:t> + </a:t>
            </a:r>
            <a:r>
              <a:rPr lang="en-US" baseline="0" dirty="0" err="1"/>
              <a:t>Tmin</a:t>
            </a:r>
            <a:r>
              <a:rPr lang="en-US" baseline="0" dirty="0"/>
              <a:t> = -2^w (-16 in 4 bit)</a:t>
            </a:r>
          </a:p>
          <a:p>
            <a:r>
              <a:rPr lang="en-US" baseline="0" dirty="0"/>
              <a:t>In order to present the range from -16 to 14, we need w+1 == 5 bits</a:t>
            </a:r>
          </a:p>
          <a:p>
            <a:r>
              <a:rPr lang="en-US" baseline="0" dirty="0"/>
              <a:t>But 4 bit restricts the value from -8 to 7</a:t>
            </a:r>
          </a:p>
          <a:p>
            <a:r>
              <a:rPr lang="en-US" baseline="0" dirty="0"/>
              <a:t>So if you get a number &gt;7, we know that it’s between 7 and 14, bit representation is 0b1xxx,  but in signed integer, this 1 means negative </a:t>
            </a:r>
          </a:p>
          <a:p>
            <a:endParaRPr lang="en-US" baseline="0" dirty="0"/>
          </a:p>
          <a:p>
            <a:r>
              <a:rPr lang="en-US" baseline="0" dirty="0"/>
              <a:t>If the true sum is -9, -10, </a:t>
            </a:r>
            <a:r>
              <a:rPr lang="mr-IN" baseline="0" dirty="0"/>
              <a:t>…</a:t>
            </a:r>
            <a:r>
              <a:rPr lang="en-US" baseline="0" dirty="0"/>
              <a:t>, -16, bit representation requires 5 bits, all in the form ob10xxx, but because we’re truncating to 4 bits, the values 0xxx is positive</a:t>
            </a: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70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14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5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bits. (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Tmax</a:t>
            </a:r>
            <a:r>
              <a:rPr lang="en-US" dirty="0"/>
              <a:t>)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 err="1"/>
              <a:t>TMin</a:t>
            </a:r>
            <a:r>
              <a:rPr lang="en-US" i="1" baseline="-25000" dirty="0" err="1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57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 err="1"/>
              <a:t>Mathmatically</a:t>
            </a:r>
            <a:r>
              <a:rPr lang="en-US" dirty="0"/>
              <a:t> why is this true;</a:t>
            </a:r>
          </a:p>
          <a:p>
            <a:endParaRPr lang="en-US" dirty="0"/>
          </a:p>
          <a:p>
            <a:r>
              <a:rPr lang="en-US" dirty="0"/>
              <a:t>X</a:t>
            </a:r>
            <a:r>
              <a:rPr lang="en-US" baseline="0" dirty="0"/>
              <a:t> = xw-1, xw-2, </a:t>
            </a:r>
            <a:r>
              <a:rPr lang="mr-IN" baseline="0" dirty="0"/>
              <a:t>…</a:t>
            </a:r>
            <a:r>
              <a:rPr lang="en-US" baseline="0" dirty="0"/>
              <a:t>., x1, x0</a:t>
            </a:r>
            <a:endParaRPr lang="en-US" dirty="0"/>
          </a:p>
          <a:p>
            <a:r>
              <a:rPr lang="en-US" dirty="0"/>
              <a:t>Value</a:t>
            </a:r>
            <a:r>
              <a:rPr lang="en-US" baseline="0" dirty="0"/>
              <a:t> of X = sum from </a:t>
            </a:r>
            <a:r>
              <a:rPr lang="en-US" baseline="0" dirty="0" err="1"/>
              <a:t>i</a:t>
            </a:r>
            <a:r>
              <a:rPr lang="en-US" baseline="0" dirty="0"/>
              <a:t>=0 to w-1 xi*2^I</a:t>
            </a:r>
          </a:p>
          <a:p>
            <a:endParaRPr lang="en-US" baseline="0" dirty="0"/>
          </a:p>
          <a:p>
            <a:r>
              <a:rPr lang="en-US" baseline="0" dirty="0"/>
              <a:t>X&lt;&lt;1 = xw-1, </a:t>
            </a:r>
            <a:r>
              <a:rPr lang="mr-IN" baseline="0" dirty="0"/>
              <a:t>…</a:t>
            </a:r>
            <a:r>
              <a:rPr lang="en-US" baseline="0" dirty="0"/>
              <a:t>., x0, 0</a:t>
            </a:r>
          </a:p>
          <a:p>
            <a:r>
              <a:rPr lang="en-US" baseline="0" dirty="0"/>
              <a:t>X&lt;&lt;1 = 0*2^0 + x0*2^1 + </a:t>
            </a:r>
            <a:r>
              <a:rPr lang="mr-IN" baseline="0" dirty="0"/>
              <a:t>…</a:t>
            </a:r>
            <a:r>
              <a:rPr lang="en-US" baseline="0" dirty="0"/>
              <a:t> xw-1*2^w = sum from </a:t>
            </a:r>
            <a:r>
              <a:rPr lang="en-US" baseline="0" dirty="0" err="1"/>
              <a:t>i</a:t>
            </a:r>
            <a:r>
              <a:rPr lang="en-US" baseline="0" dirty="0"/>
              <a:t>=0 to w-1 xi*2^(i+1) = 2*sum from </a:t>
            </a:r>
            <a:r>
              <a:rPr lang="en-US" baseline="0" dirty="0" err="1"/>
              <a:t>i</a:t>
            </a:r>
            <a:r>
              <a:rPr lang="en-US" baseline="0" dirty="0"/>
              <a:t>=0 to w-1 xi*2^I = 2*value of X</a:t>
            </a:r>
          </a:p>
          <a:p>
            <a:endParaRPr lang="en-US" baseline="0" dirty="0"/>
          </a:p>
          <a:p>
            <a:r>
              <a:rPr lang="en-US" baseline="0" dirty="0"/>
              <a:t>Unsigned is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60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Show example of 6 in 4 bit integer</a:t>
            </a:r>
          </a:p>
          <a:p>
            <a:endParaRPr lang="en-US" dirty="0"/>
          </a:p>
          <a:p>
            <a:r>
              <a:rPr lang="en-US" dirty="0"/>
              <a:t>6 == 0110</a:t>
            </a:r>
          </a:p>
          <a:p>
            <a:endParaRPr lang="en-US" dirty="0"/>
          </a:p>
          <a:p>
            <a:r>
              <a:rPr lang="en-US" dirty="0"/>
              <a:t>&gt;&gt;</a:t>
            </a:r>
            <a:r>
              <a:rPr lang="en-US" baseline="0" dirty="0"/>
              <a:t> 1</a:t>
            </a:r>
          </a:p>
          <a:p>
            <a:r>
              <a:rPr lang="en-US" baseline="0" dirty="0"/>
              <a:t>3 == 0011</a:t>
            </a:r>
          </a:p>
          <a:p>
            <a:endParaRPr lang="en-US" baseline="0" dirty="0"/>
          </a:p>
          <a:p>
            <a:r>
              <a:rPr lang="en-US" baseline="0" dirty="0"/>
              <a:t>&gt;&gt;1</a:t>
            </a:r>
          </a:p>
          <a:p>
            <a:r>
              <a:rPr lang="en-US" baseline="0" dirty="0"/>
              <a:t>1 == 0001 = floor of 3/2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8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Today, arithmetic operations when treating bit vectors as integers.</a:t>
            </a:r>
          </a:p>
          <a:p>
            <a:endParaRPr lang="en-US" baseline="0" dirty="0"/>
          </a:p>
          <a:p>
            <a:r>
              <a:rPr lang="en-US" baseline="0" dirty="0"/>
              <a:t>Let’s start with how to convert a bit vector to an integer.</a:t>
            </a:r>
          </a:p>
        </p:txBody>
      </p:sp>
    </p:spTree>
    <p:extLst>
      <p:ext uri="{BB962C8B-B14F-4D97-AF65-F5344CB8AC3E}">
        <p14:creationId xmlns:p14="http://schemas.microsoft.com/office/powerpoint/2010/main" val="11349033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dirty="0"/>
              <a:t>Show example of -6 in 4 bit integer</a:t>
            </a:r>
          </a:p>
          <a:p>
            <a:endParaRPr lang="en-US" dirty="0"/>
          </a:p>
          <a:p>
            <a:r>
              <a:rPr lang="en-US" dirty="0"/>
              <a:t>-6 == 1010</a:t>
            </a:r>
          </a:p>
          <a:p>
            <a:endParaRPr lang="en-US" dirty="0"/>
          </a:p>
          <a:p>
            <a:r>
              <a:rPr lang="en-US" dirty="0"/>
              <a:t>&gt;&gt;</a:t>
            </a:r>
            <a:r>
              <a:rPr lang="en-US" baseline="0" dirty="0"/>
              <a:t> 1</a:t>
            </a:r>
          </a:p>
          <a:p>
            <a:r>
              <a:rPr lang="en-US" baseline="0" dirty="0"/>
              <a:t>-3 == 1101</a:t>
            </a:r>
          </a:p>
          <a:p>
            <a:endParaRPr lang="en-US" baseline="0" dirty="0"/>
          </a:p>
          <a:p>
            <a:r>
              <a:rPr lang="en-US" baseline="0" dirty="0"/>
              <a:t>&gt;&gt;1</a:t>
            </a:r>
          </a:p>
          <a:p>
            <a:r>
              <a:rPr lang="en-US" baseline="0" dirty="0"/>
              <a:t>-2 == 1110</a:t>
            </a:r>
          </a:p>
          <a:p>
            <a:endParaRPr lang="en-US" baseline="0" dirty="0"/>
          </a:p>
          <a:p>
            <a:r>
              <a:rPr lang="en-US" baseline="0" dirty="0"/>
              <a:t>Bias =  2^k-1</a:t>
            </a:r>
          </a:p>
          <a:p>
            <a:endParaRPr lang="en-US" baseline="0" dirty="0"/>
          </a:p>
          <a:p>
            <a:r>
              <a:rPr lang="en-US" baseline="0" dirty="0"/>
              <a:t>‘?</a:t>
            </a:r>
          </a:p>
          <a:p>
            <a:r>
              <a:rPr lang="en-US" baseline="0" dirty="0"/>
              <a:t>Adding bias 1 to -3</a:t>
            </a:r>
          </a:p>
          <a:p>
            <a:r>
              <a:rPr lang="en-US" baseline="0" dirty="0"/>
              <a:t>1101 </a:t>
            </a:r>
            <a:r>
              <a:rPr lang="en-US" baseline="0" dirty="0">
                <a:sym typeface="Wingdings"/>
              </a:rPr>
              <a:t> 1110</a:t>
            </a:r>
          </a:p>
          <a:p>
            <a:r>
              <a:rPr lang="en-US" baseline="0" dirty="0">
                <a:sym typeface="Wingdings"/>
              </a:rPr>
              <a:t>&gt;&gt;1</a:t>
            </a:r>
          </a:p>
          <a:p>
            <a:r>
              <a:rPr lang="en-US" baseline="0" dirty="0">
                <a:sym typeface="Wingdings"/>
              </a:rPr>
              <a:t>-1 = 1111 </a:t>
            </a:r>
            <a:r>
              <a:rPr lang="en-US" baseline="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r>
              <a:rPr lang="en-US" baseline="0" dirty="0"/>
              <a:t>Show examples on board Using w = 4</a:t>
            </a:r>
          </a:p>
          <a:p>
            <a:endParaRPr lang="en-US" baseline="0" dirty="0"/>
          </a:p>
          <a:p>
            <a:r>
              <a:rPr lang="en-US" baseline="0" dirty="0"/>
              <a:t> x = 1010</a:t>
            </a:r>
          </a:p>
          <a:p>
            <a:r>
              <a:rPr lang="en-US" baseline="0" dirty="0"/>
              <a:t>B2U(x) = 1*8 + 1*4 = 12</a:t>
            </a:r>
          </a:p>
          <a:p>
            <a:r>
              <a:rPr lang="en-US" baseline="0" dirty="0"/>
              <a:t>B2T(X) = -1*8 + 1*4 = -4</a:t>
            </a:r>
          </a:p>
          <a:p>
            <a:endParaRPr lang="en-US" baseline="0" dirty="0"/>
          </a:p>
          <a:p>
            <a:r>
              <a:rPr lang="en-US" baseline="0" dirty="0"/>
              <a:t>Why the first bit is the sign?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0216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Uniqueness ()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representable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3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-25649" y="6553200"/>
            <a:ext cx="557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990000"/>
                </a:solidFill>
              </a:rPr>
              <a:t>cs154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999849"/>
            <a:ext cx="7772400" cy="2886351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677492" cy="29718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5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25649" y="6553200"/>
            <a:ext cx="9936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90000"/>
                </a:solidFill>
              </a:rPr>
              <a:t>cs154-2015</a:t>
            </a:r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374090" y="142288"/>
            <a:ext cx="7591426" cy="1219787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7896225" cy="549592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6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-25649" y="6553200"/>
            <a:ext cx="9936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90000"/>
                </a:solidFill>
              </a:rPr>
              <a:t>cs154-2015</a:t>
            </a: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958013" y="0"/>
            <a:ext cx="2185988" cy="6562725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396875" y="228600"/>
            <a:ext cx="6408738" cy="662940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6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-25649" y="6553200"/>
            <a:ext cx="9936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90000"/>
                </a:solidFill>
              </a:rPr>
              <a:t>cs154-2015</a:t>
            </a:r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396875" y="0"/>
            <a:ext cx="8747125" cy="1219200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638175" y="1362075"/>
            <a:ext cx="3871913" cy="549592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7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-25649" y="6553200"/>
            <a:ext cx="9936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90000"/>
                </a:solidFill>
              </a:rPr>
              <a:t>cs154-2015</a:t>
            </a:r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396875" y="0"/>
            <a:ext cx="8747125" cy="1219200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638175" y="1362075"/>
            <a:ext cx="3871913" cy="549592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57188" y="50800"/>
            <a:ext cx="7591426" cy="15494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/>
            <a:lvl2pPr marL="800100" indent="-342900"/>
            <a:lvl3pPr marL="1188719" indent="-274319"/>
            <a:lvl4pPr marL="1645920" indent="-274320"/>
            <a:lvl5pPr marL="2103120" indent="-274320"/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-25649" y="6567329"/>
            <a:ext cx="557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990000"/>
                </a:solidFill>
              </a:rPr>
              <a:t>cs154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7018" y="271281"/>
            <a:ext cx="7592094" cy="1090794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7896225" cy="549592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 dirty="0"/>
              <a:t>Body Level One</a:t>
            </a:r>
          </a:p>
          <a:p>
            <a:pPr lvl="1">
              <a:defRPr sz="1800" b="0"/>
            </a:pPr>
            <a:r>
              <a:rPr sz="2400" b="1" dirty="0"/>
              <a:t>Body Level Two</a:t>
            </a:r>
          </a:p>
          <a:p>
            <a:pPr lvl="2">
              <a:defRPr sz="1800" b="0"/>
            </a:pPr>
            <a:r>
              <a:rPr sz="2400" b="1" dirty="0"/>
              <a:t>Body Level Three</a:t>
            </a:r>
          </a:p>
          <a:p>
            <a:pPr lvl="3">
              <a:defRPr sz="1800" b="0"/>
            </a:pPr>
            <a:r>
              <a:rPr sz="2400" b="1" dirty="0"/>
              <a:t>Body Level Four</a:t>
            </a:r>
          </a:p>
          <a:p>
            <a:pPr lvl="4">
              <a:defRPr sz="1800" b="0"/>
            </a:pPr>
            <a:r>
              <a:rPr sz="2400" b="1"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1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-25649" y="6553200"/>
            <a:ext cx="557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990000"/>
                </a:solidFill>
              </a:rPr>
              <a:t>cs154</a:t>
            </a: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119062" indent="-119062">
              <a:defRPr sz="4000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000" b="1"/>
              <a:t>Body Level One</a:t>
            </a:r>
          </a:p>
          <a:p>
            <a:pPr lvl="1">
              <a:defRPr sz="1800" b="0"/>
            </a:pPr>
            <a:r>
              <a:rPr sz="2000" b="1"/>
              <a:t>Body Level Two</a:t>
            </a:r>
          </a:p>
          <a:p>
            <a:pPr lvl="2">
              <a:defRPr sz="1800" b="0"/>
            </a:pPr>
            <a:r>
              <a:rPr sz="2000" b="1"/>
              <a:t>Body Level Three</a:t>
            </a:r>
          </a:p>
          <a:p>
            <a:pPr lvl="3">
              <a:defRPr sz="1800" b="0"/>
            </a:pPr>
            <a:r>
              <a:rPr sz="2000" b="1"/>
              <a:t>Body Level Four</a:t>
            </a:r>
          </a:p>
          <a:p>
            <a:pPr lvl="4">
              <a:defRPr sz="1800" b="0"/>
            </a:pPr>
            <a:r>
              <a:rPr sz="20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2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25649" y="6553200"/>
            <a:ext cx="557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990000"/>
                </a:solidFill>
              </a:rPr>
              <a:t>cs154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374090" y="142288"/>
            <a:ext cx="7591426" cy="1219787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638175" y="1362075"/>
            <a:ext cx="3871913" cy="549592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800" b="1"/>
              <a:t>Body Level One</a:t>
            </a:r>
          </a:p>
          <a:p>
            <a:pPr lvl="1">
              <a:defRPr sz="1800" b="0"/>
            </a:pPr>
            <a:r>
              <a:rPr sz="2800" b="1"/>
              <a:t>Body Level Two</a:t>
            </a:r>
          </a:p>
          <a:p>
            <a:pPr lvl="2">
              <a:defRPr sz="1800" b="0"/>
            </a:pPr>
            <a:r>
              <a:rPr sz="2800" b="1"/>
              <a:t>Body Level Three</a:t>
            </a:r>
          </a:p>
          <a:p>
            <a:pPr lvl="3">
              <a:defRPr sz="1800" b="0"/>
            </a:pPr>
            <a:r>
              <a:rPr sz="2800" b="1"/>
              <a:t>Body Level Four</a:t>
            </a:r>
          </a:p>
          <a:p>
            <a:pPr lvl="4">
              <a:defRPr sz="1800" b="0"/>
            </a:pPr>
            <a:r>
              <a:rPr sz="28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2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-25649" y="6553200"/>
            <a:ext cx="557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990000"/>
                </a:solidFill>
              </a:rPr>
              <a:t>cs154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3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-25649" y="6553200"/>
            <a:ext cx="557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990000"/>
                </a:solidFill>
              </a:rPr>
              <a:t>cs154</a:t>
            </a:r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57762" y="51940"/>
            <a:ext cx="7591426" cy="1548260"/>
          </a:xfrm>
          <a:prstGeom prst="rect">
            <a:avLst/>
          </a:prstGeom>
        </p:spPr>
        <p:txBody>
          <a:bodyPr lIns="45719" tIns="45719" rIns="45719" bIns="45719"/>
          <a:lstStyle>
            <a:lvl1pPr marL="119062" indent="-11906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4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-25649" y="6553200"/>
            <a:ext cx="5572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990000"/>
                </a:solidFill>
              </a:rPr>
              <a:t>cs154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4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-25649" y="6553200"/>
            <a:ext cx="9936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90000"/>
                </a:solidFill>
              </a:rPr>
              <a:t>cs154-2015</a:t>
            </a:r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119062" indent="-119062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3200" b="1"/>
              <a:t>Body Level One</a:t>
            </a:r>
          </a:p>
          <a:p>
            <a:pPr lvl="1">
              <a:defRPr sz="1800" b="0"/>
            </a:pPr>
            <a:r>
              <a:rPr sz="3200" b="1"/>
              <a:t>Body Level Two</a:t>
            </a:r>
          </a:p>
          <a:p>
            <a:pPr lvl="2">
              <a:defRPr sz="1800" b="0"/>
            </a:pPr>
            <a:r>
              <a:rPr sz="3200" b="1"/>
              <a:t>Body Level Three</a:t>
            </a:r>
          </a:p>
          <a:p>
            <a:pPr lvl="3">
              <a:defRPr sz="1800" b="0"/>
            </a:pPr>
            <a:r>
              <a:rPr sz="3200" b="1"/>
              <a:t>Body Level Four</a:t>
            </a:r>
          </a:p>
          <a:p>
            <a:pPr lvl="4">
              <a:defRPr sz="1800" b="0"/>
            </a:pPr>
            <a:r>
              <a:rPr sz="32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8830843" y="6611779"/>
            <a:ext cx="2313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0CC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0CC99"/>
                </a:solidFill>
              </a:rPr>
              <a:t>‹#›</a:t>
            </a:r>
          </a:p>
        </p:txBody>
      </p:sp>
      <p:pic>
        <p:nvPicPr>
          <p:cNvPr id="5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69435" cy="47433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-25649" y="6553200"/>
            <a:ext cx="9936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99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90000"/>
                </a:solidFill>
              </a:rPr>
              <a:t>cs154-2015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119062" indent="-119062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1400" b="1"/>
              <a:t>Body Level One</a:t>
            </a:r>
          </a:p>
          <a:p>
            <a:pPr lvl="1">
              <a:defRPr sz="1800" b="0"/>
            </a:pPr>
            <a:r>
              <a:rPr sz="1400" b="1"/>
              <a:t>Body Level Two</a:t>
            </a:r>
          </a:p>
          <a:p>
            <a:pPr lvl="2">
              <a:defRPr sz="1800" b="0"/>
            </a:pPr>
            <a:r>
              <a:rPr sz="1400" b="1"/>
              <a:t>Body Level Three</a:t>
            </a:r>
          </a:p>
          <a:p>
            <a:pPr lvl="3">
              <a:defRPr sz="1800" b="0"/>
            </a:pPr>
            <a:r>
              <a:rPr sz="1400" b="1"/>
              <a:t>Body Level Four</a:t>
            </a:r>
          </a:p>
          <a:p>
            <a:pPr lvl="4">
              <a:defRPr sz="1800" b="0"/>
            </a:pPr>
            <a:r>
              <a:rPr sz="1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81000" y="203200"/>
            <a:ext cx="83820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81000" y="1397000"/>
            <a:ext cx="8382000" cy="546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>
        <a:defRPr sz="3600" b="1">
          <a:latin typeface="Calibri Bold"/>
          <a:ea typeface="Calibri Bold"/>
          <a:cs typeface="Calibri Bold"/>
          <a:sym typeface="Calibri Bold"/>
        </a:defRPr>
      </a:lvl1pPr>
      <a:lvl2pPr>
        <a:defRPr sz="3600" b="1">
          <a:latin typeface="Calibri Bold"/>
          <a:ea typeface="Calibri Bold"/>
          <a:cs typeface="Calibri Bold"/>
          <a:sym typeface="Calibri Bold"/>
        </a:defRPr>
      </a:lvl2pPr>
      <a:lvl3pPr>
        <a:defRPr sz="3600" b="1">
          <a:latin typeface="Calibri Bold"/>
          <a:ea typeface="Calibri Bold"/>
          <a:cs typeface="Calibri Bold"/>
          <a:sym typeface="Calibri Bold"/>
        </a:defRPr>
      </a:lvl3pPr>
      <a:lvl4pPr>
        <a:defRPr sz="3600" b="1">
          <a:latin typeface="Calibri Bold"/>
          <a:ea typeface="Calibri Bold"/>
          <a:cs typeface="Calibri Bold"/>
          <a:sym typeface="Calibri Bold"/>
        </a:defRPr>
      </a:lvl4pPr>
      <a:lvl5pPr>
        <a:defRPr sz="3600" b="1">
          <a:latin typeface="Calibri Bold"/>
          <a:ea typeface="Calibri Bold"/>
          <a:cs typeface="Calibri Bold"/>
          <a:sym typeface="Calibri Bold"/>
        </a:defRPr>
      </a:lvl5pPr>
      <a:lvl6pPr indent="457200">
        <a:defRPr sz="3600" b="1">
          <a:latin typeface="Calibri Bold"/>
          <a:ea typeface="Calibri Bold"/>
          <a:cs typeface="Calibri Bold"/>
          <a:sym typeface="Calibri Bold"/>
        </a:defRPr>
      </a:lvl6pPr>
      <a:lvl7pPr indent="914400">
        <a:defRPr sz="3600" b="1">
          <a:latin typeface="Calibri Bold"/>
          <a:ea typeface="Calibri Bold"/>
          <a:cs typeface="Calibri Bold"/>
          <a:sym typeface="Calibri Bold"/>
        </a:defRPr>
      </a:lvl7pPr>
      <a:lvl8pPr indent="1371600">
        <a:defRPr sz="3600" b="1">
          <a:latin typeface="Calibri Bold"/>
          <a:ea typeface="Calibri Bold"/>
          <a:cs typeface="Calibri Bold"/>
          <a:sym typeface="Calibri Bold"/>
        </a:defRPr>
      </a:lvl8pPr>
      <a:lvl9pPr indent="1828800">
        <a:defRPr sz="3600" b="1">
          <a:latin typeface="Calibri Bold"/>
          <a:ea typeface="Calibri Bold"/>
          <a:cs typeface="Calibri Bold"/>
          <a:sym typeface="Calibri Bold"/>
        </a:defRPr>
      </a:lvl9pPr>
    </p:titleStyle>
    <p:bodyStyle>
      <a:lvl1pPr marL="254000" indent="-254000">
        <a:spcBef>
          <a:spcPts val="600"/>
        </a:spcBef>
        <a:buClr>
          <a:srgbClr val="990000"/>
        </a:buClr>
        <a:buSzPct val="60000"/>
        <a:buFont typeface="Wingdings 2"/>
        <a:buChar char="⬛"/>
        <a:defRPr sz="2400" b="1">
          <a:latin typeface="Calibri Bold"/>
          <a:ea typeface="Calibri Bold"/>
          <a:cs typeface="Calibri Bold"/>
          <a:sym typeface="Calibri Bold"/>
        </a:defRPr>
      </a:lvl1pPr>
      <a:lvl2pPr marL="561340" indent="-281940">
        <a:spcBef>
          <a:spcPts val="600"/>
        </a:spcBef>
        <a:buClr>
          <a:srgbClr val="990000"/>
        </a:buClr>
        <a:buSzPct val="110000"/>
        <a:buFont typeface="Wingdings 2"/>
        <a:buChar char="▪"/>
        <a:defRPr sz="2400" b="1">
          <a:latin typeface="Calibri Bold"/>
          <a:ea typeface="Calibri Bold"/>
          <a:cs typeface="Calibri Bold"/>
          <a:sym typeface="Calibri Bold"/>
        </a:defRPr>
      </a:lvl2pPr>
      <a:lvl3pPr marL="840739" indent="-243839">
        <a:spcBef>
          <a:spcPts val="600"/>
        </a:spcBef>
        <a:buClr>
          <a:srgbClr val="990000"/>
        </a:buClr>
        <a:buSzPct val="80000"/>
        <a:buFont typeface="Wingdings 2"/>
        <a:buChar char="▪"/>
        <a:defRPr sz="2400" b="1">
          <a:latin typeface="Calibri Bold"/>
          <a:ea typeface="Calibri Bold"/>
          <a:cs typeface="Calibri Bold"/>
          <a:sym typeface="Calibri Bold"/>
        </a:defRPr>
      </a:lvl3pPr>
      <a:lvl4pPr marL="1188719" indent="-274319">
        <a:spcBef>
          <a:spcPts val="600"/>
        </a:spcBef>
        <a:buClr>
          <a:srgbClr val="990000"/>
        </a:buClr>
        <a:buSzPct val="100000"/>
        <a:buFont typeface="Wingdings 2"/>
        <a:buChar char="–"/>
        <a:defRPr sz="2400" b="1">
          <a:latin typeface="Calibri Bold"/>
          <a:ea typeface="Calibri Bold"/>
          <a:cs typeface="Calibri Bold"/>
          <a:sym typeface="Calibri Bold"/>
        </a:defRPr>
      </a:lvl4pPr>
      <a:lvl5pPr marL="1506219" indent="-274319">
        <a:spcBef>
          <a:spcPts val="600"/>
        </a:spcBef>
        <a:buClr>
          <a:srgbClr val="990000"/>
        </a:buClr>
        <a:buSzPct val="100000"/>
        <a:buFont typeface="Wingdings 2"/>
        <a:buChar char="»"/>
        <a:defRPr sz="2400" b="1">
          <a:latin typeface="Calibri Bold"/>
          <a:ea typeface="Calibri Bold"/>
          <a:cs typeface="Calibri Bold"/>
          <a:sym typeface="Calibri Bold"/>
        </a:defRPr>
      </a:lvl5pPr>
      <a:lvl6pPr marL="1963420" indent="-274320">
        <a:spcBef>
          <a:spcPts val="600"/>
        </a:spcBef>
        <a:buClr>
          <a:srgbClr val="990000"/>
        </a:buClr>
        <a:buSzPct val="100000"/>
        <a:buFont typeface="Wingdings 2"/>
        <a:buChar char="»"/>
        <a:defRPr sz="2400" b="1">
          <a:latin typeface="Calibri Bold"/>
          <a:ea typeface="Calibri Bold"/>
          <a:cs typeface="Calibri Bold"/>
          <a:sym typeface="Calibri Bold"/>
        </a:defRPr>
      </a:lvl6pPr>
      <a:lvl7pPr marL="2420620" indent="-274320">
        <a:spcBef>
          <a:spcPts val="600"/>
        </a:spcBef>
        <a:buClr>
          <a:srgbClr val="990000"/>
        </a:buClr>
        <a:buSzPct val="100000"/>
        <a:buFont typeface="Wingdings 2"/>
        <a:buChar char="»"/>
        <a:defRPr sz="2400" b="1">
          <a:latin typeface="Calibri Bold"/>
          <a:ea typeface="Calibri Bold"/>
          <a:cs typeface="Calibri Bold"/>
          <a:sym typeface="Calibri Bold"/>
        </a:defRPr>
      </a:lvl7pPr>
      <a:lvl8pPr marL="2877820" indent="-274320">
        <a:spcBef>
          <a:spcPts val="600"/>
        </a:spcBef>
        <a:buClr>
          <a:srgbClr val="990000"/>
        </a:buClr>
        <a:buSzPct val="100000"/>
        <a:buFont typeface="Wingdings 2"/>
        <a:buChar char="»"/>
        <a:defRPr sz="2400" b="1">
          <a:latin typeface="Calibri Bold"/>
          <a:ea typeface="Calibri Bold"/>
          <a:cs typeface="Calibri Bold"/>
          <a:sym typeface="Calibri Bold"/>
        </a:defRPr>
      </a:lvl8pPr>
      <a:lvl9pPr marL="3335020" indent="-274320">
        <a:spcBef>
          <a:spcPts val="600"/>
        </a:spcBef>
        <a:buClr>
          <a:srgbClr val="990000"/>
        </a:buClr>
        <a:buSzPct val="100000"/>
        <a:buFont typeface="Wingdings 2"/>
        <a:buChar char="»"/>
        <a:defRPr sz="2400" b="1">
          <a:latin typeface="Calibri Bold"/>
          <a:ea typeface="Calibri Bold"/>
          <a:cs typeface="Calibri Bold"/>
          <a:sym typeface="Calibri Bold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 Narrow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85800" y="1708150"/>
            <a:ext cx="7772400" cy="265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 defTabSz="502920">
              <a:defRPr sz="1800" b="0"/>
            </a:pPr>
            <a:r>
              <a:rPr sz="4000" b="1" dirty="0"/>
              <a:t>Bits, Bytes, and Integers</a:t>
            </a:r>
            <a:r>
              <a:rPr lang="en-US" sz="4000" b="1" dirty="0"/>
              <a:t> (II)</a:t>
            </a:r>
            <a:br>
              <a:rPr sz="4000" b="1" dirty="0"/>
            </a:br>
            <a:br>
              <a:rPr sz="4000" b="1" dirty="0"/>
            </a:br>
            <a:r>
              <a:rPr dirty="0"/>
              <a:t>CS154 </a:t>
            </a:r>
            <a:r>
              <a:rPr lang="en-US" dirty="0"/>
              <a:t>Autumn</a:t>
            </a:r>
            <a:r>
              <a:rPr dirty="0"/>
              <a:t> 201</a:t>
            </a:r>
            <a:r>
              <a:rPr lang="en-US" dirty="0"/>
              <a:t>9, Prof Chien</a:t>
            </a:r>
            <a:br>
              <a:rPr dirty="0"/>
            </a:br>
            <a:r>
              <a:rPr dirty="0"/>
              <a:t>Lecture </a:t>
            </a:r>
            <a:r>
              <a:rPr lang="en-US" dirty="0"/>
              <a:t>3</a:t>
            </a:r>
            <a:br>
              <a:rPr lang="en-US" dirty="0"/>
            </a:br>
            <a:r>
              <a:rPr lang="en-US" dirty="0"/>
              <a:t>Sections 2.3, 2.5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Properties of Integer Values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5474" y="1098583"/>
            <a:ext cx="3111500" cy="5168900"/>
            <a:chOff x="480" y="768"/>
            <a:chExt cx="1960" cy="325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0111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8" name="Rectangle 4"/>
          <p:cNvSpPr txBox="1">
            <a:spLocks noChangeArrowheads="1"/>
          </p:cNvSpPr>
          <p:nvPr/>
        </p:nvSpPr>
        <p:spPr>
          <a:xfrm>
            <a:off x="4559926" y="1021565"/>
            <a:ext cx="4407611" cy="5495925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6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1pPr>
            <a:lvl2pPr marL="561340" indent="-281940">
              <a:spcBef>
                <a:spcPts val="6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2pPr>
            <a:lvl3pPr marL="840739" indent="-243839">
              <a:spcBef>
                <a:spcPts val="6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3pPr>
            <a:lvl4pPr marL="11887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4pPr>
            <a:lvl5pPr marL="15062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r>
              <a:rPr lang="en-US" dirty="0"/>
              <a:t>|</a:t>
            </a:r>
            <a:r>
              <a:rPr lang="en-US" dirty="0" err="1"/>
              <a:t>Tmin</a:t>
            </a:r>
            <a:r>
              <a:rPr lang="en-US" dirty="0"/>
              <a:t>| = </a:t>
            </a:r>
            <a:r>
              <a:rPr lang="en-US" dirty="0" err="1"/>
              <a:t>Tmax</a:t>
            </a:r>
            <a:r>
              <a:rPr lang="en-US" dirty="0"/>
              <a:t> + 1</a:t>
            </a:r>
          </a:p>
          <a:p>
            <a:pPr lvl="1"/>
            <a:r>
              <a:rPr lang="en-US" dirty="0"/>
              <a:t>Range asymmetric!</a:t>
            </a:r>
          </a:p>
          <a:p>
            <a:pPr lvl="1"/>
            <a:endParaRPr lang="en-US" dirty="0"/>
          </a:p>
          <a:p>
            <a:r>
              <a:rPr lang="en-US" dirty="0" err="1"/>
              <a:t>Umax</a:t>
            </a:r>
            <a:r>
              <a:rPr lang="en-US" dirty="0"/>
              <a:t> = |</a:t>
            </a:r>
            <a:r>
              <a:rPr lang="en-US" dirty="0" err="1"/>
              <a:t>Tmin</a:t>
            </a:r>
            <a:r>
              <a:rPr lang="en-US" dirty="0"/>
              <a:t>| + </a:t>
            </a:r>
            <a:r>
              <a:rPr lang="en-US" dirty="0" err="1"/>
              <a:t>Tmax</a:t>
            </a:r>
            <a:r>
              <a:rPr lang="en-US" dirty="0"/>
              <a:t>  =       2Tmax+1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98474" y="5976333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89074" y="3538883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689074" y="3856356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98474" y="6267483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Umax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412" y="3415423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max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45789" y="3769528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min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17779898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Properties of Integer Values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5474" y="1098583"/>
            <a:ext cx="3111500" cy="5168900"/>
            <a:chOff x="480" y="768"/>
            <a:chExt cx="1960" cy="325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0111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8" name="Rectangle 4"/>
          <p:cNvSpPr txBox="1">
            <a:spLocks noChangeArrowheads="1"/>
          </p:cNvSpPr>
          <p:nvPr/>
        </p:nvSpPr>
        <p:spPr>
          <a:xfrm>
            <a:off x="4559926" y="1021565"/>
            <a:ext cx="4407611" cy="5495925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6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1pPr>
            <a:lvl2pPr marL="561340" indent="-281940">
              <a:spcBef>
                <a:spcPts val="6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2pPr>
            <a:lvl3pPr marL="840739" indent="-243839">
              <a:spcBef>
                <a:spcPts val="6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3pPr>
            <a:lvl4pPr marL="11887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4pPr>
            <a:lvl5pPr marL="15062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r>
              <a:rPr lang="en-US" dirty="0"/>
              <a:t>Given signed integer </a:t>
            </a:r>
            <a:r>
              <a:rPr lang="en-US" i="1" dirty="0"/>
              <a:t>t </a:t>
            </a:r>
            <a:r>
              <a:rPr lang="en-US" dirty="0"/>
              <a:t>and unsigned integer </a:t>
            </a:r>
            <a:r>
              <a:rPr lang="en-US" i="1" dirty="0"/>
              <a:t>u</a:t>
            </a:r>
            <a:r>
              <a:rPr lang="en-US" dirty="0"/>
              <a:t>, both of which are w bits wide</a:t>
            </a:r>
          </a:p>
          <a:p>
            <a:endParaRPr lang="en-US" dirty="0"/>
          </a:p>
          <a:p>
            <a:r>
              <a:rPr lang="en-US" dirty="0"/>
              <a:t>(t mod 2</a:t>
            </a:r>
            <a:r>
              <a:rPr lang="en-US" baseline="30000" dirty="0"/>
              <a:t>w</a:t>
            </a:r>
            <a:r>
              <a:rPr lang="en-US" dirty="0"/>
              <a:t>) == (u mod 2</a:t>
            </a:r>
            <a:r>
              <a:rPr lang="en-US" baseline="30000" dirty="0"/>
              <a:t>w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t and u have the same binary representation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,. w = 4,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pPr lvl="1"/>
            <a:r>
              <a:rPr lang="en-US" dirty="0"/>
              <a:t>8 mod 16 == -8 mod 16</a:t>
            </a:r>
          </a:p>
          <a:p>
            <a:pPr lvl="1"/>
            <a:r>
              <a:rPr lang="en-US" dirty="0"/>
              <a:t>9 mod 16 == -7 mod 16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698474" y="5976333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89074" y="3538883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689074" y="3856356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98474" y="6267483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Umax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412" y="3415423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max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45789" y="3769528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min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18227531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Properties of Integer Values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5474" y="1098583"/>
            <a:ext cx="3111500" cy="5168900"/>
            <a:chOff x="480" y="768"/>
            <a:chExt cx="1960" cy="325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0111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8" name="Rectangle 4"/>
          <p:cNvSpPr txBox="1">
            <a:spLocks noChangeArrowheads="1"/>
          </p:cNvSpPr>
          <p:nvPr/>
        </p:nvSpPr>
        <p:spPr>
          <a:xfrm>
            <a:off x="4559926" y="1021565"/>
            <a:ext cx="4407611" cy="5495925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6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1pPr>
            <a:lvl2pPr marL="561340" indent="-281940">
              <a:spcBef>
                <a:spcPts val="6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2pPr>
            <a:lvl3pPr marL="840739" indent="-243839">
              <a:spcBef>
                <a:spcPts val="6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3pPr>
            <a:lvl4pPr marL="11887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4pPr>
            <a:lvl5pPr marL="15062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r>
              <a:rPr lang="en-US" dirty="0"/>
              <a:t>For any given signed integer X except </a:t>
            </a:r>
            <a:r>
              <a:rPr lang="en-US" dirty="0" err="1"/>
              <a:t>Tmin</a:t>
            </a:r>
            <a:r>
              <a:rPr lang="en-US" dirty="0"/>
              <a:t>,  -X = ~X + 1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r>
              <a:rPr lang="en-US" dirty="0"/>
              <a:t>Binary arithmetic:</a:t>
            </a:r>
          </a:p>
          <a:p>
            <a:pPr lvl="1"/>
            <a:r>
              <a:rPr lang="en-US" dirty="0"/>
              <a:t>X + ~X = 11</a:t>
            </a:r>
            <a:r>
              <a:rPr lang="mr-IN" dirty="0"/>
              <a:t>…</a:t>
            </a:r>
            <a:r>
              <a:rPr lang="en-US" dirty="0"/>
              <a:t>11</a:t>
            </a:r>
            <a:r>
              <a:rPr lang="en-US" baseline="-25000" dirty="0"/>
              <a:t>2 </a:t>
            </a:r>
            <a:endParaRPr lang="en-US" dirty="0"/>
          </a:p>
          <a:p>
            <a:pPr lvl="1"/>
            <a:r>
              <a:rPr lang="en-US" dirty="0"/>
              <a:t>All 1’s in binary </a:t>
            </a:r>
            <a:r>
              <a:rPr lang="en-US" dirty="0">
                <a:sym typeface="Wingdings"/>
              </a:rPr>
              <a:t>is the representation of -1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698474" y="5976333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89074" y="3538883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689074" y="3856356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98474" y="6267483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Umax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412" y="3415423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max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45789" y="3769528"/>
            <a:ext cx="990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min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682811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Arithmetic</a:t>
            </a:r>
          </a:p>
        </p:txBody>
      </p:sp>
    </p:spTree>
    <p:extLst>
      <p:ext uri="{BB962C8B-B14F-4D97-AF65-F5344CB8AC3E}">
        <p14:creationId xmlns:p14="http://schemas.microsoft.com/office/powerpoint/2010/main" val="15882688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72268"/>
              </p:ext>
            </p:extLst>
          </p:nvPr>
        </p:nvGraphicFramePr>
        <p:xfrm>
          <a:off x="3733800" y="1215188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0983"/>
              </p:ext>
            </p:extLst>
          </p:nvPr>
        </p:nvGraphicFramePr>
        <p:xfrm>
          <a:off x="7010400" y="1215188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3908"/>
              </p:ext>
            </p:extLst>
          </p:nvPr>
        </p:nvGraphicFramePr>
        <p:xfrm>
          <a:off x="1752600" y="1215188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510588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4974828" y="4652039"/>
            <a:ext cx="1881563" cy="1144586"/>
            <a:chOff x="3184" y="2351"/>
            <a:chExt cx="1040" cy="721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184" y="2351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pPr algn="l"/>
              <a:r>
                <a:rPr lang="en-US" dirty="0">
                  <a:latin typeface="Calibri" pitchFamily="34" charset="0"/>
                </a:rPr>
                <a:t>        +/- 16</a:t>
              </a:r>
            </a:p>
            <a:p>
              <a:r>
                <a:rPr lang="en-US" dirty="0">
                  <a:latin typeface="Calibri" pitchFamily="34" charset="0"/>
                </a:rPr>
                <a:t>(mod 16 gives </a:t>
              </a:r>
            </a:p>
            <a:p>
              <a:r>
                <a:rPr lang="en-US" dirty="0">
                  <a:latin typeface="Calibri" pitchFamily="34" charset="0"/>
                </a:rPr>
                <a:t>same result)</a:t>
              </a:r>
            </a:p>
          </p:txBody>
        </p:sp>
      </p:grpSp>
      <p:sp>
        <p:nvSpPr>
          <p:cNvPr id="12" name="Rectangle 56"/>
          <p:cNvSpPr txBox="1">
            <a:spLocks noChangeArrowheads="1"/>
          </p:cNvSpPr>
          <p:nvPr/>
        </p:nvSpPr>
        <p:spPr>
          <a:xfrm>
            <a:off x="192505" y="803275"/>
            <a:ext cx="8656855" cy="882650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6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1pPr>
            <a:lvl2pPr marL="561340" indent="-281940">
              <a:spcBef>
                <a:spcPts val="6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2pPr>
            <a:lvl3pPr marL="840739" indent="-243839">
              <a:spcBef>
                <a:spcPts val="6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3pPr>
            <a:lvl4pPr marL="11887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4pPr>
            <a:lvl5pPr marL="1506219" indent="-274319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Keep </a:t>
            </a:r>
            <a:r>
              <a:rPr lang="en-US" dirty="0">
                <a:solidFill>
                  <a:srgbClr val="C00000"/>
                </a:solidFill>
              </a:rPr>
              <a:t>bit representations and reinterpret</a:t>
            </a:r>
          </a:p>
        </p:txBody>
      </p:sp>
    </p:spTree>
    <p:extLst>
      <p:ext uri="{BB962C8B-B14F-4D97-AF65-F5344CB8AC3E}">
        <p14:creationId xmlns:p14="http://schemas.microsoft.com/office/powerpoint/2010/main" val="1363710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  <p:extLst>
      <p:ext uri="{BB962C8B-B14F-4D97-AF65-F5344CB8AC3E}">
        <p14:creationId xmlns:p14="http://schemas.microsoft.com/office/powerpoint/2010/main" val="21043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</a:t>
            </a:r>
          </a:p>
          <a:p>
            <a:pPr lvl="1" eaLnBrk="1" hangingPunct="1">
              <a:defRPr/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ty;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ty;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occurs via assignments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// cast to signed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// cast to unsigned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684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4590" y="-141368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Casting Surprises in C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0303" y="449182"/>
            <a:ext cx="9719761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2706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4590" y="99262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Casting Surprises in 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0513" y="3822028"/>
            <a:ext cx="8853487" cy="3581400"/>
            <a:chOff x="290513" y="3822028"/>
            <a:chExt cx="8853487" cy="3581400"/>
          </a:xfrm>
        </p:grpSpPr>
        <p:sp>
          <p:nvSpPr>
            <p:cNvPr id="121858" name="Rectangle 2"/>
            <p:cNvSpPr>
              <a:spLocks noChangeArrowheads="1"/>
            </p:cNvSpPr>
            <p:nvPr/>
          </p:nvSpPr>
          <p:spPr bwMode="auto">
            <a:xfrm>
              <a:off x="290513" y="3822028"/>
              <a:ext cx="8853487" cy="3581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0	0U	</a:t>
              </a:r>
              <a:r>
                <a:rPr lang="en-US" sz="2000" dirty="0"/>
                <a:t>==	</a:t>
              </a:r>
              <a:r>
                <a:rPr lang="en-US" sz="2000" dirty="0">
                  <a:latin typeface="Calibri" pitchFamily="34" charset="0"/>
                </a:rPr>
                <a:t>unsigned</a:t>
              </a:r>
              <a:endParaRPr lang="en-US" sz="2000" dirty="0"/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-1	0	</a:t>
              </a:r>
              <a:r>
                <a:rPr lang="en-US" sz="2000" dirty="0"/>
                <a:t>&lt;	</a:t>
              </a:r>
              <a:r>
                <a:rPr lang="en-US" sz="2000" dirty="0">
                  <a:latin typeface="Calibri" pitchFamily="34" charset="0"/>
                </a:rPr>
                <a:t>signed</a:t>
              </a:r>
              <a:endParaRPr lang="en-US" sz="2000" dirty="0"/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-1	0U	</a:t>
              </a:r>
              <a:r>
                <a:rPr lang="en-US" sz="2000" dirty="0"/>
                <a:t>&gt;	</a:t>
              </a:r>
              <a:r>
                <a:rPr lang="en-US" sz="2000" dirty="0">
                  <a:latin typeface="Calibri" pitchFamily="34" charset="0"/>
                </a:rPr>
                <a:t>unsigned</a:t>
              </a:r>
              <a:endParaRPr lang="en-US" sz="2000" dirty="0"/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2147483647	-2147483648</a:t>
              </a:r>
              <a:r>
                <a:rPr lang="en-US" sz="2000" dirty="0"/>
                <a:t> 	&gt;	</a:t>
              </a:r>
              <a:r>
                <a:rPr lang="en-US" sz="2000" dirty="0">
                  <a:latin typeface="Calibri" pitchFamily="34" charset="0"/>
                </a:rPr>
                <a:t>signed</a:t>
              </a:r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2147483647U	-2147483648</a:t>
              </a:r>
              <a:r>
                <a:rPr lang="en-US" sz="2000" dirty="0"/>
                <a:t> 	&lt;	</a:t>
              </a:r>
              <a:r>
                <a:rPr lang="en-US" sz="2000" dirty="0">
                  <a:latin typeface="Calibri" pitchFamily="34" charset="0"/>
                </a:rPr>
                <a:t>unsigned</a:t>
              </a:r>
              <a:endParaRPr lang="en-US" sz="2000" dirty="0"/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-1	-2</a:t>
              </a:r>
              <a:r>
                <a:rPr lang="en-US" sz="2000" dirty="0"/>
                <a:t> 	&gt;	</a:t>
              </a:r>
              <a:r>
                <a:rPr lang="en-US" sz="2000" dirty="0">
                  <a:latin typeface="Calibri" pitchFamily="34" charset="0"/>
                </a:rPr>
                <a:t>signed</a:t>
              </a:r>
              <a:endParaRPr lang="en-US" sz="2000" dirty="0"/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(unsigned) -1	-2</a:t>
              </a:r>
              <a:r>
                <a:rPr lang="en-US" sz="2000" dirty="0"/>
                <a:t> 	&gt;	</a:t>
              </a:r>
              <a:r>
                <a:rPr lang="en-US" sz="2000" dirty="0">
                  <a:latin typeface="Calibri" pitchFamily="34" charset="0"/>
                </a:rPr>
                <a:t>unsigned</a:t>
              </a:r>
              <a:endParaRPr lang="en-US" sz="2000" dirty="0"/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 2147483647 	2147483648U</a:t>
              </a:r>
              <a:r>
                <a:rPr lang="en-US" sz="2000" dirty="0"/>
                <a:t> 	&lt;	</a:t>
              </a:r>
              <a:r>
                <a:rPr lang="en-US" sz="2000" dirty="0">
                  <a:latin typeface="Calibri" pitchFamily="34" charset="0"/>
                </a:rPr>
                <a:t>unsigned</a:t>
              </a:r>
              <a:endParaRPr lang="en-US" sz="2000" dirty="0"/>
            </a:p>
            <a:p>
              <a:pPr marL="687388" lvl="1" indent="-187325" defTabSz="895350" eaLnBrk="1" hangingPunct="1">
                <a:lnSpc>
                  <a:spcPct val="100000"/>
                </a:lnSpc>
                <a:spcBef>
                  <a:spcPct val="25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tabLst>
                  <a:tab pos="457200" algn="l"/>
                  <a:tab pos="2857500" algn="l"/>
                  <a:tab pos="5549900" algn="l"/>
                  <a:tab pos="6972300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	 2147483647 	(</a:t>
              </a:r>
              <a:r>
                <a:rPr lang="en-US" sz="2000" dirty="0" err="1">
                  <a:solidFill>
                    <a:schemeClr val="bg1"/>
                  </a:solidFill>
                </a:rPr>
                <a:t>int</a:t>
              </a:r>
              <a:r>
                <a:rPr lang="en-US" sz="2000" dirty="0">
                  <a:solidFill>
                    <a:schemeClr val="bg1"/>
                  </a:solidFill>
                </a:rPr>
                <a:t>) 2147483648U</a:t>
              </a:r>
              <a:r>
                <a:rPr lang="en-US" sz="2000" dirty="0"/>
                <a:t>	&gt;	</a:t>
              </a:r>
              <a:r>
                <a:rPr lang="en-US" sz="2000" dirty="0">
                  <a:latin typeface="Calibri" pitchFamily="34" charset="0"/>
                </a:rPr>
                <a:t>signed</a:t>
              </a:r>
              <a:endParaRPr lang="en-US" sz="20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17095" y="4989094"/>
              <a:ext cx="8550442" cy="1860884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endParaRPr>
            </a:p>
          </p:txBody>
        </p:sp>
      </p:grp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929" y="866276"/>
            <a:ext cx="9719761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endParaRPr lang="en-US" dirty="0">
              <a:latin typeface="Courier New" pitchFamily="49" charset="0"/>
            </a:endParaRP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</p:txBody>
      </p:sp>
    </p:spTree>
    <p:extLst>
      <p:ext uri="{BB962C8B-B14F-4D97-AF65-F5344CB8AC3E}">
        <p14:creationId xmlns:p14="http://schemas.microsoft.com/office/powerpoint/2010/main" val="15087219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7270538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1" y="493712"/>
            <a:ext cx="6988731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 I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36561" y="1180381"/>
            <a:ext cx="7896225" cy="57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r>
              <a:rPr lang="en-US" dirty="0"/>
              <a:t>Covers materials in Weeks 1 </a:t>
            </a:r>
            <a:r>
              <a:rPr lang="mr-IN" dirty="0"/>
              <a:t>–</a:t>
            </a:r>
            <a:r>
              <a:rPr lang="en-US" dirty="0"/>
              <a:t> 4 (through Lecture 13) </a:t>
            </a:r>
          </a:p>
          <a:p>
            <a:r>
              <a:rPr lang="en-US" dirty="0"/>
              <a:t>November 4th, Monday, 7pm-8:30pm, KPTC (Kersten Physics Teaching Center) Room 106</a:t>
            </a:r>
          </a:p>
        </p:txBody>
      </p:sp>
    </p:spTree>
    <p:extLst>
      <p:ext uri="{BB962C8B-B14F-4D97-AF65-F5344CB8AC3E}">
        <p14:creationId xmlns:p14="http://schemas.microsoft.com/office/powerpoint/2010/main" val="2546699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Arithmetic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04740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X’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'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87788"/>
            <a:ext cx="5181600" cy="2913062"/>
            <a:chOff x="1392" y="2104"/>
            <a:chExt cx="3264" cy="183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99"/>
              <a:chOff x="1392" y="2352"/>
              <a:chExt cx="3264" cy="129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9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 dirty="0">
                    <a:latin typeface="Times" pitchFamily="18" charset="0"/>
                  </a:rPr>
                  <a:t>X</a:t>
                </a:r>
                <a:r>
                  <a:rPr lang="en-US" dirty="0">
                    <a:latin typeface="Times" pitchFamily="18" charset="0"/>
                  </a:rPr>
                  <a:t>’</a:t>
                </a:r>
                <a:endParaRPr lang="en-US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104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8306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3399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Does Sign Extension Work?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1641475"/>
          </a:xfrm>
        </p:spPr>
        <p:txBody>
          <a:bodyPr/>
          <a:lstStyle/>
          <a:p>
            <a:r>
              <a:rPr lang="en-US" dirty="0"/>
              <a:t>Consider sign extension from X (w = 3) to X’ (w’ = 4)</a:t>
            </a:r>
          </a:p>
          <a:p>
            <a:endParaRPr lang="en-US" dirty="0"/>
          </a:p>
          <a:p>
            <a:r>
              <a:rPr lang="en-US" dirty="0"/>
              <a:t>For nonnegative values, simply add a 0 (same as unsigned)</a:t>
            </a:r>
          </a:p>
          <a:p>
            <a:endParaRPr lang="en-US" dirty="0"/>
          </a:p>
          <a:p>
            <a:r>
              <a:rPr lang="en-US" dirty="0"/>
              <a:t>For negative values, X = [1 x</a:t>
            </a:r>
            <a:r>
              <a:rPr lang="en-US" baseline="-25000" dirty="0"/>
              <a:t>1</a:t>
            </a:r>
            <a:r>
              <a:rPr lang="en-US" dirty="0"/>
              <a:t> x</a:t>
            </a:r>
            <a:r>
              <a:rPr lang="en-US" baseline="-25000" dirty="0"/>
              <a:t>0</a:t>
            </a:r>
            <a:r>
              <a:rPr lang="en-US" dirty="0"/>
              <a:t>]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X’ = [1 1 x</a:t>
            </a:r>
            <a:r>
              <a:rPr lang="en-US" baseline="-25000" dirty="0"/>
              <a:t>1</a:t>
            </a:r>
            <a:r>
              <a:rPr lang="en-US" dirty="0"/>
              <a:t> x</a:t>
            </a:r>
            <a:r>
              <a:rPr lang="en-US" baseline="-25000" dirty="0"/>
              <a:t>0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In X, we have -4 + 2*x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 X’, we have -8 + 4 + 2*x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-8 + 4 == -4</a:t>
            </a:r>
          </a:p>
          <a:p>
            <a:pPr lvl="1"/>
            <a:endParaRPr lang="en-US" dirty="0"/>
          </a:p>
          <a:p>
            <a:r>
              <a:rPr lang="en-US" dirty="0"/>
              <a:t>In general, -2</a:t>
            </a:r>
            <a:r>
              <a:rPr lang="en-US" baseline="30000" dirty="0"/>
              <a:t>w</a:t>
            </a:r>
            <a:r>
              <a:rPr lang="en-US" dirty="0"/>
              <a:t>+2</a:t>
            </a:r>
            <a:r>
              <a:rPr lang="en-US" baseline="30000" dirty="0"/>
              <a:t>w-1</a:t>
            </a:r>
            <a:r>
              <a:rPr lang="en-US" dirty="0"/>
              <a:t> = -2</a:t>
            </a:r>
            <a:r>
              <a:rPr lang="en-US" baseline="30000" dirty="0"/>
              <a:t>w-1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959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Sign Extension Work?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992" y="1495302"/>
            <a:ext cx="5972146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(1101)</a:t>
            </a:r>
            <a:r>
              <a:rPr kumimoji="0" lang="en-US" sz="28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2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= -2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+ 2</a:t>
            </a:r>
            <a:r>
              <a:rPr kumimoji="0" lang="en-US" sz="2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2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+ 2</a:t>
            </a:r>
            <a:r>
              <a:rPr kumimoji="0" lang="en-US" sz="2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0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 Narrow Bold"/>
              </a:rPr>
              <a:t>= -5</a:t>
            </a:r>
            <a:endParaRPr lang="en-US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  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(11</a:t>
            </a:r>
            <a:r>
              <a:rPr lang="mr-IN" sz="2800" dirty="0">
                <a:solidFill>
                  <a:srgbClr val="000000"/>
                </a:solidFill>
              </a:rPr>
              <a:t>…</a:t>
            </a:r>
            <a:r>
              <a:rPr lang="en-US" sz="2800" dirty="0">
                <a:solidFill>
                  <a:srgbClr val="000000"/>
                </a:solidFill>
              </a:rPr>
              <a:t>1101)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= -2</a:t>
            </a:r>
            <a:r>
              <a:rPr lang="en-US" sz="2800" baseline="30000" dirty="0">
                <a:solidFill>
                  <a:srgbClr val="000000"/>
                </a:solidFill>
              </a:rPr>
              <a:t>w-1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w-2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w-3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mr-IN" sz="2800" dirty="0">
                <a:solidFill>
                  <a:srgbClr val="000000"/>
                </a:solidFill>
              </a:rPr>
              <a:t>…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4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0</a:t>
            </a:r>
            <a:endParaRPr lang="en-US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= -2</a:t>
            </a:r>
            <a:r>
              <a:rPr lang="en-US" sz="2800" baseline="30000" dirty="0">
                <a:solidFill>
                  <a:srgbClr val="000000"/>
                </a:solidFill>
              </a:rPr>
              <a:t>w-2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w-3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mr-IN" sz="2800" dirty="0">
                <a:solidFill>
                  <a:srgbClr val="000000"/>
                </a:solidFill>
              </a:rPr>
              <a:t>…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4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0</a:t>
            </a:r>
            <a:endParaRPr lang="en-US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</a:t>
            </a:r>
            <a:r>
              <a:rPr lang="mr-IN" sz="2800" dirty="0">
                <a:solidFill>
                  <a:srgbClr val="000000"/>
                </a:solidFill>
              </a:rPr>
              <a:t>…</a:t>
            </a:r>
            <a:endParaRPr lang="en-US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= -2</a:t>
            </a:r>
            <a:r>
              <a:rPr lang="en-US" sz="2800" baseline="30000" dirty="0">
                <a:solidFill>
                  <a:srgbClr val="000000"/>
                </a:solidFill>
              </a:rPr>
              <a:t>4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0</a:t>
            </a:r>
            <a:endParaRPr lang="en-US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= -2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baseline="30000" dirty="0">
                <a:solidFill>
                  <a:srgbClr val="000000"/>
                </a:solidFill>
              </a:rPr>
              <a:t>0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    = -5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234" y="4756804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 general, -2</a:t>
            </a:r>
            <a:r>
              <a:rPr lang="en-US" baseline="30000"/>
              <a:t>w</a:t>
            </a:r>
            <a:r>
              <a:rPr lang="en-US"/>
              <a:t>+2</a:t>
            </a:r>
            <a:r>
              <a:rPr lang="en-US" baseline="30000"/>
              <a:t>w-1</a:t>
            </a:r>
            <a:r>
              <a:rPr lang="en-US"/>
              <a:t> = -2</a:t>
            </a:r>
            <a:r>
              <a:rPr lang="en-US" baseline="30000"/>
              <a:t>w-1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86358" y="3252355"/>
            <a:ext cx="6806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w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-bit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23554" y="5381819"/>
            <a:ext cx="2202874" cy="945573"/>
          </a:xfrm>
          <a:prstGeom prst="roundRect">
            <a:avLst/>
          </a:prstGeom>
          <a:noFill/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3554" y="2015775"/>
            <a:ext cx="2202874" cy="810552"/>
          </a:xfrm>
          <a:prstGeom prst="roundRect">
            <a:avLst/>
          </a:prstGeom>
          <a:noFill/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8328378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573506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Truncating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31" y="1484243"/>
            <a:ext cx="7896225" cy="4972050"/>
          </a:xfrm>
        </p:spPr>
        <p:txBody>
          <a:bodyPr/>
          <a:lstStyle/>
          <a:p>
            <a:r>
              <a:rPr lang="en-US" dirty="0"/>
              <a:t>E.g., int (32 bits) to short (16 bits)  Idea: drop high bits</a:t>
            </a:r>
          </a:p>
          <a:p>
            <a:r>
              <a:rPr lang="en-US" dirty="0"/>
              <a:t>Unsigned: mod operation</a:t>
            </a:r>
          </a:p>
          <a:p>
            <a:pPr lvl="1"/>
            <a:r>
              <a:rPr lang="en-US" dirty="0"/>
              <a:t>E.g., 0xAB</a:t>
            </a:r>
            <a:r>
              <a:rPr lang="en-US" baseline="-25000" dirty="0"/>
              <a:t>2</a:t>
            </a:r>
            <a:r>
              <a:rPr lang="en-US" dirty="0"/>
              <a:t> (171</a:t>
            </a:r>
            <a:r>
              <a:rPr lang="en-US" baseline="-25000" dirty="0"/>
              <a:t>10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0xB (11</a:t>
            </a:r>
            <a:r>
              <a:rPr lang="en-US" baseline="-25000" dirty="0">
                <a:sym typeface="Wingdings"/>
              </a:rPr>
              <a:t>10</a:t>
            </a:r>
            <a:r>
              <a:rPr lang="en-US" dirty="0">
                <a:sym typeface="Wingdings"/>
              </a:rPr>
              <a:t>)</a:t>
            </a:r>
          </a:p>
          <a:p>
            <a:pPr lvl="1"/>
            <a:r>
              <a:rPr lang="en-US" dirty="0">
                <a:sym typeface="Wingdings"/>
              </a:rPr>
              <a:t>171 mod 2</a:t>
            </a:r>
            <a:r>
              <a:rPr lang="en-US" baseline="30000" dirty="0">
                <a:sym typeface="Wingdings"/>
              </a:rPr>
              <a:t>4</a:t>
            </a:r>
            <a:r>
              <a:rPr lang="en-US" dirty="0">
                <a:sym typeface="Wingdings"/>
              </a:rPr>
              <a:t> = 11</a:t>
            </a:r>
          </a:p>
          <a:p>
            <a:pPr lvl="1"/>
            <a:r>
              <a:rPr lang="en-US" dirty="0">
                <a:sym typeface="Wingdings"/>
              </a:rPr>
              <a:t>In general, truncating unsigned </a:t>
            </a:r>
            <a:r>
              <a:rPr lang="en-US" dirty="0" err="1">
                <a:sym typeface="Wingdings"/>
              </a:rPr>
              <a:t>int</a:t>
            </a:r>
            <a:r>
              <a:rPr lang="en-US" dirty="0">
                <a:sym typeface="Wingdings"/>
              </a:rPr>
              <a:t> X to k bits is equivalent to performing X mod 2</a:t>
            </a:r>
            <a:r>
              <a:rPr lang="en-US" baseline="30000" dirty="0">
                <a:sym typeface="Wingdings"/>
              </a:rPr>
              <a:t>k</a:t>
            </a:r>
            <a:endParaRPr lang="en-US" dirty="0"/>
          </a:p>
          <a:p>
            <a:r>
              <a:rPr lang="en-US" dirty="0"/>
              <a:t>Signed: similar to mod</a:t>
            </a:r>
          </a:p>
          <a:p>
            <a:pPr lvl="1"/>
            <a:r>
              <a:rPr lang="en-US" dirty="0"/>
              <a:t>E.g., 0xAB</a:t>
            </a:r>
            <a:r>
              <a:rPr lang="en-US" baseline="-25000" dirty="0"/>
              <a:t>2</a:t>
            </a:r>
            <a:r>
              <a:rPr lang="en-US" dirty="0"/>
              <a:t> (-85</a:t>
            </a:r>
            <a:r>
              <a:rPr lang="en-US" baseline="-25000" dirty="0"/>
              <a:t>10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0xB (-5</a:t>
            </a:r>
            <a:r>
              <a:rPr lang="en-US" baseline="-25000" dirty="0">
                <a:sym typeface="Wingdings"/>
              </a:rPr>
              <a:t>10</a:t>
            </a:r>
            <a:r>
              <a:rPr lang="en-US" dirty="0">
                <a:sym typeface="Wingdings"/>
              </a:rPr>
              <a:t>)</a:t>
            </a:r>
          </a:p>
          <a:p>
            <a:pPr lvl="1"/>
            <a:r>
              <a:rPr lang="en-US" dirty="0">
                <a:sym typeface="Wingdings"/>
              </a:rPr>
              <a:t>(-85 mod 2</a:t>
            </a:r>
            <a:r>
              <a:rPr lang="en-US" baseline="30000" dirty="0">
                <a:sym typeface="Wingdings"/>
              </a:rPr>
              <a:t>4</a:t>
            </a:r>
            <a:r>
              <a:rPr lang="en-US" dirty="0">
                <a:sym typeface="Wingdings"/>
              </a:rPr>
              <a:t>) = 11, treat 11 as unsigned and convert it to signed yields -5</a:t>
            </a:r>
          </a:p>
          <a:p>
            <a:pPr lvl="1"/>
            <a:r>
              <a:rPr lang="en-US" dirty="0"/>
              <a:t>In general, truncating </a:t>
            </a:r>
            <a:r>
              <a:rPr lang="en-US" dirty="0" err="1"/>
              <a:t>int</a:t>
            </a:r>
            <a:r>
              <a:rPr lang="en-US" dirty="0"/>
              <a:t> X to k bits is equivalent to converting </a:t>
            </a:r>
            <a:r>
              <a:rPr lang="en-US" dirty="0">
                <a:sym typeface="Wingdings"/>
              </a:rPr>
              <a:t>X mod 2</a:t>
            </a:r>
            <a:r>
              <a:rPr lang="en-US" baseline="30000" dirty="0">
                <a:sym typeface="Wingdings"/>
              </a:rPr>
              <a:t>k </a:t>
            </a:r>
            <a:r>
              <a:rPr lang="en-US" dirty="0">
                <a:sym typeface="Wingdings"/>
              </a:rPr>
              <a:t>(a k-bit unsigned value) to signed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8539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/>
              <a:t>Arithmetic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67218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Two’s Complement?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2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2DE4-D187-F84D-B14D-17AB7637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2" y="107361"/>
            <a:ext cx="7591426" cy="1548260"/>
          </a:xfrm>
        </p:spPr>
        <p:txBody>
          <a:bodyPr/>
          <a:lstStyle/>
          <a:p>
            <a:r>
              <a:rPr lang="en-US" sz="2800" dirty="0"/>
              <a:t>B2T “cuts” the values (ring) in a different place: different range, overflow, etc.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F2B893B5-C570-E94C-8C7E-C57A17741242}"/>
              </a:ext>
            </a:extLst>
          </p:cNvPr>
          <p:cNvGrpSpPr>
            <a:grpSpLocks/>
          </p:cNvGrpSpPr>
          <p:nvPr/>
        </p:nvGrpSpPr>
        <p:grpSpPr bwMode="auto">
          <a:xfrm>
            <a:off x="2922154" y="1413169"/>
            <a:ext cx="3111500" cy="5168900"/>
            <a:chOff x="480" y="768"/>
            <a:chExt cx="1960" cy="325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DCB54EE-C63C-9745-B709-C7D89609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D5D0FB72-08F6-7944-B784-AE10DFCC7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19890EF1-5D4C-2943-B1A3-BFC656353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D405AF6-9A74-2947-BC5A-F8A48B3E3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85B5B490-0450-9E4B-A12F-5F5EAC8B2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4EE9C8D-2144-0748-8F7B-2311A64D9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8FD93B53-EA62-4D4F-BF56-7C79C75EA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2F069899-D447-9B4D-917C-1E09F0408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CEFD8BAC-96F1-3B42-91CF-20F9256E0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24114E65-0492-0149-A3D8-49EB690A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D6297D80-D2A5-564A-80FB-1C7F9BD77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907C4909-54FE-4A49-AA3A-EDBEE163F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9FFC2AF4-7DAA-7141-BD3A-D66450259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98B2E07B-E09B-CF43-9D7B-16656C02F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EF8C962B-CEED-784B-BBE5-7925A596C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698DD27B-E194-3747-A0AF-A7E13F62C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6DD4B98C-A5F6-F047-B7A3-B04ACD7D9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BEF3AED2-5165-4D4C-B645-6F8D8B8B5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0111</a:t>
              </a: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97FFD1B6-2166-0F47-BE62-5D10E65FF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E1C37DF0-4DB2-9940-87BC-8D36B11E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1342965-DD24-7944-AA0E-BC3BF3B13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FA4344D2-D852-F54A-AEBB-8ADE88E9E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C18A4EC-E875-2544-9EFD-7EB470C5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65C38AFE-A9F4-7646-B2D5-F9258E2C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E393A34-1917-B340-AD00-1E2C5C7B6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8F9B2A67-E8E6-DD48-ACF6-B579B5557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EF3C31D3-B691-5D41-AE40-0108F68C3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FDA0EBD8-3544-184C-B446-70CDB038E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BEE3BD4A-9863-2A4A-A4DB-D52E22C02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5E56913B-87E5-0141-AC51-BAF99A28F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C1668D1B-9E92-8C4D-99FC-C9648CDFD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56C57D17-46B0-7543-9963-C8351442A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8A2381A9-1F94-D749-B962-F2059EEBC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426D867A-504B-BD43-8FD2-E03B3EB1B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9EC0A31A-9C89-3A4D-9007-71BB3462C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7C7A320E-B638-D549-80B9-C0FD5611F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7F842991-60EC-2840-B89A-EB6F9476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DB19A690-3DCB-DD4E-B6D1-BF2A61FE5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DCD8D545-C863-A340-8563-D4BD4BC7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CD1995B4-18F2-E64A-8B6E-A74F6033D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323E8EC2-09F6-A642-9BA0-E24AEE9BE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9267E588-4E66-9C42-9C17-ED255333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5443976B-7D4B-3A48-A90A-80108A0C4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87CF4BDF-AD27-5B41-AF7A-0DB6859C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6FAE9240-C4ED-6949-BCBF-879906C1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90009283-BD59-1A45-8C84-CA49F6CB4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F0327DA3-3D9F-8F4B-AF8E-C8B96906E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00EA4ED1-5A51-D64C-9B0E-07B2281E9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A93A965E-99E6-B044-B32C-39A0E0A7C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E6746FF7-47A9-0145-8FF2-A91A32DF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54" name="Rectangle 55">
              <a:extLst>
                <a:ext uri="{FF2B5EF4-FFF2-40B4-BE49-F238E27FC236}">
                  <a16:creationId xmlns:a16="http://schemas.microsoft.com/office/drawing/2014/main" id="{CA897D87-BF50-294F-8471-B538853E3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A469495C-BD1D-8D4C-864C-7DE33C81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id="{BA82FBFA-FF96-214C-896A-9BC50327A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7" name="Curved Up Arrow 56">
            <a:extLst>
              <a:ext uri="{FF2B5EF4-FFF2-40B4-BE49-F238E27FC236}">
                <a16:creationId xmlns:a16="http://schemas.microsoft.com/office/drawing/2014/main" id="{10D9413F-E982-B64E-9F81-BE7C492C332B}"/>
              </a:ext>
            </a:extLst>
          </p:cNvPr>
          <p:cNvSpPr/>
          <p:nvPr/>
        </p:nvSpPr>
        <p:spPr>
          <a:xfrm flipH="1">
            <a:off x="6373086" y="4156370"/>
            <a:ext cx="938788" cy="2313709"/>
          </a:xfrm>
          <a:prstGeom prst="curvedUpArrow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58" name="Curved Up Arrow 57">
            <a:extLst>
              <a:ext uri="{FF2B5EF4-FFF2-40B4-BE49-F238E27FC236}">
                <a16:creationId xmlns:a16="http://schemas.microsoft.com/office/drawing/2014/main" id="{434D628F-0D58-C84E-95B6-EF851E3C9B37}"/>
              </a:ext>
            </a:extLst>
          </p:cNvPr>
          <p:cNvSpPr/>
          <p:nvPr/>
        </p:nvSpPr>
        <p:spPr>
          <a:xfrm flipH="1" flipV="1">
            <a:off x="6373086" y="1781469"/>
            <a:ext cx="938788" cy="2313709"/>
          </a:xfrm>
          <a:prstGeom prst="curvedUpArrow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23735576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 (</a:t>
            </a:r>
            <a:r>
              <a:rPr lang="en-US" dirty="0" err="1"/>
              <a:t>UAdd</a:t>
            </a:r>
            <a:r>
              <a:rPr lang="en-US" dirty="0"/>
              <a:t>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533775"/>
            <a:ext cx="65722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 (similar to truncation)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 =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dirty="0"/>
              <a:t>   = 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9336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Endianness</a:t>
            </a:r>
            <a:r>
              <a:rPr lang="en-US" dirty="0"/>
              <a:t> impact on C program </a:t>
            </a:r>
          </a:p>
        </p:txBody>
      </p:sp>
      <p:grpSp>
        <p:nvGrpSpPr>
          <p:cNvPr id="4" name="Group 478"/>
          <p:cNvGrpSpPr/>
          <p:nvPr/>
        </p:nvGrpSpPr>
        <p:grpSpPr>
          <a:xfrm>
            <a:off x="2344882" y="1678043"/>
            <a:ext cx="5486400" cy="635000"/>
            <a:chOff x="0" y="0"/>
            <a:chExt cx="5486400" cy="635000"/>
          </a:xfrm>
        </p:grpSpPr>
        <p:grpSp>
          <p:nvGrpSpPr>
            <p:cNvPr id="5" name="Group 452"/>
            <p:cNvGrpSpPr/>
            <p:nvPr/>
          </p:nvGrpSpPr>
          <p:grpSpPr>
            <a:xfrm>
              <a:off x="1371600" y="0"/>
              <a:ext cx="685801" cy="304800"/>
              <a:chOff x="0" y="0"/>
              <a:chExt cx="685800" cy="304800"/>
            </a:xfrm>
          </p:grpSpPr>
          <p:sp>
            <p:nvSpPr>
              <p:cNvPr id="31" name="Shape 450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2" name="Shape 451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0x100</a:t>
                </a:r>
              </a:p>
            </p:txBody>
          </p:sp>
        </p:grpSp>
        <p:grpSp>
          <p:nvGrpSpPr>
            <p:cNvPr id="6" name="Group 455"/>
            <p:cNvGrpSpPr/>
            <p:nvPr/>
          </p:nvGrpSpPr>
          <p:grpSpPr>
            <a:xfrm>
              <a:off x="2057400" y="0"/>
              <a:ext cx="685801" cy="304800"/>
              <a:chOff x="0" y="0"/>
              <a:chExt cx="685800" cy="304800"/>
            </a:xfrm>
          </p:grpSpPr>
          <p:sp>
            <p:nvSpPr>
              <p:cNvPr id="29" name="Shape 453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0" name="Shape 454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0x101</a:t>
                </a:r>
              </a:p>
            </p:txBody>
          </p:sp>
        </p:grpSp>
        <p:grpSp>
          <p:nvGrpSpPr>
            <p:cNvPr id="7" name="Group 458"/>
            <p:cNvGrpSpPr/>
            <p:nvPr/>
          </p:nvGrpSpPr>
          <p:grpSpPr>
            <a:xfrm>
              <a:off x="2743200" y="0"/>
              <a:ext cx="685801" cy="304800"/>
              <a:chOff x="0" y="0"/>
              <a:chExt cx="685800" cy="304800"/>
            </a:xfrm>
          </p:grpSpPr>
          <p:sp>
            <p:nvSpPr>
              <p:cNvPr id="27" name="Shape 456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8" name="Shape 457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0x102</a:t>
                </a:r>
              </a:p>
            </p:txBody>
          </p:sp>
        </p:grpSp>
        <p:grpSp>
          <p:nvGrpSpPr>
            <p:cNvPr id="8" name="Group 461"/>
            <p:cNvGrpSpPr/>
            <p:nvPr/>
          </p:nvGrpSpPr>
          <p:grpSpPr>
            <a:xfrm>
              <a:off x="3429000" y="0"/>
              <a:ext cx="685801" cy="304800"/>
              <a:chOff x="0" y="0"/>
              <a:chExt cx="685800" cy="304800"/>
            </a:xfrm>
          </p:grpSpPr>
          <p:sp>
            <p:nvSpPr>
              <p:cNvPr id="25" name="Shape 459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6" name="Shape 460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0x103</a:t>
                </a:r>
              </a:p>
            </p:txBody>
          </p:sp>
        </p:grpSp>
        <p:sp>
          <p:nvSpPr>
            <p:cNvPr id="9" name="Shape 462"/>
            <p:cNvSpPr/>
            <p:nvPr/>
          </p:nvSpPr>
          <p:spPr>
            <a:xfrm>
              <a:off x="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0" name="Shape 463"/>
            <p:cNvSpPr/>
            <p:nvPr/>
          </p:nvSpPr>
          <p:spPr>
            <a:xfrm>
              <a:off x="685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11" name="Group 466"/>
            <p:cNvGrpSpPr/>
            <p:nvPr/>
          </p:nvGrpSpPr>
          <p:grpSpPr>
            <a:xfrm>
              <a:off x="1371600" y="279400"/>
              <a:ext cx="685800" cy="355600"/>
              <a:chOff x="0" y="0"/>
              <a:chExt cx="685800" cy="355600"/>
            </a:xfrm>
          </p:grpSpPr>
          <p:sp>
            <p:nvSpPr>
              <p:cNvPr id="23" name="Shape 464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" name="Shape 465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grpSp>
          <p:nvGrpSpPr>
            <p:cNvPr id="12" name="Group 469"/>
            <p:cNvGrpSpPr/>
            <p:nvPr/>
          </p:nvGrpSpPr>
          <p:grpSpPr>
            <a:xfrm>
              <a:off x="2057400" y="279400"/>
              <a:ext cx="685800" cy="355600"/>
              <a:chOff x="0" y="0"/>
              <a:chExt cx="685800" cy="355600"/>
            </a:xfrm>
          </p:grpSpPr>
          <p:sp>
            <p:nvSpPr>
              <p:cNvPr id="21" name="Shape 467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2" name="Shape 468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23</a:t>
                </a:r>
              </a:p>
            </p:txBody>
          </p:sp>
        </p:grpSp>
        <p:grpSp>
          <p:nvGrpSpPr>
            <p:cNvPr id="13" name="Group 472"/>
            <p:cNvGrpSpPr/>
            <p:nvPr/>
          </p:nvGrpSpPr>
          <p:grpSpPr>
            <a:xfrm>
              <a:off x="2743200" y="279400"/>
              <a:ext cx="685800" cy="355600"/>
              <a:chOff x="0" y="0"/>
              <a:chExt cx="685800" cy="355600"/>
            </a:xfrm>
          </p:grpSpPr>
          <p:sp>
            <p:nvSpPr>
              <p:cNvPr id="19" name="Shape 470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" name="Shape 471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45</a:t>
                </a:r>
              </a:p>
            </p:txBody>
          </p:sp>
        </p:grpSp>
        <p:grpSp>
          <p:nvGrpSpPr>
            <p:cNvPr id="14" name="Group 475"/>
            <p:cNvGrpSpPr/>
            <p:nvPr/>
          </p:nvGrpSpPr>
          <p:grpSpPr>
            <a:xfrm>
              <a:off x="3429000" y="279400"/>
              <a:ext cx="685800" cy="355600"/>
              <a:chOff x="0" y="0"/>
              <a:chExt cx="685800" cy="355600"/>
            </a:xfrm>
          </p:grpSpPr>
          <p:sp>
            <p:nvSpPr>
              <p:cNvPr id="17" name="Shape 473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8" name="Shape 474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67</a:t>
                </a:r>
              </a:p>
            </p:txBody>
          </p:sp>
        </p:grpSp>
        <p:sp>
          <p:nvSpPr>
            <p:cNvPr id="15" name="Shape 476"/>
            <p:cNvSpPr/>
            <p:nvPr/>
          </p:nvSpPr>
          <p:spPr>
            <a:xfrm>
              <a:off x="4114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" name="Shape 477"/>
            <p:cNvSpPr/>
            <p:nvPr/>
          </p:nvSpPr>
          <p:spPr>
            <a:xfrm>
              <a:off x="48006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33" name="Group 507"/>
          <p:cNvGrpSpPr/>
          <p:nvPr/>
        </p:nvGrpSpPr>
        <p:grpSpPr>
          <a:xfrm>
            <a:off x="2344882" y="2516243"/>
            <a:ext cx="5486400" cy="635000"/>
            <a:chOff x="0" y="0"/>
            <a:chExt cx="5486400" cy="635000"/>
          </a:xfrm>
        </p:grpSpPr>
        <p:grpSp>
          <p:nvGrpSpPr>
            <p:cNvPr id="34" name="Group 481"/>
            <p:cNvGrpSpPr/>
            <p:nvPr/>
          </p:nvGrpSpPr>
          <p:grpSpPr>
            <a:xfrm>
              <a:off x="1371600" y="0"/>
              <a:ext cx="685801" cy="304800"/>
              <a:chOff x="0" y="0"/>
              <a:chExt cx="685800" cy="304800"/>
            </a:xfrm>
          </p:grpSpPr>
          <p:sp>
            <p:nvSpPr>
              <p:cNvPr id="60" name="Shape 479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1" name="Shape 480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0x100</a:t>
                </a:r>
              </a:p>
            </p:txBody>
          </p:sp>
        </p:grpSp>
        <p:grpSp>
          <p:nvGrpSpPr>
            <p:cNvPr id="35" name="Group 484"/>
            <p:cNvGrpSpPr/>
            <p:nvPr/>
          </p:nvGrpSpPr>
          <p:grpSpPr>
            <a:xfrm>
              <a:off x="2057400" y="0"/>
              <a:ext cx="685801" cy="304800"/>
              <a:chOff x="0" y="0"/>
              <a:chExt cx="685800" cy="304800"/>
            </a:xfrm>
          </p:grpSpPr>
          <p:sp>
            <p:nvSpPr>
              <p:cNvPr id="58" name="Shape 482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9" name="Shape 483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0x101</a:t>
                </a:r>
              </a:p>
            </p:txBody>
          </p:sp>
        </p:grpSp>
        <p:grpSp>
          <p:nvGrpSpPr>
            <p:cNvPr id="36" name="Group 487"/>
            <p:cNvGrpSpPr/>
            <p:nvPr/>
          </p:nvGrpSpPr>
          <p:grpSpPr>
            <a:xfrm>
              <a:off x="2743200" y="0"/>
              <a:ext cx="685801" cy="304800"/>
              <a:chOff x="0" y="0"/>
              <a:chExt cx="685800" cy="304800"/>
            </a:xfrm>
          </p:grpSpPr>
          <p:sp>
            <p:nvSpPr>
              <p:cNvPr id="56" name="Shape 485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7" name="Shape 486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0x102</a:t>
                </a:r>
              </a:p>
            </p:txBody>
          </p:sp>
        </p:grpSp>
        <p:grpSp>
          <p:nvGrpSpPr>
            <p:cNvPr id="37" name="Group 490"/>
            <p:cNvGrpSpPr/>
            <p:nvPr/>
          </p:nvGrpSpPr>
          <p:grpSpPr>
            <a:xfrm>
              <a:off x="3429000" y="0"/>
              <a:ext cx="685801" cy="304800"/>
              <a:chOff x="0" y="0"/>
              <a:chExt cx="685800" cy="304800"/>
            </a:xfrm>
          </p:grpSpPr>
          <p:sp>
            <p:nvSpPr>
              <p:cNvPr id="54" name="Shape 488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5" name="Shape 489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0x103</a:t>
                </a:r>
              </a:p>
            </p:txBody>
          </p:sp>
        </p:grpSp>
        <p:sp>
          <p:nvSpPr>
            <p:cNvPr id="38" name="Shape 491"/>
            <p:cNvSpPr/>
            <p:nvPr/>
          </p:nvSpPr>
          <p:spPr>
            <a:xfrm>
              <a:off x="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" name="Shape 492"/>
            <p:cNvSpPr/>
            <p:nvPr/>
          </p:nvSpPr>
          <p:spPr>
            <a:xfrm>
              <a:off x="685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40" name="Group 495"/>
            <p:cNvGrpSpPr/>
            <p:nvPr/>
          </p:nvGrpSpPr>
          <p:grpSpPr>
            <a:xfrm>
              <a:off x="1371600" y="279400"/>
              <a:ext cx="685800" cy="355600"/>
              <a:chOff x="0" y="0"/>
              <a:chExt cx="685800" cy="355600"/>
            </a:xfrm>
          </p:grpSpPr>
          <p:sp>
            <p:nvSpPr>
              <p:cNvPr id="52" name="Shape 493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3" name="Shape 494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67</a:t>
                </a:r>
              </a:p>
            </p:txBody>
          </p:sp>
        </p:grpSp>
        <p:grpSp>
          <p:nvGrpSpPr>
            <p:cNvPr id="41" name="Group 498"/>
            <p:cNvGrpSpPr/>
            <p:nvPr/>
          </p:nvGrpSpPr>
          <p:grpSpPr>
            <a:xfrm>
              <a:off x="2057400" y="279400"/>
              <a:ext cx="685800" cy="355600"/>
              <a:chOff x="0" y="0"/>
              <a:chExt cx="685800" cy="355600"/>
            </a:xfrm>
          </p:grpSpPr>
          <p:sp>
            <p:nvSpPr>
              <p:cNvPr id="50" name="Shape 496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1" name="Shape 497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45</a:t>
                </a:r>
              </a:p>
            </p:txBody>
          </p:sp>
        </p:grpSp>
        <p:grpSp>
          <p:nvGrpSpPr>
            <p:cNvPr id="42" name="Group 501"/>
            <p:cNvGrpSpPr/>
            <p:nvPr/>
          </p:nvGrpSpPr>
          <p:grpSpPr>
            <a:xfrm>
              <a:off x="2743200" y="279400"/>
              <a:ext cx="685800" cy="355600"/>
              <a:chOff x="0" y="0"/>
              <a:chExt cx="685800" cy="355600"/>
            </a:xfrm>
          </p:grpSpPr>
          <p:sp>
            <p:nvSpPr>
              <p:cNvPr id="48" name="Shape 499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9" name="Shape 500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23</a:t>
                </a:r>
              </a:p>
            </p:txBody>
          </p:sp>
        </p:grpSp>
        <p:grpSp>
          <p:nvGrpSpPr>
            <p:cNvPr id="43" name="Group 504"/>
            <p:cNvGrpSpPr/>
            <p:nvPr/>
          </p:nvGrpSpPr>
          <p:grpSpPr>
            <a:xfrm>
              <a:off x="3429000" y="279400"/>
              <a:ext cx="685800" cy="355600"/>
              <a:chOff x="0" y="0"/>
              <a:chExt cx="685800" cy="355600"/>
            </a:xfrm>
          </p:grpSpPr>
          <p:sp>
            <p:nvSpPr>
              <p:cNvPr id="46" name="Shape 502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7" name="Shape 503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sp>
          <p:nvSpPr>
            <p:cNvPr id="44" name="Shape 505"/>
            <p:cNvSpPr/>
            <p:nvPr/>
          </p:nvSpPr>
          <p:spPr>
            <a:xfrm>
              <a:off x="4114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" name="Shape 506"/>
            <p:cNvSpPr/>
            <p:nvPr/>
          </p:nvSpPr>
          <p:spPr>
            <a:xfrm>
              <a:off x="48006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62" name="Shape 508"/>
          <p:cNvSpPr/>
          <p:nvPr/>
        </p:nvSpPr>
        <p:spPr>
          <a:xfrm>
            <a:off x="852050" y="1964948"/>
            <a:ext cx="17907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indent="12700">
              <a:lnSpc>
                <a:spcPct val="95000"/>
              </a:lnSpc>
              <a:defRPr sz="1800" b="1">
                <a:solidFill>
                  <a:srgbClr val="98000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980002"/>
                </a:solidFill>
              </a:rPr>
              <a:t>Big Endian</a:t>
            </a:r>
          </a:p>
        </p:txBody>
      </p:sp>
      <p:sp>
        <p:nvSpPr>
          <p:cNvPr id="63" name="Shape 509"/>
          <p:cNvSpPr/>
          <p:nvPr/>
        </p:nvSpPr>
        <p:spPr>
          <a:xfrm>
            <a:off x="735437" y="2808343"/>
            <a:ext cx="17907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indent="12700">
              <a:lnSpc>
                <a:spcPct val="95000"/>
              </a:lnSpc>
              <a:defRPr sz="1800" b="1">
                <a:solidFill>
                  <a:srgbClr val="98000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980002"/>
                </a:solidFill>
              </a:rPr>
              <a:t>Little Endian</a:t>
            </a:r>
          </a:p>
        </p:txBody>
      </p:sp>
      <p:grpSp>
        <p:nvGrpSpPr>
          <p:cNvPr id="64" name="Group 522"/>
          <p:cNvGrpSpPr/>
          <p:nvPr/>
        </p:nvGrpSpPr>
        <p:grpSpPr>
          <a:xfrm>
            <a:off x="3716482" y="1962522"/>
            <a:ext cx="2743200" cy="345441"/>
            <a:chOff x="0" y="0"/>
            <a:chExt cx="2743200" cy="345440"/>
          </a:xfrm>
        </p:grpSpPr>
        <p:grpSp>
          <p:nvGrpSpPr>
            <p:cNvPr id="65" name="Group 512"/>
            <p:cNvGrpSpPr/>
            <p:nvPr/>
          </p:nvGrpSpPr>
          <p:grpSpPr>
            <a:xfrm>
              <a:off x="0" y="-1"/>
              <a:ext cx="685800" cy="345442"/>
              <a:chOff x="0" y="0"/>
              <a:chExt cx="685800" cy="345440"/>
            </a:xfrm>
          </p:grpSpPr>
          <p:sp>
            <p:nvSpPr>
              <p:cNvPr id="75" name="Shape 510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6" name="Shape 511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01</a:t>
                </a:r>
              </a:p>
            </p:txBody>
          </p:sp>
        </p:grpSp>
        <p:grpSp>
          <p:nvGrpSpPr>
            <p:cNvPr id="66" name="Group 515"/>
            <p:cNvGrpSpPr/>
            <p:nvPr/>
          </p:nvGrpSpPr>
          <p:grpSpPr>
            <a:xfrm>
              <a:off x="685800" y="-1"/>
              <a:ext cx="685800" cy="345442"/>
              <a:chOff x="0" y="0"/>
              <a:chExt cx="685800" cy="345440"/>
            </a:xfrm>
          </p:grpSpPr>
          <p:sp>
            <p:nvSpPr>
              <p:cNvPr id="73" name="Shape 513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4" name="Shape 514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23</a:t>
                </a:r>
              </a:p>
            </p:txBody>
          </p:sp>
        </p:grpSp>
        <p:grpSp>
          <p:nvGrpSpPr>
            <p:cNvPr id="67" name="Group 518"/>
            <p:cNvGrpSpPr/>
            <p:nvPr/>
          </p:nvGrpSpPr>
          <p:grpSpPr>
            <a:xfrm>
              <a:off x="1371600" y="-1"/>
              <a:ext cx="685800" cy="345442"/>
              <a:chOff x="0" y="0"/>
              <a:chExt cx="685800" cy="345440"/>
            </a:xfrm>
          </p:grpSpPr>
          <p:sp>
            <p:nvSpPr>
              <p:cNvPr id="71" name="Shape 516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" name="Shape 517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45</a:t>
                </a:r>
              </a:p>
            </p:txBody>
          </p:sp>
        </p:grpSp>
        <p:grpSp>
          <p:nvGrpSpPr>
            <p:cNvPr id="68" name="Group 521"/>
            <p:cNvGrpSpPr/>
            <p:nvPr/>
          </p:nvGrpSpPr>
          <p:grpSpPr>
            <a:xfrm>
              <a:off x="2057400" y="-1"/>
              <a:ext cx="685800" cy="345442"/>
              <a:chOff x="0" y="0"/>
              <a:chExt cx="685800" cy="345440"/>
            </a:xfrm>
          </p:grpSpPr>
          <p:sp>
            <p:nvSpPr>
              <p:cNvPr id="69" name="Shape 519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0" name="Shape 520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67</a:t>
                </a:r>
              </a:p>
            </p:txBody>
          </p:sp>
        </p:grpSp>
      </p:grpSp>
      <p:grpSp>
        <p:nvGrpSpPr>
          <p:cNvPr id="77" name="Group 535"/>
          <p:cNvGrpSpPr/>
          <p:nvPr/>
        </p:nvGrpSpPr>
        <p:grpSpPr>
          <a:xfrm>
            <a:off x="3716482" y="2800722"/>
            <a:ext cx="2743200" cy="345441"/>
            <a:chOff x="0" y="0"/>
            <a:chExt cx="2743200" cy="345440"/>
          </a:xfrm>
        </p:grpSpPr>
        <p:grpSp>
          <p:nvGrpSpPr>
            <p:cNvPr id="78" name="Group 525"/>
            <p:cNvGrpSpPr/>
            <p:nvPr/>
          </p:nvGrpSpPr>
          <p:grpSpPr>
            <a:xfrm>
              <a:off x="0" y="-1"/>
              <a:ext cx="685800" cy="345442"/>
              <a:chOff x="0" y="0"/>
              <a:chExt cx="685800" cy="345440"/>
            </a:xfrm>
          </p:grpSpPr>
          <p:sp>
            <p:nvSpPr>
              <p:cNvPr id="88" name="Shape 523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9" name="Shape 524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67</a:t>
                </a:r>
              </a:p>
            </p:txBody>
          </p:sp>
        </p:grpSp>
        <p:grpSp>
          <p:nvGrpSpPr>
            <p:cNvPr id="79" name="Group 528"/>
            <p:cNvGrpSpPr/>
            <p:nvPr/>
          </p:nvGrpSpPr>
          <p:grpSpPr>
            <a:xfrm>
              <a:off x="685800" y="-1"/>
              <a:ext cx="685800" cy="345442"/>
              <a:chOff x="0" y="0"/>
              <a:chExt cx="685800" cy="345440"/>
            </a:xfrm>
          </p:grpSpPr>
          <p:sp>
            <p:nvSpPr>
              <p:cNvPr id="86" name="Shape 526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7" name="Shape 527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45</a:t>
                </a:r>
              </a:p>
            </p:txBody>
          </p:sp>
        </p:grpSp>
        <p:grpSp>
          <p:nvGrpSpPr>
            <p:cNvPr id="80" name="Group 531"/>
            <p:cNvGrpSpPr/>
            <p:nvPr/>
          </p:nvGrpSpPr>
          <p:grpSpPr>
            <a:xfrm>
              <a:off x="1371600" y="-1"/>
              <a:ext cx="685800" cy="345442"/>
              <a:chOff x="0" y="0"/>
              <a:chExt cx="685800" cy="345440"/>
            </a:xfrm>
          </p:grpSpPr>
          <p:sp>
            <p:nvSpPr>
              <p:cNvPr id="84" name="Shape 529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5" name="Shape 530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23</a:t>
                </a:r>
              </a:p>
            </p:txBody>
          </p:sp>
        </p:grpSp>
        <p:grpSp>
          <p:nvGrpSpPr>
            <p:cNvPr id="81" name="Group 534"/>
            <p:cNvGrpSpPr/>
            <p:nvPr/>
          </p:nvGrpSpPr>
          <p:grpSpPr>
            <a:xfrm>
              <a:off x="2057400" y="-1"/>
              <a:ext cx="685800" cy="345442"/>
              <a:chOff x="0" y="0"/>
              <a:chExt cx="685800" cy="345440"/>
            </a:xfrm>
          </p:grpSpPr>
          <p:sp>
            <p:nvSpPr>
              <p:cNvPr id="82" name="Shape 532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3" name="Shape 533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01</a:t>
                </a: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002397" y="1362075"/>
            <a:ext cx="23108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x = 0x01234567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grpSp>
        <p:nvGrpSpPr>
          <p:cNvPr id="178" name="Group 478"/>
          <p:cNvGrpSpPr/>
          <p:nvPr/>
        </p:nvGrpSpPr>
        <p:grpSpPr>
          <a:xfrm>
            <a:off x="2306870" y="4257873"/>
            <a:ext cx="5486400" cy="635000"/>
            <a:chOff x="0" y="0"/>
            <a:chExt cx="5486400" cy="635000"/>
          </a:xfrm>
        </p:grpSpPr>
        <p:grpSp>
          <p:nvGrpSpPr>
            <p:cNvPr id="179" name="Group 452"/>
            <p:cNvGrpSpPr/>
            <p:nvPr/>
          </p:nvGrpSpPr>
          <p:grpSpPr>
            <a:xfrm>
              <a:off x="1371600" y="0"/>
              <a:ext cx="685801" cy="304800"/>
              <a:chOff x="0" y="0"/>
              <a:chExt cx="685800" cy="304800"/>
            </a:xfrm>
          </p:grpSpPr>
          <p:sp>
            <p:nvSpPr>
              <p:cNvPr id="205" name="Shape 450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6" name="Shape 451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0x100</a:t>
                </a:r>
              </a:p>
            </p:txBody>
          </p:sp>
        </p:grpSp>
        <p:grpSp>
          <p:nvGrpSpPr>
            <p:cNvPr id="180" name="Group 455"/>
            <p:cNvGrpSpPr/>
            <p:nvPr/>
          </p:nvGrpSpPr>
          <p:grpSpPr>
            <a:xfrm>
              <a:off x="2057400" y="0"/>
              <a:ext cx="685801" cy="304800"/>
              <a:chOff x="0" y="0"/>
              <a:chExt cx="685800" cy="304800"/>
            </a:xfrm>
          </p:grpSpPr>
          <p:sp>
            <p:nvSpPr>
              <p:cNvPr id="203" name="Shape 453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4" name="Shape 454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0x101</a:t>
                </a:r>
              </a:p>
            </p:txBody>
          </p:sp>
        </p:grpSp>
        <p:grpSp>
          <p:nvGrpSpPr>
            <p:cNvPr id="181" name="Group 458"/>
            <p:cNvGrpSpPr/>
            <p:nvPr/>
          </p:nvGrpSpPr>
          <p:grpSpPr>
            <a:xfrm>
              <a:off x="2743200" y="0"/>
              <a:ext cx="685801" cy="304800"/>
              <a:chOff x="0" y="0"/>
              <a:chExt cx="685800" cy="304800"/>
            </a:xfrm>
          </p:grpSpPr>
          <p:sp>
            <p:nvSpPr>
              <p:cNvPr id="201" name="Shape 456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2" name="Shape 457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0x102</a:t>
                </a:r>
              </a:p>
            </p:txBody>
          </p:sp>
        </p:grpSp>
        <p:grpSp>
          <p:nvGrpSpPr>
            <p:cNvPr id="182" name="Group 461"/>
            <p:cNvGrpSpPr/>
            <p:nvPr/>
          </p:nvGrpSpPr>
          <p:grpSpPr>
            <a:xfrm>
              <a:off x="3429000" y="0"/>
              <a:ext cx="685801" cy="304800"/>
              <a:chOff x="0" y="0"/>
              <a:chExt cx="685800" cy="304800"/>
            </a:xfrm>
          </p:grpSpPr>
          <p:sp>
            <p:nvSpPr>
              <p:cNvPr id="199" name="Shape 459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0" name="Shape 460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0x103</a:t>
                </a:r>
              </a:p>
            </p:txBody>
          </p:sp>
        </p:grpSp>
        <p:sp>
          <p:nvSpPr>
            <p:cNvPr id="183" name="Shape 462"/>
            <p:cNvSpPr/>
            <p:nvPr/>
          </p:nvSpPr>
          <p:spPr>
            <a:xfrm>
              <a:off x="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4" name="Shape 463"/>
            <p:cNvSpPr/>
            <p:nvPr/>
          </p:nvSpPr>
          <p:spPr>
            <a:xfrm>
              <a:off x="685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185" name="Group 466"/>
            <p:cNvGrpSpPr/>
            <p:nvPr/>
          </p:nvGrpSpPr>
          <p:grpSpPr>
            <a:xfrm>
              <a:off x="1371600" y="279400"/>
              <a:ext cx="685800" cy="355600"/>
              <a:chOff x="0" y="0"/>
              <a:chExt cx="685800" cy="355600"/>
            </a:xfrm>
          </p:grpSpPr>
          <p:sp>
            <p:nvSpPr>
              <p:cNvPr id="197" name="Shape 464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8" name="Shape 465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grpSp>
          <p:nvGrpSpPr>
            <p:cNvPr id="186" name="Group 469"/>
            <p:cNvGrpSpPr/>
            <p:nvPr/>
          </p:nvGrpSpPr>
          <p:grpSpPr>
            <a:xfrm>
              <a:off x="2057400" y="279400"/>
              <a:ext cx="685800" cy="355600"/>
              <a:chOff x="0" y="0"/>
              <a:chExt cx="685800" cy="355600"/>
            </a:xfrm>
          </p:grpSpPr>
          <p:sp>
            <p:nvSpPr>
              <p:cNvPr id="195" name="Shape 467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6" name="Shape 468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23</a:t>
                </a:r>
              </a:p>
            </p:txBody>
          </p:sp>
        </p:grpSp>
        <p:grpSp>
          <p:nvGrpSpPr>
            <p:cNvPr id="187" name="Group 472"/>
            <p:cNvGrpSpPr/>
            <p:nvPr/>
          </p:nvGrpSpPr>
          <p:grpSpPr>
            <a:xfrm>
              <a:off x="2743200" y="279400"/>
              <a:ext cx="685800" cy="355600"/>
              <a:chOff x="0" y="0"/>
              <a:chExt cx="685800" cy="355600"/>
            </a:xfrm>
          </p:grpSpPr>
          <p:sp>
            <p:nvSpPr>
              <p:cNvPr id="193" name="Shape 470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4" name="Shape 471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45</a:t>
                </a:r>
              </a:p>
            </p:txBody>
          </p:sp>
        </p:grpSp>
        <p:grpSp>
          <p:nvGrpSpPr>
            <p:cNvPr id="188" name="Group 475"/>
            <p:cNvGrpSpPr/>
            <p:nvPr/>
          </p:nvGrpSpPr>
          <p:grpSpPr>
            <a:xfrm>
              <a:off x="3429000" y="279400"/>
              <a:ext cx="685800" cy="355600"/>
              <a:chOff x="0" y="0"/>
              <a:chExt cx="685800" cy="355600"/>
            </a:xfrm>
          </p:grpSpPr>
          <p:sp>
            <p:nvSpPr>
              <p:cNvPr id="191" name="Shape 473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2" name="Shape 474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67</a:t>
                </a:r>
              </a:p>
            </p:txBody>
          </p:sp>
        </p:grpSp>
        <p:sp>
          <p:nvSpPr>
            <p:cNvPr id="189" name="Shape 476"/>
            <p:cNvSpPr/>
            <p:nvPr/>
          </p:nvSpPr>
          <p:spPr>
            <a:xfrm>
              <a:off x="4114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0" name="Shape 477"/>
            <p:cNvSpPr/>
            <p:nvPr/>
          </p:nvSpPr>
          <p:spPr>
            <a:xfrm>
              <a:off x="48006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07" name="Group 507"/>
          <p:cNvGrpSpPr/>
          <p:nvPr/>
        </p:nvGrpSpPr>
        <p:grpSpPr>
          <a:xfrm>
            <a:off x="2306870" y="5418194"/>
            <a:ext cx="5486400" cy="635000"/>
            <a:chOff x="0" y="0"/>
            <a:chExt cx="5486400" cy="635000"/>
          </a:xfrm>
        </p:grpSpPr>
        <p:grpSp>
          <p:nvGrpSpPr>
            <p:cNvPr id="208" name="Group 481"/>
            <p:cNvGrpSpPr/>
            <p:nvPr/>
          </p:nvGrpSpPr>
          <p:grpSpPr>
            <a:xfrm>
              <a:off x="1371600" y="0"/>
              <a:ext cx="685801" cy="304800"/>
              <a:chOff x="0" y="0"/>
              <a:chExt cx="685800" cy="304800"/>
            </a:xfrm>
          </p:grpSpPr>
          <p:sp>
            <p:nvSpPr>
              <p:cNvPr id="234" name="Shape 479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35" name="Shape 480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0x100</a:t>
                </a:r>
              </a:p>
            </p:txBody>
          </p:sp>
        </p:grpSp>
        <p:grpSp>
          <p:nvGrpSpPr>
            <p:cNvPr id="209" name="Group 484"/>
            <p:cNvGrpSpPr/>
            <p:nvPr/>
          </p:nvGrpSpPr>
          <p:grpSpPr>
            <a:xfrm>
              <a:off x="2057400" y="0"/>
              <a:ext cx="685801" cy="304800"/>
              <a:chOff x="0" y="0"/>
              <a:chExt cx="685800" cy="304800"/>
            </a:xfrm>
          </p:grpSpPr>
          <p:sp>
            <p:nvSpPr>
              <p:cNvPr id="232" name="Shape 482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33" name="Shape 483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0x101</a:t>
                </a:r>
              </a:p>
            </p:txBody>
          </p:sp>
        </p:grpSp>
        <p:grpSp>
          <p:nvGrpSpPr>
            <p:cNvPr id="210" name="Group 487"/>
            <p:cNvGrpSpPr/>
            <p:nvPr/>
          </p:nvGrpSpPr>
          <p:grpSpPr>
            <a:xfrm>
              <a:off x="2743200" y="0"/>
              <a:ext cx="685801" cy="304800"/>
              <a:chOff x="0" y="0"/>
              <a:chExt cx="685800" cy="304800"/>
            </a:xfrm>
          </p:grpSpPr>
          <p:sp>
            <p:nvSpPr>
              <p:cNvPr id="230" name="Shape 485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31" name="Shape 486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0x102</a:t>
                </a:r>
              </a:p>
            </p:txBody>
          </p:sp>
        </p:grpSp>
        <p:grpSp>
          <p:nvGrpSpPr>
            <p:cNvPr id="211" name="Group 490"/>
            <p:cNvGrpSpPr/>
            <p:nvPr/>
          </p:nvGrpSpPr>
          <p:grpSpPr>
            <a:xfrm>
              <a:off x="3429000" y="0"/>
              <a:ext cx="685801" cy="304800"/>
              <a:chOff x="0" y="0"/>
              <a:chExt cx="685800" cy="304800"/>
            </a:xfrm>
          </p:grpSpPr>
          <p:sp>
            <p:nvSpPr>
              <p:cNvPr id="228" name="Shape 488"/>
              <p:cNvSpPr/>
              <p:nvPr/>
            </p:nvSpPr>
            <p:spPr>
              <a:xfrm>
                <a:off x="0" y="0"/>
                <a:ext cx="685801" cy="304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29" name="Shape 489"/>
              <p:cNvSpPr/>
              <p:nvPr/>
            </p:nvSpPr>
            <p:spPr>
              <a:xfrm>
                <a:off x="0" y="0"/>
                <a:ext cx="647787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000066"/>
                    </a:solidFill>
                  </a:rPr>
                  <a:t>0x103</a:t>
                </a:r>
              </a:p>
            </p:txBody>
          </p:sp>
        </p:grpSp>
        <p:sp>
          <p:nvSpPr>
            <p:cNvPr id="212" name="Shape 491"/>
            <p:cNvSpPr/>
            <p:nvPr/>
          </p:nvSpPr>
          <p:spPr>
            <a:xfrm>
              <a:off x="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3" name="Shape 492"/>
            <p:cNvSpPr/>
            <p:nvPr/>
          </p:nvSpPr>
          <p:spPr>
            <a:xfrm>
              <a:off x="685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214" name="Group 495"/>
            <p:cNvGrpSpPr/>
            <p:nvPr/>
          </p:nvGrpSpPr>
          <p:grpSpPr>
            <a:xfrm>
              <a:off x="1371600" y="279400"/>
              <a:ext cx="685800" cy="355600"/>
              <a:chOff x="0" y="0"/>
              <a:chExt cx="685800" cy="355600"/>
            </a:xfrm>
          </p:grpSpPr>
          <p:sp>
            <p:nvSpPr>
              <p:cNvPr id="226" name="Shape 493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27" name="Shape 494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67</a:t>
                </a:r>
              </a:p>
            </p:txBody>
          </p:sp>
        </p:grpSp>
        <p:grpSp>
          <p:nvGrpSpPr>
            <p:cNvPr id="215" name="Group 498"/>
            <p:cNvGrpSpPr/>
            <p:nvPr/>
          </p:nvGrpSpPr>
          <p:grpSpPr>
            <a:xfrm>
              <a:off x="2057400" y="279400"/>
              <a:ext cx="685800" cy="355600"/>
              <a:chOff x="0" y="0"/>
              <a:chExt cx="685800" cy="355600"/>
            </a:xfrm>
          </p:grpSpPr>
          <p:sp>
            <p:nvSpPr>
              <p:cNvPr id="224" name="Shape 496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25" name="Shape 497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45</a:t>
                </a:r>
              </a:p>
            </p:txBody>
          </p:sp>
        </p:grpSp>
        <p:grpSp>
          <p:nvGrpSpPr>
            <p:cNvPr id="216" name="Group 501"/>
            <p:cNvGrpSpPr/>
            <p:nvPr/>
          </p:nvGrpSpPr>
          <p:grpSpPr>
            <a:xfrm>
              <a:off x="2743200" y="279400"/>
              <a:ext cx="685800" cy="355600"/>
              <a:chOff x="0" y="0"/>
              <a:chExt cx="685800" cy="355600"/>
            </a:xfrm>
          </p:grpSpPr>
          <p:sp>
            <p:nvSpPr>
              <p:cNvPr id="222" name="Shape 499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23" name="Shape 500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23</a:t>
                </a:r>
              </a:p>
            </p:txBody>
          </p:sp>
        </p:grpSp>
        <p:grpSp>
          <p:nvGrpSpPr>
            <p:cNvPr id="217" name="Group 504"/>
            <p:cNvGrpSpPr/>
            <p:nvPr/>
          </p:nvGrpSpPr>
          <p:grpSpPr>
            <a:xfrm>
              <a:off x="3429000" y="279400"/>
              <a:ext cx="685800" cy="355600"/>
              <a:chOff x="0" y="0"/>
              <a:chExt cx="685800" cy="355600"/>
            </a:xfrm>
          </p:grpSpPr>
          <p:sp>
            <p:nvSpPr>
              <p:cNvPr id="220" name="Shape 502"/>
              <p:cNvSpPr/>
              <p:nvPr/>
            </p:nvSpPr>
            <p:spPr>
              <a:xfrm>
                <a:off x="0" y="25400"/>
                <a:ext cx="685800" cy="304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21" name="Shape 503"/>
              <p:cNvSpPr/>
              <p:nvPr/>
            </p:nvSpPr>
            <p:spPr>
              <a:xfrm>
                <a:off x="147773" y="0"/>
                <a:ext cx="388666" cy="355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defRPr sz="18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sp>
          <p:nvSpPr>
            <p:cNvPr id="218" name="Shape 505"/>
            <p:cNvSpPr/>
            <p:nvPr/>
          </p:nvSpPr>
          <p:spPr>
            <a:xfrm>
              <a:off x="41148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9" name="Shape 506"/>
            <p:cNvSpPr/>
            <p:nvPr/>
          </p:nvSpPr>
          <p:spPr>
            <a:xfrm>
              <a:off x="4800600" y="304800"/>
              <a:ext cx="68580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36" name="Shape 508"/>
          <p:cNvSpPr/>
          <p:nvPr/>
        </p:nvSpPr>
        <p:spPr>
          <a:xfrm>
            <a:off x="780135" y="4537273"/>
            <a:ext cx="17907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indent="12700">
              <a:lnSpc>
                <a:spcPct val="95000"/>
              </a:lnSpc>
              <a:defRPr sz="1800" b="1">
                <a:solidFill>
                  <a:srgbClr val="98000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980002"/>
                </a:solidFill>
              </a:rPr>
              <a:t>Big Endian</a:t>
            </a:r>
          </a:p>
        </p:txBody>
      </p:sp>
      <p:sp>
        <p:nvSpPr>
          <p:cNvPr id="237" name="Shape 509"/>
          <p:cNvSpPr/>
          <p:nvPr/>
        </p:nvSpPr>
        <p:spPr>
          <a:xfrm>
            <a:off x="692759" y="5697594"/>
            <a:ext cx="17907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indent="12700">
              <a:lnSpc>
                <a:spcPct val="95000"/>
              </a:lnSpc>
              <a:defRPr sz="1800" b="1">
                <a:solidFill>
                  <a:srgbClr val="98000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980002"/>
                </a:solidFill>
              </a:rPr>
              <a:t>Little Endian</a:t>
            </a:r>
          </a:p>
        </p:txBody>
      </p:sp>
      <p:grpSp>
        <p:nvGrpSpPr>
          <p:cNvPr id="238" name="Group 522"/>
          <p:cNvGrpSpPr/>
          <p:nvPr/>
        </p:nvGrpSpPr>
        <p:grpSpPr>
          <a:xfrm>
            <a:off x="3678470" y="4542352"/>
            <a:ext cx="2743200" cy="345441"/>
            <a:chOff x="0" y="0"/>
            <a:chExt cx="2743200" cy="345440"/>
          </a:xfrm>
        </p:grpSpPr>
        <p:grpSp>
          <p:nvGrpSpPr>
            <p:cNvPr id="239" name="Group 512"/>
            <p:cNvGrpSpPr/>
            <p:nvPr/>
          </p:nvGrpSpPr>
          <p:grpSpPr>
            <a:xfrm>
              <a:off x="0" y="-1"/>
              <a:ext cx="685800" cy="345442"/>
              <a:chOff x="0" y="0"/>
              <a:chExt cx="685800" cy="345440"/>
            </a:xfrm>
          </p:grpSpPr>
          <p:sp>
            <p:nvSpPr>
              <p:cNvPr id="249" name="Shape 510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50" name="Shape 511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01</a:t>
                </a:r>
              </a:p>
            </p:txBody>
          </p:sp>
        </p:grpSp>
        <p:grpSp>
          <p:nvGrpSpPr>
            <p:cNvPr id="240" name="Group 515"/>
            <p:cNvGrpSpPr/>
            <p:nvPr/>
          </p:nvGrpSpPr>
          <p:grpSpPr>
            <a:xfrm>
              <a:off x="685800" y="-1"/>
              <a:ext cx="685800" cy="345442"/>
              <a:chOff x="0" y="0"/>
              <a:chExt cx="685800" cy="345440"/>
            </a:xfrm>
          </p:grpSpPr>
          <p:sp>
            <p:nvSpPr>
              <p:cNvPr id="247" name="Shape 513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8" name="Shape 514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23</a:t>
                </a:r>
              </a:p>
            </p:txBody>
          </p:sp>
        </p:grpSp>
        <p:grpSp>
          <p:nvGrpSpPr>
            <p:cNvPr id="241" name="Group 518"/>
            <p:cNvGrpSpPr/>
            <p:nvPr/>
          </p:nvGrpSpPr>
          <p:grpSpPr>
            <a:xfrm>
              <a:off x="1371600" y="-1"/>
              <a:ext cx="685800" cy="345442"/>
              <a:chOff x="0" y="0"/>
              <a:chExt cx="685800" cy="345440"/>
            </a:xfrm>
          </p:grpSpPr>
          <p:sp>
            <p:nvSpPr>
              <p:cNvPr id="245" name="Shape 516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6" name="Shape 517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45</a:t>
                </a:r>
              </a:p>
            </p:txBody>
          </p:sp>
        </p:grpSp>
        <p:grpSp>
          <p:nvGrpSpPr>
            <p:cNvPr id="242" name="Group 521"/>
            <p:cNvGrpSpPr/>
            <p:nvPr/>
          </p:nvGrpSpPr>
          <p:grpSpPr>
            <a:xfrm>
              <a:off x="2057400" y="-1"/>
              <a:ext cx="685800" cy="345442"/>
              <a:chOff x="0" y="0"/>
              <a:chExt cx="685800" cy="345440"/>
            </a:xfrm>
          </p:grpSpPr>
          <p:sp>
            <p:nvSpPr>
              <p:cNvPr id="243" name="Shape 519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4" name="Shape 520"/>
              <p:cNvSpPr/>
              <p:nvPr/>
            </p:nvSpPr>
            <p:spPr>
              <a:xfrm>
                <a:off x="152853" y="0"/>
                <a:ext cx="378506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000066"/>
                    </a:solidFill>
                  </a:rPr>
                  <a:t>67</a:t>
                </a:r>
              </a:p>
            </p:txBody>
          </p:sp>
        </p:grpSp>
      </p:grpSp>
      <p:grpSp>
        <p:nvGrpSpPr>
          <p:cNvPr id="251" name="Group 535"/>
          <p:cNvGrpSpPr/>
          <p:nvPr/>
        </p:nvGrpSpPr>
        <p:grpSpPr>
          <a:xfrm>
            <a:off x="3678470" y="5722992"/>
            <a:ext cx="2743200" cy="304804"/>
            <a:chOff x="0" y="20319"/>
            <a:chExt cx="2743200" cy="304803"/>
          </a:xfrm>
        </p:grpSpPr>
        <p:grpSp>
          <p:nvGrpSpPr>
            <p:cNvPr id="252" name="Group 525"/>
            <p:cNvGrpSpPr/>
            <p:nvPr/>
          </p:nvGrpSpPr>
          <p:grpSpPr>
            <a:xfrm>
              <a:off x="0" y="20319"/>
              <a:ext cx="685800" cy="304803"/>
              <a:chOff x="0" y="20320"/>
              <a:chExt cx="685800" cy="304801"/>
            </a:xfrm>
          </p:grpSpPr>
          <p:sp>
            <p:nvSpPr>
              <p:cNvPr id="262" name="Shape 523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63" name="Shape 524"/>
              <p:cNvSpPr/>
              <p:nvPr/>
            </p:nvSpPr>
            <p:spPr>
              <a:xfrm>
                <a:off x="204247" y="48072"/>
                <a:ext cx="275718" cy="2492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lang="en-US" b="1" dirty="0">
                    <a:solidFill>
                      <a:srgbClr val="000066"/>
                    </a:solidFill>
                  </a:rPr>
                  <a:t>23</a:t>
                </a:r>
                <a:endParaRPr b="1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53" name="Group 528"/>
            <p:cNvGrpSpPr/>
            <p:nvPr/>
          </p:nvGrpSpPr>
          <p:grpSpPr>
            <a:xfrm>
              <a:off x="685800" y="20319"/>
              <a:ext cx="685800" cy="304803"/>
              <a:chOff x="0" y="20320"/>
              <a:chExt cx="685800" cy="304801"/>
            </a:xfrm>
          </p:grpSpPr>
          <p:sp>
            <p:nvSpPr>
              <p:cNvPr id="260" name="Shape 526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61" name="Shape 527"/>
              <p:cNvSpPr/>
              <p:nvPr/>
            </p:nvSpPr>
            <p:spPr>
              <a:xfrm>
                <a:off x="204247" y="48072"/>
                <a:ext cx="275718" cy="2492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lang="en-US" b="1" dirty="0">
                    <a:solidFill>
                      <a:srgbClr val="000066"/>
                    </a:solidFill>
                  </a:rPr>
                  <a:t>01</a:t>
                </a:r>
                <a:endParaRPr b="1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54" name="Group 531"/>
            <p:cNvGrpSpPr/>
            <p:nvPr/>
          </p:nvGrpSpPr>
          <p:grpSpPr>
            <a:xfrm>
              <a:off x="1371600" y="20319"/>
              <a:ext cx="685800" cy="304803"/>
              <a:chOff x="0" y="20320"/>
              <a:chExt cx="685800" cy="304801"/>
            </a:xfrm>
          </p:grpSpPr>
          <p:sp>
            <p:nvSpPr>
              <p:cNvPr id="258" name="Shape 529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59" name="Shape 530"/>
              <p:cNvSpPr/>
              <p:nvPr/>
            </p:nvSpPr>
            <p:spPr>
              <a:xfrm>
                <a:off x="204248" y="48072"/>
                <a:ext cx="275717" cy="2492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lang="en-US" b="1" dirty="0">
                    <a:solidFill>
                      <a:srgbClr val="000066"/>
                    </a:solidFill>
                  </a:rPr>
                  <a:t>67</a:t>
                </a:r>
                <a:endParaRPr b="1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55" name="Group 534"/>
            <p:cNvGrpSpPr/>
            <p:nvPr/>
          </p:nvGrpSpPr>
          <p:grpSpPr>
            <a:xfrm>
              <a:off x="2057400" y="20319"/>
              <a:ext cx="685800" cy="304803"/>
              <a:chOff x="0" y="20320"/>
              <a:chExt cx="685800" cy="304801"/>
            </a:xfrm>
          </p:grpSpPr>
          <p:sp>
            <p:nvSpPr>
              <p:cNvPr id="256" name="Shape 532"/>
              <p:cNvSpPr/>
              <p:nvPr/>
            </p:nvSpPr>
            <p:spPr>
              <a:xfrm>
                <a:off x="0" y="20320"/>
                <a:ext cx="685800" cy="304801"/>
              </a:xfrm>
              <a:prstGeom prst="rect">
                <a:avLst/>
              </a:prstGeom>
              <a:solidFill>
                <a:srgbClr val="FFFF99"/>
              </a:solidFill>
              <a:ln w="28575" cap="flat">
                <a:solidFill>
                  <a:srgbClr val="0033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57" name="Shape 533"/>
              <p:cNvSpPr/>
              <p:nvPr/>
            </p:nvSpPr>
            <p:spPr>
              <a:xfrm>
                <a:off x="204247" y="48072"/>
                <a:ext cx="275718" cy="2492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800" b="1">
                    <a:solidFill>
                      <a:srgbClr val="000066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lang="en-US" b="1" dirty="0">
                    <a:solidFill>
                      <a:srgbClr val="000066"/>
                    </a:solidFill>
                  </a:rPr>
                  <a:t>45</a:t>
                </a:r>
                <a:endParaRPr b="1" dirty="0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264" name="TextBox 263"/>
          <p:cNvSpPr txBox="1"/>
          <p:nvPr/>
        </p:nvSpPr>
        <p:spPr>
          <a:xfrm>
            <a:off x="852050" y="3777887"/>
            <a:ext cx="46111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unsigned short a[] = {0x0123, 0x4567}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267704" y="4840103"/>
            <a:ext cx="16760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a[0] =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0x0123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2305454" y="6137169"/>
            <a:ext cx="16760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a[0] =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0x0123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4402282" y="4790269"/>
            <a:ext cx="355161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Avenir Roman"/>
              </a:rPr>
              <a:t>((</a:t>
            </a:r>
            <a:r>
              <a:rPr lang="en-US" b="1" dirty="0">
                <a:sym typeface="Avenir Roman"/>
              </a:rPr>
              <a:t>unsigned char</a:t>
            </a:r>
            <a:r>
              <a:rPr lang="en-US" dirty="0">
                <a:sym typeface="Avenir Roman"/>
              </a:rPr>
              <a:t>*)a)[1] = </a:t>
            </a:r>
            <a:r>
              <a:rPr lang="en-US" dirty="0">
                <a:solidFill>
                  <a:srgbClr val="FF0000"/>
                </a:solidFill>
                <a:sym typeface="Avenir Roman"/>
              </a:rPr>
              <a:t>0x23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4402282" y="6078592"/>
            <a:ext cx="355161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Avenir Roman"/>
              </a:rPr>
              <a:t>((</a:t>
            </a:r>
            <a:r>
              <a:rPr lang="en-US" b="1" dirty="0">
                <a:sym typeface="Avenir Roman"/>
              </a:rPr>
              <a:t>unsigned char</a:t>
            </a:r>
            <a:r>
              <a:rPr lang="en-US" dirty="0">
                <a:sym typeface="Avenir Roman"/>
              </a:rPr>
              <a:t>*)a)[1] = </a:t>
            </a:r>
            <a:r>
              <a:rPr lang="en-US" dirty="0">
                <a:solidFill>
                  <a:srgbClr val="FF0000"/>
                </a:solidFill>
                <a:sym typeface="Avenir Roman"/>
              </a:rPr>
              <a:t>0x01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C60D3BB-2B48-7148-BDF0-9D48BA89FC19}"/>
              </a:ext>
            </a:extLst>
          </p:cNvPr>
          <p:cNvGrpSpPr/>
          <p:nvPr/>
        </p:nvGrpSpPr>
        <p:grpSpPr>
          <a:xfrm>
            <a:off x="623561" y="2479958"/>
            <a:ext cx="8396632" cy="3797272"/>
            <a:chOff x="623561" y="2479958"/>
            <a:chExt cx="8396632" cy="3797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3328BA8-E53F-5E4C-BBAA-78033EBD3898}"/>
                </a:ext>
              </a:extLst>
            </p:cNvPr>
            <p:cNvSpPr/>
            <p:nvPr/>
          </p:nvSpPr>
          <p:spPr>
            <a:xfrm>
              <a:off x="692759" y="2479958"/>
              <a:ext cx="7813932" cy="997527"/>
            </a:xfrm>
            <a:prstGeom prst="ellipse">
              <a:avLst/>
            </a:prstGeom>
            <a:noFill/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05E7B7AB-5769-6F4B-BB3F-915653AF2CA5}"/>
                </a:ext>
              </a:extLst>
            </p:cNvPr>
            <p:cNvSpPr/>
            <p:nvPr/>
          </p:nvSpPr>
          <p:spPr>
            <a:xfrm>
              <a:off x="623561" y="5279703"/>
              <a:ext cx="7813932" cy="997527"/>
            </a:xfrm>
            <a:prstGeom prst="ellipse">
              <a:avLst/>
            </a:prstGeom>
            <a:noFill/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0233132-DE44-104B-8720-B538BC3BDF50}"/>
                </a:ext>
              </a:extLst>
            </p:cNvPr>
            <p:cNvSpPr txBox="1"/>
            <p:nvPr/>
          </p:nvSpPr>
          <p:spPr>
            <a:xfrm>
              <a:off x="7241503" y="3512673"/>
              <a:ext cx="177869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Arial Narrow Bold"/>
                  <a:ea typeface="Arial Narrow Bold"/>
                  <a:cs typeface="Arial Narrow Bold"/>
                  <a:sym typeface="Arial Narrow Bold"/>
                </a:rPr>
                <a:t>X86 and </a:t>
              </a:r>
              <a:r>
                <a:rPr lang="en-US" dirty="0">
                  <a:solidFill>
                    <a:schemeClr val="accent1"/>
                  </a:solidFill>
                </a:rPr>
                <a:t>ARM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accent1"/>
                  </a:solidFill>
                </a:rPr>
                <a:t>processors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Arial Narrow Bold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9292DE0-2E68-5A42-B976-01E4E606B607}"/>
                </a:ext>
              </a:extLst>
            </p:cNvPr>
            <p:cNvCxnSpPr>
              <a:stCxn id="91" idx="0"/>
              <a:endCxn id="3" idx="5"/>
            </p:cNvCxnSpPr>
            <p:nvPr/>
          </p:nvCxnSpPr>
          <p:spPr>
            <a:xfrm flipH="1" flipV="1">
              <a:off x="7362367" y="3331401"/>
              <a:ext cx="768481" cy="181272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bevel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7FB11A7-9AFF-4E4E-8373-273F649F759C}"/>
                </a:ext>
              </a:extLst>
            </p:cNvPr>
            <p:cNvCxnSpPr>
              <a:stCxn id="91" idx="2"/>
              <a:endCxn id="265" idx="7"/>
            </p:cNvCxnSpPr>
            <p:nvPr/>
          </p:nvCxnSpPr>
          <p:spPr>
            <a:xfrm flipH="1">
              <a:off x="7293169" y="4343668"/>
              <a:ext cx="837679" cy="1082119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bevel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96764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 advAuto="0"/>
      <p:bldP spid="251" grpId="0" animBg="1" advAuto="0"/>
      <p:bldP spid="264" grpId="0"/>
      <p:bldP spid="267" grpId="0"/>
      <p:bldP spid="268" grpId="0"/>
      <p:bldP spid="269" grpId="0"/>
      <p:bldP spid="2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256324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62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Two’s Complement Addition (</a:t>
            </a:r>
            <a:r>
              <a:rPr lang="en-US" dirty="0" err="1"/>
              <a:t>TAdd</a:t>
            </a:r>
            <a:r>
              <a:rPr lang="en-US" dirty="0"/>
              <a:t>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337636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b="1" dirty="0">
                <a:latin typeface="Courier New" pitchFamily="49" charset="0"/>
              </a:rPr>
              <a:t> and t have the </a:t>
            </a:r>
            <a:r>
              <a:rPr lang="en-US" sz="1800" b="1" i="1" dirty="0">
                <a:latin typeface="Courier New" pitchFamily="49" charset="0"/>
              </a:rPr>
              <a:t>same binary representation</a:t>
            </a:r>
            <a:r>
              <a:rPr lang="en-US" sz="1800" b="1" dirty="0">
                <a:latin typeface="Courier New" pitchFamily="49" charset="0"/>
              </a:rPr>
              <a:t>, but </a:t>
            </a:r>
            <a:r>
              <a:rPr lang="en-US" sz="1800" i="1" dirty="0">
                <a:latin typeface="Courier New" pitchFamily="49" charset="0"/>
              </a:rPr>
              <a:t>interpreted differently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27369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7940842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Odd Behaviors in </a:t>
            </a:r>
            <a:r>
              <a:rPr lang="en-US" dirty="0" err="1"/>
              <a:t>TAdd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32749"/>
            <a:ext cx="7764379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Let x, y, z be 4-bit signed integers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x=-8, y=-5, z=</a:t>
            </a:r>
            <a:r>
              <a:rPr lang="en-US" dirty="0" err="1"/>
              <a:t>x+y</a:t>
            </a:r>
            <a:endParaRPr lang="en-US" dirty="0"/>
          </a:p>
          <a:p>
            <a:pPr lvl="1">
              <a:defRPr/>
            </a:pPr>
            <a:r>
              <a:rPr lang="en-US" dirty="0"/>
              <a:t>What is the value of z?</a:t>
            </a:r>
          </a:p>
          <a:p>
            <a:pPr lvl="1">
              <a:defRPr/>
            </a:pPr>
            <a:r>
              <a:rPr lang="en-US" dirty="0"/>
              <a:t>Math says -13, but computer will give 3</a:t>
            </a:r>
          </a:p>
          <a:p>
            <a:pPr lvl="1">
              <a:defRPr/>
            </a:pPr>
            <a:r>
              <a:rPr lang="en-US" dirty="0"/>
              <a:t>Negative overflow (happens when we add two very small, negative numbers)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x= 5, y=5, z=</a:t>
            </a:r>
            <a:r>
              <a:rPr lang="en-US" dirty="0" err="1"/>
              <a:t>x+y</a:t>
            </a:r>
            <a:endParaRPr lang="en-US" dirty="0"/>
          </a:p>
          <a:p>
            <a:pPr lvl="1">
              <a:defRPr/>
            </a:pPr>
            <a:r>
              <a:rPr lang="en-US" dirty="0"/>
              <a:t>What is the value of z?</a:t>
            </a:r>
          </a:p>
          <a:p>
            <a:pPr lvl="1">
              <a:defRPr/>
            </a:pPr>
            <a:r>
              <a:rPr lang="en-US" dirty="0"/>
              <a:t>Math says 10, but computer will give -6</a:t>
            </a:r>
          </a:p>
          <a:p>
            <a:pPr lvl="1">
              <a:defRPr/>
            </a:pPr>
            <a:r>
              <a:rPr lang="en-US" dirty="0"/>
              <a:t>Positive overflow (happens when we add two very large numbers)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25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8777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TAdd</a:t>
            </a:r>
            <a:r>
              <a:rPr lang="en-US" dirty="0"/>
              <a:t> Overflow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239" y="1483243"/>
            <a:ext cx="5166791" cy="4790623"/>
            <a:chOff x="1877580" y="1548063"/>
            <a:chExt cx="3843665" cy="3371059"/>
          </a:xfrm>
        </p:grpSpPr>
        <p:sp>
          <p:nvSpPr>
            <p:cNvPr id="40" name="Freeform 53"/>
            <p:cNvSpPr>
              <a:spLocks/>
            </p:cNvSpPr>
            <p:nvPr/>
          </p:nvSpPr>
          <p:spPr bwMode="auto">
            <a:xfrm flipV="1">
              <a:off x="3734135" y="2386263"/>
              <a:ext cx="952500" cy="1447800"/>
            </a:xfrm>
            <a:custGeom>
              <a:avLst/>
              <a:gdLst>
                <a:gd name="T0" fmla="*/ 0 w 600"/>
                <a:gd name="T1" fmla="*/ 846 h 846"/>
                <a:gd name="T2" fmla="*/ 240 w 600"/>
                <a:gd name="T3" fmla="*/ 846 h 846"/>
                <a:gd name="T4" fmla="*/ 384 w 600"/>
                <a:gd name="T5" fmla="*/ 3 h 846"/>
                <a:gd name="T6" fmla="*/ 600 w 600"/>
                <a:gd name="T7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846">
                  <a:moveTo>
                    <a:pt x="0" y="846"/>
                  </a:moveTo>
                  <a:lnTo>
                    <a:pt x="240" y="846"/>
                  </a:lnTo>
                  <a:lnTo>
                    <a:pt x="384" y="3"/>
                  </a:lnTo>
                  <a:lnTo>
                    <a:pt x="600" y="0"/>
                  </a:lnTo>
                </a:path>
              </a:pathLst>
            </a:custGeom>
            <a:noFill/>
            <a:ln w="228600" cap="rnd" cmpd="sng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1" name="Freeform 54"/>
            <p:cNvSpPr>
              <a:spLocks/>
            </p:cNvSpPr>
            <p:nvPr/>
          </p:nvSpPr>
          <p:spPr bwMode="auto">
            <a:xfrm flipV="1">
              <a:off x="4648535" y="3605463"/>
              <a:ext cx="228600" cy="457200"/>
            </a:xfrm>
            <a:custGeom>
              <a:avLst/>
              <a:gdLst>
                <a:gd name="T0" fmla="*/ 0 w 144"/>
                <a:gd name="T1" fmla="*/ 0 h 288"/>
                <a:gd name="T2" fmla="*/ 0 w 144"/>
                <a:gd name="T3" fmla="*/ 288 h 288"/>
                <a:gd name="T4" fmla="*/ 144 w 144"/>
                <a:gd name="T5" fmla="*/ 144 h 288"/>
                <a:gd name="T6" fmla="*/ 0 w 144"/>
                <a:gd name="T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lnTo>
                    <a:pt x="0" y="28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C1C"/>
            </a:solidFill>
            <a:ln w="9525">
              <a:solidFill>
                <a:srgbClr val="1C1C1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 flipV="1">
              <a:off x="3245185" y="2271963"/>
              <a:ext cx="520700" cy="228600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3183273" y="33990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3183273" y="27132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3183273" y="20274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4929523" y="2725988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4866023" y="33990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4866023" y="27132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2470485" y="3224463"/>
              <a:ext cx="263542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0</a:t>
              </a: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2470485" y="3910263"/>
              <a:ext cx="691651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–2</a:t>
              </a:r>
              <a:r>
                <a:rPr lang="en-US" i="1" baseline="30000">
                  <a:latin typeface="+mj-lt"/>
                </a:rPr>
                <a:t>w </a:t>
              </a:r>
              <a:r>
                <a:rPr lang="en-US" baseline="30000">
                  <a:latin typeface="+mj-lt"/>
                </a:rPr>
                <a:t>–1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2470485" y="1852863"/>
              <a:ext cx="525893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+2</a:t>
              </a:r>
              <a:r>
                <a:rPr lang="en-US" i="1" baseline="30000">
                  <a:latin typeface="+mj-lt"/>
                </a:rPr>
                <a:t>w</a:t>
              </a:r>
              <a:endParaRPr lang="en-US">
                <a:latin typeface="+mj-lt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3183273" y="47706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3183273" y="40848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183273" y="33990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>
              <a:off x="4929523" y="3411788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>
              <a:off x="4866023" y="40848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>
              <a:off x="4866023" y="3399088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3322973" y="2008438"/>
              <a:ext cx="1423846" cy="258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800">
                  <a:latin typeface="Helvetica" charset="0"/>
                </a:rPr>
                <a:t>Positive overflow</a:t>
              </a:r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3308685" y="4489701"/>
              <a:ext cx="1500167" cy="258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800">
                  <a:latin typeface="Helvetica" charset="0"/>
                </a:rPr>
                <a:t>Negative overflow</a:t>
              </a: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2470485" y="4596063"/>
              <a:ext cx="487733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–2</a:t>
              </a:r>
              <a:r>
                <a:rPr lang="en-US" i="1" baseline="30000">
                  <a:latin typeface="+mj-lt"/>
                </a:rPr>
                <a:t>w</a:t>
              </a:r>
              <a:endParaRPr lang="en-US">
                <a:latin typeface="+mj-lt"/>
              </a:endParaRPr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2470485" y="2538663"/>
              <a:ext cx="729810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+2</a:t>
              </a:r>
              <a:r>
                <a:rPr lang="en-US" i="1" baseline="30000">
                  <a:latin typeface="+mj-lt"/>
                </a:rPr>
                <a:t>w </a:t>
              </a:r>
              <a:r>
                <a:rPr lang="en-US" baseline="30000">
                  <a:latin typeface="+mj-lt"/>
                </a:rPr>
                <a:t>–1</a:t>
              </a: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4991435" y="3224463"/>
              <a:ext cx="263542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0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4991435" y="3910263"/>
              <a:ext cx="691651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–2</a:t>
              </a:r>
              <a:r>
                <a:rPr lang="en-US" i="1" baseline="30000">
                  <a:latin typeface="+mj-lt"/>
                </a:rPr>
                <a:t>w </a:t>
              </a:r>
              <a:r>
                <a:rPr lang="en-US" baseline="30000">
                  <a:latin typeface="+mj-lt"/>
                </a:rPr>
                <a:t>–1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4991435" y="2538663"/>
              <a:ext cx="729810" cy="32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+2</a:t>
              </a:r>
              <a:r>
                <a:rPr lang="en-US" i="1" baseline="30000">
                  <a:latin typeface="+mj-lt"/>
                </a:rPr>
                <a:t>w </a:t>
              </a:r>
              <a:r>
                <a:rPr lang="en-US" baseline="30000">
                  <a:latin typeface="+mj-lt"/>
                </a:rPr>
                <a:t>–1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2851485" y="1548063"/>
              <a:ext cx="552128" cy="27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000" i="1" dirty="0">
                  <a:latin typeface="+mj-lt"/>
                </a:rPr>
                <a:t>x</a:t>
              </a:r>
              <a:r>
                <a:rPr lang="en-US" sz="2000" dirty="0">
                  <a:latin typeface="+mj-lt"/>
                </a:rPr>
                <a:t> + </a:t>
              </a:r>
              <a:r>
                <a:rPr lang="en-US" sz="2000" i="1" dirty="0">
                  <a:latin typeface="+mj-lt"/>
                </a:rPr>
                <a:t>y</a:t>
              </a:r>
            </a:p>
          </p:txBody>
        </p:sp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4610435" y="2310063"/>
              <a:ext cx="597443" cy="27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000" i="1">
                  <a:latin typeface="+mj-lt"/>
                </a:rPr>
                <a:t>x</a:t>
              </a:r>
              <a:r>
                <a:rPr lang="en-US" sz="2000">
                  <a:latin typeface="+mj-lt"/>
                </a:rPr>
                <a:t> +</a:t>
              </a:r>
              <a:r>
                <a:rPr lang="en-US" sz="2000" baseline="30000">
                  <a:latin typeface="+mj-lt"/>
                </a:rPr>
                <a:t>t</a:t>
              </a:r>
              <a:r>
                <a:rPr lang="en-US" sz="2000">
                  <a:latin typeface="+mj-lt"/>
                </a:rPr>
                <a:t> </a:t>
              </a:r>
              <a:r>
                <a:rPr lang="en-US" sz="2000" i="1">
                  <a:latin typeface="+mj-lt"/>
                </a:rPr>
                <a:t>y</a:t>
              </a:r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1877580" y="2233863"/>
              <a:ext cx="740543" cy="27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US" sz="2000" i="1">
                  <a:latin typeface="Helvetica" charset="0"/>
                </a:rPr>
                <a:t>Case 4</a:t>
              </a:r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auto">
            <a:xfrm>
              <a:off x="1882343" y="2919663"/>
              <a:ext cx="740543" cy="27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US" sz="2000" i="1">
                  <a:latin typeface="Helvetica" charset="0"/>
                </a:rPr>
                <a:t>Case 3</a:t>
              </a:r>
            </a:p>
          </p:txBody>
        </p:sp>
        <p:sp>
          <p:nvSpPr>
            <p:cNvPr id="69" name="Rectangle 35"/>
            <p:cNvSpPr>
              <a:spLocks noChangeArrowheads="1"/>
            </p:cNvSpPr>
            <p:nvPr/>
          </p:nvSpPr>
          <p:spPr bwMode="auto">
            <a:xfrm>
              <a:off x="1882343" y="3576888"/>
              <a:ext cx="740543" cy="27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US" sz="2000" i="1">
                  <a:latin typeface="Helvetica" charset="0"/>
                </a:rPr>
                <a:t>Case 2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882343" y="4215063"/>
              <a:ext cx="740543" cy="27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US" sz="2000" i="1">
                  <a:latin typeface="Helvetica" charset="0"/>
                </a:rPr>
                <a:t>Case 1</a:t>
              </a:r>
            </a:p>
          </p:txBody>
        </p:sp>
        <p:sp>
          <p:nvSpPr>
            <p:cNvPr id="71" name="Rectangle 40"/>
            <p:cNvSpPr>
              <a:spLocks noChangeArrowheads="1"/>
            </p:cNvSpPr>
            <p:nvPr/>
          </p:nvSpPr>
          <p:spPr bwMode="auto">
            <a:xfrm>
              <a:off x="3232485" y="4291263"/>
              <a:ext cx="5334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72" name="Freeform 38"/>
            <p:cNvSpPr>
              <a:spLocks/>
            </p:cNvSpPr>
            <p:nvPr/>
          </p:nvSpPr>
          <p:spPr bwMode="auto">
            <a:xfrm>
              <a:off x="3746835" y="3148263"/>
              <a:ext cx="952500" cy="1257300"/>
            </a:xfrm>
            <a:custGeom>
              <a:avLst/>
              <a:gdLst>
                <a:gd name="T0" fmla="*/ 0 w 600"/>
                <a:gd name="T1" fmla="*/ 846 h 846"/>
                <a:gd name="T2" fmla="*/ 240 w 600"/>
                <a:gd name="T3" fmla="*/ 846 h 846"/>
                <a:gd name="T4" fmla="*/ 384 w 600"/>
                <a:gd name="T5" fmla="*/ 3 h 846"/>
                <a:gd name="T6" fmla="*/ 600 w 600"/>
                <a:gd name="T7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846">
                  <a:moveTo>
                    <a:pt x="0" y="846"/>
                  </a:moveTo>
                  <a:lnTo>
                    <a:pt x="240" y="846"/>
                  </a:lnTo>
                  <a:lnTo>
                    <a:pt x="384" y="3"/>
                  </a:lnTo>
                  <a:lnTo>
                    <a:pt x="600" y="0"/>
                  </a:lnTo>
                </a:path>
              </a:pathLst>
            </a:custGeom>
            <a:noFill/>
            <a:ln w="2286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3" name="Freeform 39"/>
            <p:cNvSpPr>
              <a:spLocks/>
            </p:cNvSpPr>
            <p:nvPr/>
          </p:nvSpPr>
          <p:spPr bwMode="auto">
            <a:xfrm>
              <a:off x="4661235" y="2919663"/>
              <a:ext cx="228600" cy="457200"/>
            </a:xfrm>
            <a:custGeom>
              <a:avLst/>
              <a:gdLst>
                <a:gd name="T0" fmla="*/ 0 w 144"/>
                <a:gd name="T1" fmla="*/ 0 h 288"/>
                <a:gd name="T2" fmla="*/ 0 w 144"/>
                <a:gd name="T3" fmla="*/ 288 h 288"/>
                <a:gd name="T4" fmla="*/ 144 w 144"/>
                <a:gd name="T5" fmla="*/ 144 h 288"/>
                <a:gd name="T6" fmla="*/ 0 w 144"/>
                <a:gd name="T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lnTo>
                    <a:pt x="0" y="28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74" name="Group 61"/>
            <p:cNvGrpSpPr>
              <a:grpSpLocks/>
            </p:cNvGrpSpPr>
            <p:nvPr/>
          </p:nvGrpSpPr>
          <p:grpSpPr bwMode="auto">
            <a:xfrm>
              <a:off x="3232485" y="3529263"/>
              <a:ext cx="1676400" cy="457200"/>
              <a:chOff x="3744" y="1920"/>
              <a:chExt cx="1056" cy="288"/>
            </a:xfrm>
          </p:grpSpPr>
          <p:sp>
            <p:nvSpPr>
              <p:cNvPr id="75" name="Rectangle 46"/>
              <p:cNvSpPr>
                <a:spLocks noChangeArrowheads="1"/>
              </p:cNvSpPr>
              <p:nvPr/>
            </p:nvSpPr>
            <p:spPr bwMode="auto">
              <a:xfrm>
                <a:off x="3744" y="1996"/>
                <a:ext cx="908" cy="144"/>
              </a:xfrm>
              <a:prstGeom prst="rect">
                <a:avLst/>
              </a:prstGeom>
              <a:solidFill>
                <a:srgbClr val="0033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76" name="Freeform 45"/>
              <p:cNvSpPr>
                <a:spLocks/>
              </p:cNvSpPr>
              <p:nvPr/>
            </p:nvSpPr>
            <p:spPr bwMode="auto">
              <a:xfrm>
                <a:off x="4652" y="1920"/>
                <a:ext cx="148" cy="288"/>
              </a:xfrm>
              <a:custGeom>
                <a:avLst/>
                <a:gdLst>
                  <a:gd name="T0" fmla="*/ 0 w 144"/>
                  <a:gd name="T1" fmla="*/ 0 h 288"/>
                  <a:gd name="T2" fmla="*/ 0 w 144"/>
                  <a:gd name="T3" fmla="*/ 288 h 288"/>
                  <a:gd name="T4" fmla="*/ 144 w 144"/>
                  <a:gd name="T5" fmla="*/ 144 h 288"/>
                  <a:gd name="T6" fmla="*/ 0 w 144"/>
                  <a:gd name="T7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288">
                    <a:moveTo>
                      <a:pt x="0" y="0"/>
                    </a:moveTo>
                    <a:lnTo>
                      <a:pt x="0" y="288"/>
                    </a:lnTo>
                    <a:lnTo>
                      <a:pt x="144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</p:grpSp>
        <p:sp>
          <p:nvSpPr>
            <p:cNvPr id="77" name="Line 15"/>
            <p:cNvSpPr>
              <a:spLocks noChangeShapeType="1"/>
            </p:cNvSpPr>
            <p:nvPr/>
          </p:nvSpPr>
          <p:spPr bwMode="auto">
            <a:xfrm>
              <a:off x="3246773" y="3411788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78" name="Group 60"/>
            <p:cNvGrpSpPr>
              <a:grpSpLocks/>
            </p:cNvGrpSpPr>
            <p:nvPr/>
          </p:nvGrpSpPr>
          <p:grpSpPr bwMode="auto">
            <a:xfrm>
              <a:off x="3232485" y="2843463"/>
              <a:ext cx="1676400" cy="457200"/>
              <a:chOff x="3744" y="1488"/>
              <a:chExt cx="1056" cy="288"/>
            </a:xfrm>
          </p:grpSpPr>
          <p:sp>
            <p:nvSpPr>
              <p:cNvPr id="79" name="Freeform 42"/>
              <p:cNvSpPr>
                <a:spLocks/>
              </p:cNvSpPr>
              <p:nvPr/>
            </p:nvSpPr>
            <p:spPr bwMode="auto">
              <a:xfrm>
                <a:off x="4652" y="1488"/>
                <a:ext cx="148" cy="288"/>
              </a:xfrm>
              <a:custGeom>
                <a:avLst/>
                <a:gdLst>
                  <a:gd name="T0" fmla="*/ 0 w 144"/>
                  <a:gd name="T1" fmla="*/ 0 h 288"/>
                  <a:gd name="T2" fmla="*/ 0 w 144"/>
                  <a:gd name="T3" fmla="*/ 288 h 288"/>
                  <a:gd name="T4" fmla="*/ 144 w 144"/>
                  <a:gd name="T5" fmla="*/ 144 h 288"/>
                  <a:gd name="T6" fmla="*/ 0 w 144"/>
                  <a:gd name="T7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288">
                    <a:moveTo>
                      <a:pt x="0" y="0"/>
                    </a:moveTo>
                    <a:lnTo>
                      <a:pt x="0" y="288"/>
                    </a:lnTo>
                    <a:lnTo>
                      <a:pt x="144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80" name="Rectangle 43"/>
              <p:cNvSpPr>
                <a:spLocks noChangeArrowheads="1"/>
              </p:cNvSpPr>
              <p:nvPr/>
            </p:nvSpPr>
            <p:spPr bwMode="auto">
              <a:xfrm>
                <a:off x="3744" y="1564"/>
                <a:ext cx="908" cy="144"/>
              </a:xfrm>
              <a:prstGeom prst="rect">
                <a:avLst/>
              </a:prstGeom>
              <a:solidFill>
                <a:srgbClr val="0033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sp>
          <p:nvSpPr>
            <p:cNvPr id="81" name="Line 3"/>
            <p:cNvSpPr>
              <a:spLocks noChangeShapeType="1"/>
            </p:cNvSpPr>
            <p:nvPr/>
          </p:nvSpPr>
          <p:spPr bwMode="auto">
            <a:xfrm>
              <a:off x="3246773" y="2040188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3308685" y="3224463"/>
              <a:ext cx="689265" cy="258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800">
                  <a:latin typeface="Helvetica" charset="0"/>
                </a:rPr>
                <a:t>Normal</a:t>
              </a:r>
            </a:p>
          </p:txBody>
        </p:sp>
      </p:grpSp>
      <p:sp>
        <p:nvSpPr>
          <p:cNvPr id="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60" y="1686501"/>
            <a:ext cx="332271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Positive overflow </a:t>
            </a:r>
            <a:r>
              <a:rPr lang="en-US" dirty="0" err="1"/>
              <a:t>iff</a:t>
            </a:r>
            <a:r>
              <a:rPr lang="en-US" dirty="0"/>
              <a:t> x&gt;0, y&gt;0, but s&lt;=0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Negative overflow </a:t>
            </a:r>
            <a:r>
              <a:rPr lang="en-US" dirty="0" err="1"/>
              <a:t>iff</a:t>
            </a:r>
            <a:r>
              <a:rPr lang="en-US" dirty="0"/>
              <a:t> x&lt;0, y&lt;0, but s&gt;=0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(proofs in textbook)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304799" y="851489"/>
            <a:ext cx="7764379" cy="522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ts val="5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pPr>
              <a:defRPr/>
            </a:pPr>
            <a:r>
              <a:rPr lang="en-US" dirty="0"/>
              <a:t>Let x, y, z be w-bit signed integers, z=</a:t>
            </a:r>
            <a:r>
              <a:rPr lang="en-US" dirty="0" err="1"/>
              <a:t>x+y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075" y="1427659"/>
            <a:ext cx="1848409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True sum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x+y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11095" y="2478237"/>
            <a:ext cx="952161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z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1531701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6684"/>
              </p:ext>
            </p:extLst>
          </p:nvPr>
        </p:nvGraphicFramePr>
        <p:xfrm>
          <a:off x="404662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62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07171"/>
            <a:ext cx="3908412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9922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80862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47562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51820" y="5562600"/>
            <a:ext cx="162576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Positive overflow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589420" y="1371600"/>
            <a:ext cx="171393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Negative overflow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19902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70422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507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518" y="3496846"/>
            <a:ext cx="7086934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 marL="342900" lvl="2" indent="-342900">
              <a:buSzPct val="60000"/>
              <a:buFont typeface="Wingdings 2"/>
              <a:buChar char="⬛"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Result range: 0 ≤ </a:t>
            </a:r>
            <a:r>
              <a:rPr lang="en-US" i="1" dirty="0"/>
              <a:t>x</a:t>
            </a:r>
            <a:r>
              <a:rPr lang="en-US" dirty="0"/>
              <a:t> * </a:t>
            </a:r>
            <a:r>
              <a:rPr lang="en-US" i="1" dirty="0"/>
              <a:t>y</a:t>
            </a:r>
            <a:r>
              <a:rPr lang="en-US" dirty="0"/>
              <a:t> ≤ (2</a:t>
            </a:r>
            <a:r>
              <a:rPr lang="en-US" i="1" baseline="30000" dirty="0"/>
              <a:t>w</a:t>
            </a:r>
            <a:r>
              <a:rPr lang="en-US" dirty="0"/>
              <a:t> – 1) </a:t>
            </a:r>
            <a:r>
              <a:rPr lang="en-US" baseline="30000" dirty="0"/>
              <a:t>2</a:t>
            </a:r>
            <a:r>
              <a:rPr lang="en-US" dirty="0"/>
              <a:t>  =  2</a:t>
            </a:r>
            <a:r>
              <a:rPr lang="en-US" baseline="30000" dirty="0"/>
              <a:t>2</a:t>
            </a:r>
            <a:r>
              <a:rPr lang="en-US" i="1" baseline="30000" dirty="0"/>
              <a:t>w</a:t>
            </a:r>
            <a:r>
              <a:rPr lang="en-US" dirty="0"/>
              <a:t> – 2</a:t>
            </a:r>
            <a:r>
              <a:rPr lang="en-US" i="1" baseline="30000" dirty="0"/>
              <a:t>w</a:t>
            </a:r>
            <a:r>
              <a:rPr lang="en-US" baseline="30000" dirty="0"/>
              <a:t>+1</a:t>
            </a:r>
            <a:r>
              <a:rPr lang="en-US" dirty="0"/>
              <a:t> + 1</a:t>
            </a:r>
          </a:p>
          <a:p>
            <a:pPr marL="800101" lvl="3" indent="-342900">
              <a:buSzPct val="60000"/>
              <a:buFont typeface="Wingdings 2"/>
              <a:buChar char="⬛"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Requires up to 2*w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 dirty="0" err="1"/>
              <a:t>UMult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  ·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736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690937"/>
            <a:ext cx="81216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Bit-level representation exactly the same as unsigned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Interpreted differently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0489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6209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42869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88589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226689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88589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1929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226689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7649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72409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34309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65729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95269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72409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1929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7763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54B4-57A9-5346-A72F-B779E282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857073"/>
            <a:ext cx="7592094" cy="1090794"/>
          </a:xfrm>
        </p:spPr>
        <p:txBody>
          <a:bodyPr/>
          <a:lstStyle/>
          <a:p>
            <a:pPr rtl="0"/>
            <a:r>
              <a:rPr lang="en-US" b="0" dirty="0">
                <a:solidFill>
                  <a:srgbClr val="0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TP: Can you explain the overflow example (book)</a:t>
            </a:r>
            <a:br>
              <a:rPr lang="en-US" b="0" dirty="0">
                <a:solidFill>
                  <a:srgbClr val="0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82E67-2414-0745-AA34-BFA72D2B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1893152"/>
            <a:ext cx="7896225" cy="476843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(200*300*400*500) =&gt; -884,901,888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32-bit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8086B-83A8-814A-93FA-577E6E26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12" y="1584559"/>
            <a:ext cx="1797637" cy="1965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A2D7EA-4160-2144-A759-82994683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63" y="1505899"/>
            <a:ext cx="1797637" cy="19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597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96875" y="2400132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We did not cover the following slides in class. However, you may find the materials helpful.</a:t>
            </a:r>
          </a:p>
        </p:txBody>
      </p:sp>
    </p:spTree>
    <p:extLst>
      <p:ext uri="{BB962C8B-B14F-4D97-AF65-F5344CB8AC3E}">
        <p14:creationId xmlns:p14="http://schemas.microsoft.com/office/powerpoint/2010/main" val="7110060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3600" b="1"/>
              <a:t>Today: Bits, Bytes, and Integers</a:t>
            </a:r>
          </a:p>
        </p:txBody>
      </p:sp>
      <p:sp>
        <p:nvSpPr>
          <p:cNvPr id="653" name="Shape 653"/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400" b="1" dirty="0">
                <a:solidFill>
                  <a:srgbClr val="A6A6A6"/>
                </a:solidFill>
              </a:rPr>
              <a:t>Representing information as bits</a:t>
            </a:r>
          </a:p>
          <a:p>
            <a:pPr lvl="0">
              <a:defRPr sz="1800" b="0"/>
            </a:pPr>
            <a:r>
              <a:rPr sz="2400" b="1" dirty="0">
                <a:solidFill>
                  <a:srgbClr val="A6A6A6"/>
                </a:solidFill>
              </a:rPr>
              <a:t>Bit-level manipulations</a:t>
            </a:r>
          </a:p>
          <a:p>
            <a:pPr lvl="0">
              <a:defRPr sz="1800" b="0"/>
            </a:pPr>
            <a:r>
              <a:rPr sz="2400" b="1" dirty="0"/>
              <a:t>Integers</a:t>
            </a:r>
          </a:p>
          <a:p>
            <a:pPr marL="742950" lvl="1" indent="-285750">
              <a:spcBef>
                <a:spcPts val="400"/>
              </a:spcBef>
              <a:buFont typeface="Wingdings"/>
              <a:defRPr sz="1800" b="0"/>
            </a:pPr>
            <a:r>
              <a:rPr sz="2000" b="1" dirty="0"/>
              <a:t>Representation: unsigned and signed</a:t>
            </a:r>
            <a:endParaRPr sz="2000" dirty="0"/>
          </a:p>
          <a:p>
            <a:pPr marL="742950" lvl="1" indent="-285750">
              <a:spcBef>
                <a:spcPts val="400"/>
              </a:spcBef>
              <a:buFont typeface="Wingdings"/>
              <a:defRPr sz="1800" b="0"/>
            </a:pPr>
            <a:r>
              <a:rPr sz="2000" dirty="0">
                <a:solidFill>
                  <a:srgbClr val="A6A6A6"/>
                </a:solidFill>
              </a:rPr>
              <a:t>Conversion, casting</a:t>
            </a:r>
            <a:endParaRPr sz="2000" dirty="0"/>
          </a:p>
          <a:p>
            <a:pPr marL="742950" lvl="1" indent="-285750">
              <a:spcBef>
                <a:spcPts val="400"/>
              </a:spcBef>
              <a:buFont typeface="Wingdings"/>
              <a:defRPr sz="1800" b="0"/>
            </a:pPr>
            <a:r>
              <a:rPr sz="2000" dirty="0">
                <a:solidFill>
                  <a:srgbClr val="A6A6A6"/>
                </a:solidFill>
              </a:rPr>
              <a:t>Expanding, truncating</a:t>
            </a:r>
            <a:endParaRPr lang="en-US" sz="2000" dirty="0">
              <a:solidFill>
                <a:srgbClr val="A6A6A6"/>
              </a:solidFill>
            </a:endParaRPr>
          </a:p>
          <a:p>
            <a:pPr marL="742950" lvl="1" indent="-285750">
              <a:spcBef>
                <a:spcPts val="400"/>
              </a:spcBef>
              <a:buFont typeface="Wingdings"/>
              <a:defRPr sz="1800" b="0"/>
            </a:pPr>
            <a:r>
              <a:rPr lang="en-US" sz="2000" dirty="0">
                <a:solidFill>
                  <a:srgbClr val="A6A6A6"/>
                </a:solidFill>
              </a:rPr>
              <a:t>Arithmetic</a:t>
            </a:r>
            <a:endParaRPr sz="2000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  <p:extLst>
      <p:ext uri="{BB962C8B-B14F-4D97-AF65-F5344CB8AC3E}">
        <p14:creationId xmlns:p14="http://schemas.microsoft.com/office/powerpoint/2010/main" val="193848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Uses logical shift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27898" y="2489200"/>
            <a:ext cx="11112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Discard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7246169" y="2921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926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itchFamily="49" charset="0"/>
              </a:rPr>
              <a:t>t</a:t>
            </a:r>
            <a:r>
              <a:rPr lang="en-US" b="1" dirty="0">
                <a:latin typeface="Courier New" pitchFamily="49" charset="0"/>
              </a:rPr>
              <a:t>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dirty="0">
                <a:latin typeface="Courier New" pitchFamily="49" charset="0"/>
              </a:rPr>
              <a:t>t</a:t>
            </a:r>
            <a:r>
              <a:rPr lang="en-US" b="1" dirty="0">
                <a:latin typeface="Courier New" pitchFamily="49" charset="0"/>
              </a:rPr>
              <a:t>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Uses arithmetic shift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1496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14964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14964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260684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260684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260684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260684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260684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260684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260684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073445"/>
            <a:ext cx="2696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t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253064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291164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253064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2953081" y="2987845"/>
            <a:ext cx="75373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t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2987845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302045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260684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176864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14964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149645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0640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s</a:t>
            </a: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06404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06404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06404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06404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0640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0640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064045"/>
            <a:ext cx="6858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064045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344504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711670" y="3540295"/>
            <a:ext cx="109356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i="1" dirty="0">
                <a:latin typeface="Times" pitchFamily="18" charset="0"/>
              </a:rPr>
              <a:t>t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35974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s</a:t>
            </a: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359744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359744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359744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3521245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2987845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27898" y="1895645"/>
            <a:ext cx="11112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Discard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7246169" y="232744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0640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359744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35974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35974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3597445"/>
            <a:ext cx="6858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3597445"/>
            <a:ext cx="228600" cy="2286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265906" y="4154359"/>
            <a:ext cx="8307387" cy="1268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pPr>
              <a:tabLst>
                <a:tab pos="2971800" algn="l"/>
              </a:tabLst>
              <a:defRPr/>
            </a:pPr>
            <a:r>
              <a:rPr lang="en-US" dirty="0">
                <a:latin typeface="Courier New" pitchFamily="49" charset="0"/>
              </a:rPr>
              <a:t>However, negative numbers should round towards 0!!</a:t>
            </a:r>
          </a:p>
          <a:p>
            <a:pPr>
              <a:tabLst>
                <a:tab pos="2971800" algn="l"/>
              </a:tabLst>
              <a:defRPr/>
            </a:pPr>
            <a:r>
              <a:rPr lang="en-US" dirty="0">
                <a:latin typeface="Courier New" pitchFamily="49" charset="0"/>
              </a:rPr>
              <a:t>How to correctly perform power-of-2 divide with shifts for negative numbers?</a:t>
            </a:r>
          </a:p>
          <a:p>
            <a:pPr lvl="1">
              <a:tabLst>
                <a:tab pos="2971800" algn="l"/>
              </a:tabLst>
              <a:defRPr/>
            </a:pPr>
            <a:r>
              <a:rPr lang="en-US" dirty="0">
                <a:latin typeface="Courier New" pitchFamily="49" charset="0"/>
              </a:rPr>
              <a:t>Adding a “bias” before the shift</a:t>
            </a:r>
          </a:p>
          <a:p>
            <a:pPr lvl="1">
              <a:tabLst>
                <a:tab pos="2971800" algn="l"/>
              </a:tabLst>
              <a:defRPr/>
            </a:pPr>
            <a:r>
              <a:rPr lang="en-US" dirty="0">
                <a:latin typeface="Courier New" pitchFamily="49" charset="0"/>
              </a:rPr>
              <a:t>See textbook for details</a:t>
            </a:r>
          </a:p>
          <a:p>
            <a:pPr>
              <a:tabLst>
                <a:tab pos="2971800" algn="l"/>
              </a:tabLst>
              <a:defRPr/>
            </a:pPr>
            <a:endParaRPr lang="en-US" dirty="0">
              <a:latin typeface="Courier New" pitchFamily="49" charset="0"/>
            </a:endParaRPr>
          </a:p>
          <a:p>
            <a:pPr>
              <a:tabLst>
                <a:tab pos="2971800" algn="l"/>
              </a:tabLst>
              <a:defRPr/>
            </a:pPr>
            <a:endParaRPr lang="en-US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2971800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1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1" y="493712"/>
            <a:ext cx="6988731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 Using Bit Vectors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329024"/>
              </p:ext>
            </p:extLst>
          </p:nvPr>
        </p:nvGraphicFramePr>
        <p:xfrm>
          <a:off x="4800600" y="3629894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29894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1490"/>
              </p:ext>
            </p:extLst>
          </p:nvPr>
        </p:nvGraphicFramePr>
        <p:xfrm>
          <a:off x="990600" y="3629894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29894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3248894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3248894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4163294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 flipH="1">
            <a:off x="6553199" y="4696694"/>
            <a:ext cx="2209799" cy="1567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 (most significant bit)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 0: nonnegative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1: negative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36561" y="1180381"/>
            <a:ext cx="7896225" cy="57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/>
          <a:lstStyle>
            <a:lvl1pPr marL="342900" indent="-342900">
              <a:spcBef>
                <a:spcPts val="500"/>
              </a:spcBef>
              <a:buClr>
                <a:srgbClr val="990000"/>
              </a:buClr>
              <a:buSzPct val="60000"/>
              <a:buFont typeface="Wingdings 2"/>
              <a:buChar char="⬛"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800100" indent="-342900">
              <a:spcBef>
                <a:spcPts val="500"/>
              </a:spcBef>
              <a:buClr>
                <a:srgbClr val="990000"/>
              </a:buClr>
              <a:buSzPct val="11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1188719" indent="-274319">
              <a:spcBef>
                <a:spcPts val="500"/>
              </a:spcBef>
              <a:buClr>
                <a:srgbClr val="990000"/>
              </a:buClr>
              <a:buSzPct val="80000"/>
              <a:buFont typeface="Wingdings 2"/>
              <a:buChar char="▪"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–"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  <a:lvl6pPr marL="19634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6pPr>
            <a:lvl7pPr marL="24206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7pPr>
            <a:lvl8pPr marL="28778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8pPr>
            <a:lvl9pPr marL="3335020" indent="-274320">
              <a:spcBef>
                <a:spcPts val="600"/>
              </a:spcBef>
              <a:buClr>
                <a:srgbClr val="990000"/>
              </a:buClr>
              <a:buSzPct val="100000"/>
              <a:buFont typeface="Wingdings 2"/>
              <a:buChar char="»"/>
              <a:defRPr sz="2400" b="1">
                <a:latin typeface="Calibri Bold"/>
                <a:ea typeface="Calibri Bold"/>
                <a:cs typeface="Calibri Bold"/>
                <a:sym typeface="Calibri Bold"/>
              </a:defRPr>
            </a:lvl9pPr>
          </a:lstStyle>
          <a:p>
            <a:r>
              <a:rPr lang="en-US" dirty="0"/>
              <a:t>Let integer </a:t>
            </a:r>
            <a:r>
              <a:rPr lang="en-US" i="1" dirty="0"/>
              <a:t>X</a:t>
            </a:r>
            <a:r>
              <a:rPr lang="en-US" dirty="0"/>
              <a:t> be a bit vector of width </a:t>
            </a:r>
            <a:r>
              <a:rPr lang="en-US" i="1" dirty="0"/>
              <a:t>w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How to determine its value?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2436" y="1757998"/>
            <a:ext cx="572192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X = [ x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w-1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 x 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w-2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  </a:t>
            </a:r>
            <a:r>
              <a:rPr kumimoji="0" lang="mr-I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…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  x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1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x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0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3954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33" grpId="0"/>
      <p:bldP spid="1034" grpId="0" animBg="1"/>
      <p:bldP spid="10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6641242" cy="6052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Encodings for All Four-Bit Integers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22154" y="1233054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492093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Special Integer Values </a:t>
            </a:r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1039569" y="1098583"/>
            <a:ext cx="3111500" cy="5168900"/>
            <a:chOff x="480" y="768"/>
            <a:chExt cx="1960" cy="3256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77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0110</a:t>
              </a:r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0111</a:t>
              </a:r>
            </a:p>
          </p:txBody>
        </p:sp>
        <p:sp>
          <p:nvSpPr>
            <p:cNvPr id="80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86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88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91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93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94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95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96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97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98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00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01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02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03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04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05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06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07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08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09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12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13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4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15" name="Rounded Rectangle 114"/>
          <p:cNvSpPr/>
          <p:nvPr/>
        </p:nvSpPr>
        <p:spPr>
          <a:xfrm>
            <a:off x="2182569" y="5976333"/>
            <a:ext cx="9144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173169" y="3525436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173169" y="3883250"/>
            <a:ext cx="9906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72126" y="6267483"/>
            <a:ext cx="160104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Umax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(2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w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-1)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29882" y="3302888"/>
            <a:ext cx="457652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max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(2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w-1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-1): max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value for signed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29882" y="3877104"/>
            <a:ext cx="432577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min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(-2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w-1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): min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rPr>
              <a:t> value for signed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182569" y="1374803"/>
            <a:ext cx="1962150" cy="33433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293793" y="1286634"/>
            <a:ext cx="411227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0: all 0’s in </a:t>
            </a:r>
            <a:r>
              <a:rPr lang="en-US">
                <a:solidFill>
                  <a:srgbClr val="000000"/>
                </a:solidFill>
              </a:rPr>
              <a:t>binary, same for </a:t>
            </a:r>
            <a:r>
              <a:rPr lang="en-US" dirty="0">
                <a:solidFill>
                  <a:srgbClr val="000000"/>
                </a:solidFill>
              </a:rPr>
              <a:t>both signed and unsigned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235918" y="5980816"/>
            <a:ext cx="914400" cy="274320"/>
          </a:xfrm>
          <a:prstGeom prst="roundRect">
            <a:avLst/>
          </a:prstGeom>
          <a:noFill/>
          <a:ln w="635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229884" y="5883090"/>
            <a:ext cx="432577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 All 1’s in binary: -1 for signed,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Max value for unsigned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121063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/>
      <p:bldP spid="119" grpId="0"/>
      <p:bldP spid="120" grpId="0"/>
      <p:bldP spid="121" grpId="0" animBg="1"/>
      <p:bldP spid="122" grpId="0"/>
      <p:bldP spid="123" grpId="0" animBg="1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Integer Encoding Example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803565" y="990600"/>
            <a:ext cx="7509162" cy="369332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unsigned short x = 15213;  // 00111011 01101101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73909" y="1385047"/>
            <a:ext cx="5535613" cy="5472953"/>
            <a:chOff x="2673909" y="1385047"/>
            <a:chExt cx="5535613" cy="5472953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066905"/>
                </p:ext>
              </p:extLst>
            </p:nvPr>
          </p:nvGraphicFramePr>
          <p:xfrm>
            <a:off x="2673909" y="1654175"/>
            <a:ext cx="5535613" cy="520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4" name="Document" r:id="rId4" imgW="5600700" imgH="5219700" progId="Word.Document.8">
                    <p:embed/>
                  </p:oleObj>
                </mc:Choice>
                <mc:Fallback>
                  <p:oleObj name="Document" r:id="rId4" imgW="5600700" imgH="52197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3909" y="1654175"/>
                          <a:ext cx="5535613" cy="520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607422" y="1385047"/>
              <a:ext cx="2232211" cy="547295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2888779" y="6170257"/>
              <a:ext cx="182880" cy="18288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 Bold"/>
                <a:ea typeface="Arial Narrow Bold"/>
                <a:cs typeface="Arial Narrow Bold"/>
                <a:sym typeface="Arial Narro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6289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Two’s Complement Encoding Example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599" y="990600"/>
            <a:ext cx="6560127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x = 15213;  //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y = -15213: //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20875" y="1779588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Document" r:id="rId4" imgW="5600700" imgH="5219700" progId="Word.Document.8">
                  <p:embed/>
                </p:oleObj>
              </mc:Choice>
              <mc:Fallback>
                <p:oleObj name="Document" r:id="rId4" imgW="5600700" imgH="5219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779588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121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 Bold"/>
            <a:ea typeface="Arial Narrow Bold"/>
            <a:cs typeface="Arial Narrow Bold"/>
            <a:sym typeface="Arial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 Bold"/>
            <a:ea typeface="Arial Narrow Bold"/>
            <a:cs typeface="Arial Narrow Bold"/>
            <a:sym typeface="Arial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 Bold"/>
            <a:ea typeface="Arial Narrow Bold"/>
            <a:cs typeface="Arial Narrow Bold"/>
            <a:sym typeface="Arial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 Bold"/>
            <a:ea typeface="Arial Narrow Bold"/>
            <a:cs typeface="Arial Narrow Bold"/>
            <a:sym typeface="Arial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3288</Words>
  <Application>Microsoft Macintosh PowerPoint</Application>
  <PresentationFormat>On-screen Show (4:3)</PresentationFormat>
  <Paragraphs>1069</Paragraphs>
  <Slides>42</Slides>
  <Notes>40</Notes>
  <HiddenSlides>6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Calibri Bold</vt:lpstr>
      <vt:lpstr>Arial Narrow Bold</vt:lpstr>
      <vt:lpstr>Avenir Roman</vt:lpstr>
      <vt:lpstr>Calibri</vt:lpstr>
      <vt:lpstr>Courier New</vt:lpstr>
      <vt:lpstr>Gill Sans</vt:lpstr>
      <vt:lpstr>Helvetica</vt:lpstr>
      <vt:lpstr>Symbol</vt:lpstr>
      <vt:lpstr>Times</vt:lpstr>
      <vt:lpstr>Wingdings</vt:lpstr>
      <vt:lpstr>Wingdings 2</vt:lpstr>
      <vt:lpstr>Default</vt:lpstr>
      <vt:lpstr>Equation</vt:lpstr>
      <vt:lpstr>Document</vt:lpstr>
      <vt:lpstr>Chart</vt:lpstr>
      <vt:lpstr>Bits, Bytes, and Integers (II)  CS154 Autumn 2019, Prof Chien Lecture 3 Sections 2.3, 2.5   </vt:lpstr>
      <vt:lpstr>Exam I</vt:lpstr>
      <vt:lpstr>Endianness impact on C program </vt:lpstr>
      <vt:lpstr>Today: Bits, Bytes, and Integers</vt:lpstr>
      <vt:lpstr>Encoding Integers Using Bit Vectors</vt:lpstr>
      <vt:lpstr>Encodings for All Four-Bit Integers</vt:lpstr>
      <vt:lpstr>Special Integer Values </vt:lpstr>
      <vt:lpstr>Unsigned Integer Encoding Example</vt:lpstr>
      <vt:lpstr>Two’s Complement Encoding Example</vt:lpstr>
      <vt:lpstr>Properties of Integer Values</vt:lpstr>
      <vt:lpstr>Properties of Integer Values</vt:lpstr>
      <vt:lpstr>Properties of Integer Values</vt:lpstr>
      <vt:lpstr>Today: Bits, Bytes, and Integers</vt:lpstr>
      <vt:lpstr>Mapping Signed  Unsigned</vt:lpstr>
      <vt:lpstr>Conversion Visualized</vt:lpstr>
      <vt:lpstr>Signed vs. Unsigned in C</vt:lpstr>
      <vt:lpstr>Casting Surprises in C</vt:lpstr>
      <vt:lpstr>Casting Surprises in C</vt:lpstr>
      <vt:lpstr>Summary Casting Signed ↔ Unsigned: Basic Rules</vt:lpstr>
      <vt:lpstr>Today: Bits, Bytes, and Integers</vt:lpstr>
      <vt:lpstr>Sign Extension</vt:lpstr>
      <vt:lpstr>Sign Extension Example</vt:lpstr>
      <vt:lpstr>Why Does Sign Extension Work? </vt:lpstr>
      <vt:lpstr>Why Does Sign Extension Work? </vt:lpstr>
      <vt:lpstr>Truncating</vt:lpstr>
      <vt:lpstr>Today: Bits, Bytes, and Integers</vt:lpstr>
      <vt:lpstr>Why Two’s Complement?</vt:lpstr>
      <vt:lpstr>B2T “cuts” the values (ring) in a different place: different range, overflow, etc.</vt:lpstr>
      <vt:lpstr>Unsigned Addition (UAdd)</vt:lpstr>
      <vt:lpstr>Visualizing “True Sum”</vt:lpstr>
      <vt:lpstr>Visualizing Unsigned Addition</vt:lpstr>
      <vt:lpstr>Two’s Complement Addition (TAdd)</vt:lpstr>
      <vt:lpstr>Odd Behaviors in TAdd</vt:lpstr>
      <vt:lpstr>TAdd Overflow</vt:lpstr>
      <vt:lpstr>Visualizing 2’s Complement Addition</vt:lpstr>
      <vt:lpstr>Unsigned Multiplication in C</vt:lpstr>
      <vt:lpstr>Signed Multiplication in C</vt:lpstr>
      <vt:lpstr>TP: Can you explain the overflow example (book) </vt:lpstr>
      <vt:lpstr>We did not cover the following slides in class. However, you may find the materials helpful.</vt:lpstr>
      <vt:lpstr>Power-of-2 Multiply with Shift</vt:lpstr>
      <vt:lpstr>Unsigned Power-of-2 Divide with Shift</vt:lpstr>
      <vt:lpstr>Signed Power-of-2 Divide with Shift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Bits, Bytes, and Integers  CS154 Spring 2017 Lecture 2 Sections 2.1 and 2.2</dc:title>
  <cp:lastModifiedBy>Andrew A Chien</cp:lastModifiedBy>
  <cp:revision>175</cp:revision>
  <cp:lastPrinted>2017-03-31T19:30:19Z</cp:lastPrinted>
  <dcterms:modified xsi:type="dcterms:W3CDTF">2019-10-07T02:14:11Z</dcterms:modified>
</cp:coreProperties>
</file>