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90" r:id="rId6"/>
    <p:sldId id="337" r:id="rId7"/>
    <p:sldId id="292" r:id="rId8"/>
    <p:sldId id="266" r:id="rId9"/>
    <p:sldId id="338" r:id="rId10"/>
    <p:sldId id="268" r:id="rId11"/>
    <p:sldId id="342" r:id="rId12"/>
    <p:sldId id="340" r:id="rId13"/>
    <p:sldId id="343" r:id="rId14"/>
    <p:sldId id="341" r:id="rId15"/>
    <p:sldId id="293" r:id="rId16"/>
    <p:sldId id="294" r:id="rId17"/>
    <p:sldId id="295" r:id="rId18"/>
    <p:sldId id="297" r:id="rId19"/>
    <p:sldId id="299" r:id="rId20"/>
    <p:sldId id="300" r:id="rId21"/>
  </p:sldIdLst>
  <p:sldSz cx="9144000" cy="6858000" type="screen4x3"/>
  <p:notesSz cx="6858000" cy="9144000"/>
  <p:defaultTextStyle>
    <a:lvl1pPr>
      <a:defRPr sz="2400">
        <a:latin typeface="Arial Narrow Bold"/>
        <a:ea typeface="Arial Narrow Bold"/>
        <a:cs typeface="Arial Narrow Bold"/>
        <a:sym typeface="Arial Narrow Bold"/>
      </a:defRPr>
    </a:lvl1pPr>
    <a:lvl2pPr indent="457200">
      <a:defRPr sz="2400">
        <a:latin typeface="Arial Narrow Bold"/>
        <a:ea typeface="Arial Narrow Bold"/>
        <a:cs typeface="Arial Narrow Bold"/>
        <a:sym typeface="Arial Narrow Bold"/>
      </a:defRPr>
    </a:lvl2pPr>
    <a:lvl3pPr indent="914400">
      <a:defRPr sz="2400">
        <a:latin typeface="Arial Narrow Bold"/>
        <a:ea typeface="Arial Narrow Bold"/>
        <a:cs typeface="Arial Narrow Bold"/>
        <a:sym typeface="Arial Narrow Bold"/>
      </a:defRPr>
    </a:lvl3pPr>
    <a:lvl4pPr indent="1371600">
      <a:defRPr sz="2400">
        <a:latin typeface="Arial Narrow Bold"/>
        <a:ea typeface="Arial Narrow Bold"/>
        <a:cs typeface="Arial Narrow Bold"/>
        <a:sym typeface="Arial Narrow Bold"/>
      </a:defRPr>
    </a:lvl4pPr>
    <a:lvl5pPr indent="1828800">
      <a:defRPr sz="2400">
        <a:latin typeface="Arial Narrow Bold"/>
        <a:ea typeface="Arial Narrow Bold"/>
        <a:cs typeface="Arial Narrow Bold"/>
        <a:sym typeface="Arial Narrow Bold"/>
      </a:defRPr>
    </a:lvl5pPr>
    <a:lvl6pPr indent="2286000">
      <a:defRPr sz="2400">
        <a:latin typeface="Arial Narrow Bold"/>
        <a:ea typeface="Arial Narrow Bold"/>
        <a:cs typeface="Arial Narrow Bold"/>
        <a:sym typeface="Arial Narrow Bold"/>
      </a:defRPr>
    </a:lvl6pPr>
    <a:lvl7pPr indent="2743200">
      <a:defRPr sz="2400">
        <a:latin typeface="Arial Narrow Bold"/>
        <a:ea typeface="Arial Narrow Bold"/>
        <a:cs typeface="Arial Narrow Bold"/>
        <a:sym typeface="Arial Narrow Bold"/>
      </a:defRPr>
    </a:lvl7pPr>
    <a:lvl8pPr indent="3200400">
      <a:defRPr sz="2400">
        <a:latin typeface="Arial Narrow Bold"/>
        <a:ea typeface="Arial Narrow Bold"/>
        <a:cs typeface="Arial Narrow Bold"/>
        <a:sym typeface="Arial Narrow Bold"/>
      </a:defRPr>
    </a:lvl8pPr>
    <a:lvl9pPr indent="3657600">
      <a:defRPr sz="2400">
        <a:latin typeface="Arial Narrow Bold"/>
        <a:ea typeface="Arial Narrow Bold"/>
        <a:cs typeface="Arial Narrow Bold"/>
        <a:sym typeface="Arial Narrow Bold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n">
        <a:font>
          <a:latin typeface="Arial Narrow"/>
          <a:ea typeface="Arial Narrow"/>
          <a:cs typeface="Arial Narrow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ECDD"/>
          </a:solidFill>
        </a:fill>
      </a:tcStyle>
    </a:wholeTbl>
    <a:band2H>
      <a:tcTxStyle/>
      <a:tcStyle>
        <a:tcBdr/>
        <a:fill>
          <a:solidFill>
            <a:srgbClr val="E6F6EF"/>
          </a:solidFill>
        </a:fill>
      </a:tcStyle>
    </a:band2H>
    <a:firstCol>
      <a:tcTxStyle b="on" i="on">
        <a:font>
          <a:latin typeface="Arial Narrow"/>
          <a:ea typeface="Arial Narrow"/>
          <a:cs typeface="Arial Narrow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00CC99"/>
          </a:solidFill>
        </a:fill>
      </a:tcStyle>
    </a:firstCol>
    <a:lastRow>
      <a:tcTxStyle b="on" i="on">
        <a:font>
          <a:latin typeface="Arial Narrow"/>
          <a:ea typeface="Arial Narrow"/>
          <a:cs typeface="Arial Narrow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00CC99"/>
          </a:solidFill>
        </a:fill>
      </a:tcStyle>
    </a:lastRow>
    <a:firstRow>
      <a:tcTxStyle b="on" i="on">
        <a:font>
          <a:latin typeface="Arial Narrow"/>
          <a:ea typeface="Arial Narrow"/>
          <a:cs typeface="Arial Narrow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00CC99"/>
          </a:solidFill>
        </a:fill>
      </a:tcStyle>
    </a:firstRow>
  </a:tblStyle>
  <a:tblStyle styleId="{C7B018BB-80A7-4F77-B60F-C8B233D01FF8}" styleName="">
    <a:tblBg/>
    <a:wholeTbl>
      <a:tcTxStyle b="on" i="on">
        <a:font>
          <a:latin typeface="Arial Narrow"/>
          <a:ea typeface="Arial Narrow"/>
          <a:cs typeface="Arial Narrow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Arial Narrow"/>
          <a:ea typeface="Arial Narrow"/>
          <a:cs typeface="Arial Narrow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firstCol>
    <a:lastRow>
      <a:tcTxStyle b="on" i="on">
        <a:font>
          <a:latin typeface="Arial Narrow"/>
          <a:ea typeface="Arial Narrow"/>
          <a:cs typeface="Arial Narrow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Arial Narrow"/>
          <a:ea typeface="Arial Narrow"/>
          <a:cs typeface="Arial Narrow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firstRow>
  </a:tblStyle>
  <a:tblStyle styleId="{EEE7283C-3CF3-47DC-8721-378D4A62B228}" styleName="">
    <a:tblBg/>
    <a:wholeTbl>
      <a:tcTxStyle b="on" i="on">
        <a:font>
          <a:latin typeface="Arial Narrow"/>
          <a:ea typeface="Arial Narrow"/>
          <a:cs typeface="Arial Narrow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CCCE6"/>
          </a:solidFill>
        </a:fill>
      </a:tcStyle>
    </a:wholeTbl>
    <a:band2H>
      <a:tcTxStyle/>
      <a:tcStyle>
        <a:tcBdr/>
        <a:fill>
          <a:solidFill>
            <a:srgbClr val="E7E7F3"/>
          </a:solidFill>
        </a:fill>
      </a:tcStyle>
    </a:band2H>
    <a:firstCol>
      <a:tcTxStyle b="on" i="on">
        <a:font>
          <a:latin typeface="Arial Narrow"/>
          <a:ea typeface="Arial Narrow"/>
          <a:cs typeface="Arial Narrow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2D2DB9"/>
          </a:solidFill>
        </a:fill>
      </a:tcStyle>
    </a:firstCol>
    <a:lastRow>
      <a:tcTxStyle b="on" i="on">
        <a:font>
          <a:latin typeface="Arial Narrow"/>
          <a:ea typeface="Arial Narrow"/>
          <a:cs typeface="Arial Narrow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2D2DB9"/>
          </a:solidFill>
        </a:fill>
      </a:tcStyle>
    </a:lastRow>
    <a:firstRow>
      <a:tcTxStyle b="on" i="on">
        <a:font>
          <a:latin typeface="Arial Narrow"/>
          <a:ea typeface="Arial Narrow"/>
          <a:cs typeface="Arial Narrow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2D2DB9"/>
          </a:solidFill>
        </a:fill>
      </a:tcStyle>
    </a:firstRow>
  </a:tblStyle>
  <a:tblStyle styleId="{CF821DB8-F4EB-4A41-A1BA-3FCAFE7338EE}" styleName="">
    <a:tblBg/>
    <a:wholeTbl>
      <a:tcTxStyle b="on" i="on">
        <a:font>
          <a:latin typeface="Arial Narrow"/>
          <a:ea typeface="Arial Narrow"/>
          <a:cs typeface="Arial Narrow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Arial Narrow"/>
          <a:ea typeface="Arial Narrow"/>
          <a:cs typeface="Arial Narrow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CC99"/>
          </a:solidFill>
        </a:fill>
      </a:tcStyle>
    </a:firstCol>
    <a:lastRow>
      <a:tcTxStyle b="on" i="on">
        <a:font>
          <a:latin typeface="Arial Narrow"/>
          <a:ea typeface="Arial Narrow"/>
          <a:cs typeface="Arial Narrow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Arial Narrow"/>
          <a:ea typeface="Arial Narrow"/>
          <a:cs typeface="Arial Narrow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CC99"/>
          </a:solidFill>
        </a:fill>
      </a:tcStyle>
    </a:firstRow>
  </a:tblStyle>
  <a:tblStyle styleId="{33BA23B1-9221-436E-865A-0063620EA4FD}" styleName="">
    <a:tblBg/>
    <a:wholeTbl>
      <a:tcTxStyle b="on" i="on">
        <a:font>
          <a:latin typeface="Arial Narrow"/>
          <a:ea typeface="Arial Narrow"/>
          <a:cs typeface="Arial Narrow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n">
        <a:font>
          <a:latin typeface="Arial Narrow"/>
          <a:ea typeface="Arial Narrow"/>
          <a:cs typeface="Arial Narrow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Col>
    <a:lastRow>
      <a:tcTxStyle b="on" i="on">
        <a:font>
          <a:latin typeface="Arial Narrow"/>
          <a:ea typeface="Arial Narrow"/>
          <a:cs typeface="Arial Narrow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lastRow>
    <a:firstRow>
      <a:tcTxStyle b="on" i="on">
        <a:font>
          <a:latin typeface="Arial Narrow"/>
          <a:ea typeface="Arial Narrow"/>
          <a:cs typeface="Arial Narrow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Row>
  </a:tblStyle>
  <a:tblStyle styleId="{2708684C-4D16-4618-839F-0558EEFCDFE6}" styleName="">
    <a:tblBg/>
    <a:wholeTbl>
      <a:tcTxStyle b="on" i="on">
        <a:font>
          <a:latin typeface="Arial Narrow"/>
          <a:ea typeface="Arial Narrow"/>
          <a:cs typeface="Arial Narrow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Arial Narrow"/>
          <a:ea typeface="Arial Narrow"/>
          <a:cs typeface="Arial Narrow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n">
        <a:font>
          <a:latin typeface="Arial Narrow"/>
          <a:ea typeface="Arial Narrow"/>
          <a:cs typeface="Arial Narrow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>
          <a:latin typeface="Arial Narrow"/>
          <a:ea typeface="Arial Narrow"/>
          <a:cs typeface="Arial Narrow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837"/>
    <p:restoredTop sz="73265"/>
  </p:normalViewPr>
  <p:slideViewPr>
    <p:cSldViewPr snapToGrid="0" snapToObjects="1">
      <p:cViewPr varScale="1">
        <p:scale>
          <a:sx n="89" d="100"/>
          <a:sy n="89" d="100"/>
        </p:scale>
        <p:origin x="1400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85" name="Shape 8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  <p:extLst>
      <p:ext uri="{BB962C8B-B14F-4D97-AF65-F5344CB8AC3E}">
        <p14:creationId xmlns:p14="http://schemas.microsoft.com/office/powerpoint/2010/main" val="109716962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1pPr>
    <a:lvl2pPr indent="2286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2pPr>
    <a:lvl3pPr indent="4572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3pPr>
    <a:lvl4pPr indent="6858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4pPr>
    <a:lvl5pPr indent="9144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5pPr>
    <a:lvl6pPr indent="11430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6pPr>
    <a:lvl7pPr indent="13716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7pPr>
    <a:lvl8pPr indent="16002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8pPr>
    <a:lvl9pPr indent="18288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15523787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</a:t>
            </a:r>
            <a:r>
              <a:rPr lang="en-US" baseline="0" dirty="0"/>
              <a:t> terminology endian: where does it come from? From the book Gulliver’s Travel in 1726, something has to do with cracking eggs at the small end or the big end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275816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Big</a:t>
            </a:r>
            <a:r>
              <a:rPr lang="en-US" baseline="0" dirty="0"/>
              <a:t> endian is more natural.</a:t>
            </a:r>
          </a:p>
          <a:p>
            <a:r>
              <a:rPr lang="en-US" baseline="0" dirty="0"/>
              <a:t>But little endian has a slight edge in performance.</a:t>
            </a:r>
          </a:p>
        </p:txBody>
      </p:sp>
    </p:spTree>
    <p:extLst>
      <p:ext uri="{BB962C8B-B14F-4D97-AF65-F5344CB8AC3E}">
        <p14:creationId xmlns:p14="http://schemas.microsoft.com/office/powerpoint/2010/main" val="92126218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794779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114800" y="9143999"/>
            <a:ext cx="3200400" cy="457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45553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45208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Explain mask on the board.</a:t>
            </a:r>
          </a:p>
          <a:p>
            <a:endParaRPr lang="en-US" baseline="0" dirty="0"/>
          </a:p>
          <a:p>
            <a:r>
              <a:rPr lang="en-US" baseline="0" dirty="0"/>
              <a:t>Why not looping through bits one by one?</a:t>
            </a:r>
          </a:p>
          <a:p>
            <a:endParaRPr lang="en-US" dirty="0"/>
          </a:p>
          <a:p>
            <a:r>
              <a:rPr lang="en-US" dirty="0"/>
              <a:t>Why use ~0, not 0xFFFFFFFF?</a:t>
            </a:r>
          </a:p>
        </p:txBody>
      </p:sp>
    </p:spTree>
    <p:extLst>
      <p:ext uri="{BB962C8B-B14F-4D97-AF65-F5344CB8AC3E}">
        <p14:creationId xmlns:p14="http://schemas.microsoft.com/office/powerpoint/2010/main" val="122438353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defTabSz="45720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p &amp;&amp; *p </a:t>
            </a:r>
            <a:r>
              <a:rPr lang="en-US" dirty="0"/>
              <a:t>	(avoids null pointer access)</a:t>
            </a:r>
          </a:p>
          <a:p>
            <a:endParaRPr lang="en-US" dirty="0"/>
          </a:p>
          <a:p>
            <a:r>
              <a:rPr lang="en-US" dirty="0"/>
              <a:t>Exit</a:t>
            </a:r>
            <a:r>
              <a:rPr lang="en-US" baseline="0" dirty="0"/>
              <a:t> early if p is null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102576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Useful for division</a:t>
            </a:r>
            <a:r>
              <a:rPr lang="en-US" baseline="0" dirty="0"/>
              <a:t> and multiplication</a:t>
            </a:r>
            <a:endParaRPr lang="en-US" dirty="0"/>
          </a:p>
          <a:p>
            <a:endParaRPr lang="en-US" dirty="0"/>
          </a:p>
          <a:p>
            <a:r>
              <a:rPr lang="en-US" dirty="0"/>
              <a:t>Seems ambiguous,</a:t>
            </a:r>
            <a:r>
              <a:rPr lang="en-US" baseline="0" dirty="0"/>
              <a:t> but really not</a:t>
            </a:r>
            <a:endParaRPr lang="en-US" dirty="0"/>
          </a:p>
          <a:p>
            <a:endParaRPr lang="en-US" dirty="0"/>
          </a:p>
          <a:p>
            <a:r>
              <a:rPr lang="en-US" dirty="0"/>
              <a:t>Undefined behavior</a:t>
            </a:r>
          </a:p>
        </p:txBody>
      </p:sp>
    </p:spTree>
    <p:extLst>
      <p:ext uri="{BB962C8B-B14F-4D97-AF65-F5344CB8AC3E}">
        <p14:creationId xmlns:p14="http://schemas.microsoft.com/office/powerpoint/2010/main" val="20447070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91301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55742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Let’s begin with three fundamental units </a:t>
            </a:r>
            <a:r>
              <a:rPr lang="en-US" baseline="0" dirty="0"/>
              <a:t>of computer systems.</a:t>
            </a:r>
          </a:p>
        </p:txBody>
      </p:sp>
    </p:spTree>
    <p:extLst>
      <p:ext uri="{BB962C8B-B14F-4D97-AF65-F5344CB8AC3E}">
        <p14:creationId xmlns:p14="http://schemas.microsoft.com/office/powerpoint/2010/main" val="2036077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Base 10: intuitive for humans </a:t>
            </a:r>
          </a:p>
          <a:p>
            <a:r>
              <a:rPr lang="en-US" dirty="0"/>
              <a:t>Base 2: better</a:t>
            </a:r>
            <a:r>
              <a:rPr lang="en-US" baseline="0" dirty="0"/>
              <a:t> for machines (need physical wat to represent values or states, 2 states are very easy)</a:t>
            </a:r>
          </a:p>
          <a:p>
            <a:endParaRPr lang="en-US" baseline="0" dirty="0"/>
          </a:p>
          <a:p>
            <a:r>
              <a:rPr lang="en-US" baseline="0" dirty="0"/>
              <a:t>static principle</a:t>
            </a:r>
            <a:endParaRPr lang="en-US" sz="2400" b="0" i="0" baseline="0" dirty="0">
              <a:effectLst/>
              <a:latin typeface="+mj-lt"/>
              <a:ea typeface="+mj-ea"/>
              <a:cs typeface="+mj-cs"/>
              <a:sym typeface="Avenir Roman"/>
            </a:endParaRPr>
          </a:p>
          <a:p>
            <a:r>
              <a:rPr lang="en-US" sz="2400" b="0" i="0" baseline="0" dirty="0">
                <a:effectLst/>
                <a:latin typeface="+mj-lt"/>
                <a:ea typeface="+mj-ea"/>
                <a:cs typeface="+mj-cs"/>
                <a:sym typeface="Avenir Roman"/>
              </a:rPr>
              <a:t>Noise free </a:t>
            </a:r>
            <a:r>
              <a:rPr lang="en-US" sz="2400" b="0" i="0" baseline="0" dirty="0">
                <a:effectLst/>
                <a:latin typeface="+mj-lt"/>
                <a:ea typeface="+mj-ea"/>
                <a:cs typeface="+mj-cs"/>
                <a:sym typeface="Wingdings"/>
              </a:rPr>
              <a:t> Unlimited scale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30990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Byte is the minimal addressable unit in</a:t>
            </a:r>
            <a:r>
              <a:rPr lang="en-US" baseline="0" dirty="0"/>
              <a:t> a computer system.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95321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8 positions,</a:t>
            </a:r>
            <a:r>
              <a:rPr lang="en-US" baseline="0" dirty="0"/>
              <a:t> each position can contain either 1 or 0, what’s the total number of combinations? 2^8=256, can use it to represent 256 integer values, for example, 0 to 255</a:t>
            </a:r>
          </a:p>
          <a:p>
            <a:endParaRPr lang="en-US" baseline="0" dirty="0"/>
          </a:p>
          <a:p>
            <a:r>
              <a:rPr lang="en-US" baseline="0" dirty="0"/>
              <a:t>Why hex? A convenient notation, Trivial to convert back and forth with binary (binary too long to write, decimal requires arithmetic conversion)</a:t>
            </a:r>
          </a:p>
          <a:p>
            <a:endParaRPr lang="en-US" baseline="0" dirty="0"/>
          </a:p>
          <a:p>
            <a:r>
              <a:rPr lang="en-US" baseline="0" dirty="0"/>
              <a:t>Hex is a tradeoff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52975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Another term</a:t>
            </a:r>
            <a:r>
              <a:rPr lang="en-US" baseline="0" dirty="0"/>
              <a:t> you should be familiar with</a:t>
            </a:r>
          </a:p>
          <a:p>
            <a:endParaRPr lang="en-US" baseline="0" dirty="0"/>
          </a:p>
          <a:p>
            <a:r>
              <a:rPr lang="en-US" baseline="0" dirty="0"/>
              <a:t>The maximum unit a computer processor can read/write at once.</a:t>
            </a:r>
          </a:p>
          <a:p>
            <a:endParaRPr lang="en-US" baseline="0" dirty="0"/>
          </a:p>
          <a:p>
            <a:r>
              <a:rPr lang="en-US" baseline="0" dirty="0"/>
              <a:t>Why 48bit?</a:t>
            </a:r>
          </a:p>
        </p:txBody>
      </p:sp>
    </p:spTree>
    <p:extLst>
      <p:ext uri="{BB962C8B-B14F-4D97-AF65-F5344CB8AC3E}">
        <p14:creationId xmlns:p14="http://schemas.microsoft.com/office/powerpoint/2010/main" val="4225815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Shape 366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367" name="Shape 367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 defTabSz="914400">
              <a:lnSpc>
                <a:spcPct val="100000"/>
              </a:lnSpc>
              <a:spcBef>
                <a:spcPts val="400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 lvl="0">
              <a:defRPr sz="1800"/>
            </a:pPr>
            <a:r>
              <a:rPr sz="1200"/>
              <a:t>10/12 refers to used vs. allocated bytes</a:t>
            </a:r>
          </a:p>
        </p:txBody>
      </p:sp>
    </p:spTree>
    <p:extLst>
      <p:ext uri="{BB962C8B-B14F-4D97-AF65-F5344CB8AC3E}">
        <p14:creationId xmlns:p14="http://schemas.microsoft.com/office/powerpoint/2010/main" val="17957847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/>
          <p:nvPr/>
        </p:nvSpPr>
        <p:spPr>
          <a:xfrm>
            <a:off x="8830843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00CC99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00CC99"/>
                </a:solidFill>
              </a:rPr>
              <a:t>‹#›</a:t>
            </a:r>
          </a:p>
        </p:txBody>
      </p:sp>
      <p:pic>
        <p:nvPicPr>
          <p:cNvPr id="6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7" name="Shape 7"/>
          <p:cNvSpPr/>
          <p:nvPr/>
        </p:nvSpPr>
        <p:spPr>
          <a:xfrm>
            <a:off x="-25649" y="6553200"/>
            <a:ext cx="557202" cy="3385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 dirty="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8" name="Shape 8"/>
          <p:cNvSpPr>
            <a:spLocks noGrp="1"/>
          </p:cNvSpPr>
          <p:nvPr>
            <p:ph type="title"/>
          </p:nvPr>
        </p:nvSpPr>
        <p:spPr>
          <a:xfrm>
            <a:off x="685800" y="999849"/>
            <a:ext cx="7772400" cy="2886351"/>
          </a:xfrm>
          <a:prstGeom prst="rect">
            <a:avLst/>
          </a:prstGeom>
        </p:spPr>
        <p:txBody>
          <a:bodyPr lIns="45719" tIns="45719" rIns="45719" bIns="45719"/>
          <a:lstStyle>
            <a:lvl1pPr marL="119062" indent="-119062">
              <a:defRPr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9" name="Shape 9"/>
          <p:cNvSpPr>
            <a:spLocks noGrp="1"/>
          </p:cNvSpPr>
          <p:nvPr>
            <p:ph type="body" idx="1"/>
          </p:nvPr>
        </p:nvSpPr>
        <p:spPr>
          <a:xfrm>
            <a:off x="685800" y="3886200"/>
            <a:ext cx="7677492" cy="297180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>
              <a:spcBef>
                <a:spcPts val="4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1pPr>
            <a:lvl2pPr marL="0" indent="457200">
              <a:spcBef>
                <a:spcPts val="4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2pPr>
            <a:lvl3pPr marL="0" indent="914400">
              <a:spcBef>
                <a:spcPts val="4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3pPr>
            <a:lvl4pPr marL="0" indent="1371600">
              <a:spcBef>
                <a:spcPts val="4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4pPr>
            <a:lvl5pPr marL="0" indent="1828800">
              <a:spcBef>
                <a:spcPts val="4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pPr lvl="0">
              <a:defRPr sz="1800"/>
            </a:pPr>
            <a:r>
              <a:rPr sz="2000" dirty="0"/>
              <a:t>Body Level One</a:t>
            </a:r>
          </a:p>
          <a:p>
            <a:pPr lvl="1">
              <a:defRPr sz="1800"/>
            </a:pPr>
            <a:r>
              <a:rPr sz="2000" dirty="0"/>
              <a:t>Body Level Two</a:t>
            </a:r>
          </a:p>
          <a:p>
            <a:pPr lvl="2">
              <a:defRPr sz="1800"/>
            </a:pPr>
            <a:r>
              <a:rPr sz="2000" dirty="0"/>
              <a:t>Body Level Three</a:t>
            </a:r>
          </a:p>
          <a:p>
            <a:pPr lvl="3">
              <a:defRPr sz="1800"/>
            </a:pPr>
            <a:r>
              <a:rPr sz="2000" dirty="0"/>
              <a:t>Body Level Four</a:t>
            </a:r>
          </a:p>
          <a:p>
            <a:pPr lvl="4">
              <a:defRPr sz="1800"/>
            </a:pPr>
            <a:r>
              <a:rPr sz="2000" dirty="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/>
          <p:nvPr/>
        </p:nvSpPr>
        <p:spPr>
          <a:xfrm>
            <a:off x="8830843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00CC99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00CC99"/>
                </a:solidFill>
              </a:rPr>
              <a:t>‹#›</a:t>
            </a:r>
          </a:p>
        </p:txBody>
      </p:sp>
      <p:pic>
        <p:nvPicPr>
          <p:cNvPr id="62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63" name="Shape 63"/>
          <p:cNvSpPr/>
          <p:nvPr/>
        </p:nvSpPr>
        <p:spPr>
          <a:xfrm>
            <a:off x="-25649" y="6553200"/>
            <a:ext cx="993638" cy="3200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cs154-2015</a:t>
            </a:r>
          </a:p>
        </p:txBody>
      </p:sp>
      <p:sp>
        <p:nvSpPr>
          <p:cNvPr id="64" name="Shape 64"/>
          <p:cNvSpPr>
            <a:spLocks noGrp="1"/>
          </p:cNvSpPr>
          <p:nvPr>
            <p:ph type="title"/>
          </p:nvPr>
        </p:nvSpPr>
        <p:spPr>
          <a:xfrm>
            <a:off x="6958013" y="0"/>
            <a:ext cx="2185988" cy="6562725"/>
          </a:xfrm>
          <a:prstGeom prst="rect">
            <a:avLst/>
          </a:prstGeom>
        </p:spPr>
        <p:txBody>
          <a:bodyPr lIns="45719" tIns="45719" rIns="45719" bIns="45719"/>
          <a:lstStyle>
            <a:lvl1pPr marL="119062" indent="-119062">
              <a:defRPr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65" name="Shape 65"/>
          <p:cNvSpPr>
            <a:spLocks noGrp="1"/>
          </p:cNvSpPr>
          <p:nvPr>
            <p:ph type="body" idx="1"/>
          </p:nvPr>
        </p:nvSpPr>
        <p:spPr>
          <a:xfrm>
            <a:off x="396875" y="228600"/>
            <a:ext cx="6408738" cy="6629400"/>
          </a:xfrm>
          <a:prstGeom prst="rect">
            <a:avLst/>
          </a:prstGeom>
        </p:spPr>
        <p:txBody>
          <a:bodyPr lIns="45719" tIns="45719" rIns="45719" bIns="45719"/>
          <a:lstStyle>
            <a:lvl1pPr marL="342900" indent="-342900">
              <a:spcBef>
                <a:spcPts val="500"/>
              </a:spcBef>
              <a:defRPr>
                <a:latin typeface="Calibri"/>
                <a:ea typeface="Calibri"/>
                <a:cs typeface="Calibri"/>
                <a:sym typeface="Calibri"/>
              </a:defRPr>
            </a:lvl1pPr>
            <a:lvl2pPr marL="800100" indent="-342900">
              <a:spcBef>
                <a:spcPts val="500"/>
              </a:spcBef>
              <a:defRPr>
                <a:latin typeface="Calibri"/>
                <a:ea typeface="Calibri"/>
                <a:cs typeface="Calibri"/>
                <a:sym typeface="Calibri"/>
              </a:defRPr>
            </a:lvl2pPr>
            <a:lvl3pPr marL="1188719" indent="-274319">
              <a:spcBef>
                <a:spcPts val="500"/>
              </a:spcBef>
              <a:defRPr>
                <a:latin typeface="Calibri"/>
                <a:ea typeface="Calibri"/>
                <a:cs typeface="Calibri"/>
                <a:sym typeface="Calibri"/>
              </a:defRPr>
            </a:lvl3pPr>
            <a:lvl4pPr marL="1645920" indent="-274320">
              <a:spcBef>
                <a:spcPts val="500"/>
              </a:spcBef>
              <a:defRPr>
                <a:latin typeface="Calibri"/>
                <a:ea typeface="Calibri"/>
                <a:cs typeface="Calibri"/>
                <a:sym typeface="Calibri"/>
              </a:defRPr>
            </a:lvl4pPr>
            <a:lvl5pPr marL="2103120" indent="-274320">
              <a:spcBef>
                <a:spcPts val="500"/>
              </a:spcBef>
              <a:defRPr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/>
          <p:nvPr/>
        </p:nvSpPr>
        <p:spPr>
          <a:xfrm>
            <a:off x="8830843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00CC99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00CC99"/>
                </a:solidFill>
              </a:rPr>
              <a:t>‹#›</a:t>
            </a:r>
          </a:p>
        </p:txBody>
      </p:sp>
      <p:pic>
        <p:nvPicPr>
          <p:cNvPr id="68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69" name="Shape 69"/>
          <p:cNvSpPr/>
          <p:nvPr/>
        </p:nvSpPr>
        <p:spPr>
          <a:xfrm>
            <a:off x="-25649" y="6553200"/>
            <a:ext cx="993638" cy="3200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cs154-2015</a:t>
            </a:r>
          </a:p>
        </p:txBody>
      </p:sp>
      <p:sp>
        <p:nvSpPr>
          <p:cNvPr id="70" name="Shape 70"/>
          <p:cNvSpPr>
            <a:spLocks noGrp="1"/>
          </p:cNvSpPr>
          <p:nvPr>
            <p:ph type="title"/>
          </p:nvPr>
        </p:nvSpPr>
        <p:spPr>
          <a:xfrm>
            <a:off x="396875" y="0"/>
            <a:ext cx="8747125" cy="1219200"/>
          </a:xfrm>
          <a:prstGeom prst="rect">
            <a:avLst/>
          </a:prstGeom>
        </p:spPr>
        <p:txBody>
          <a:bodyPr lIns="45719" tIns="45719" rIns="45719" bIns="45719"/>
          <a:lstStyle>
            <a:lvl1pPr marL="119062" indent="-119062">
              <a:defRPr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71" name="Shape 71"/>
          <p:cNvSpPr>
            <a:spLocks noGrp="1"/>
          </p:cNvSpPr>
          <p:nvPr>
            <p:ph type="body" idx="1"/>
          </p:nvPr>
        </p:nvSpPr>
        <p:spPr>
          <a:xfrm>
            <a:off x="638175" y="1362075"/>
            <a:ext cx="3871913" cy="5495925"/>
          </a:xfrm>
          <a:prstGeom prst="rect">
            <a:avLst/>
          </a:prstGeom>
        </p:spPr>
        <p:txBody>
          <a:bodyPr lIns="45719" tIns="45719" rIns="45719" bIns="45719"/>
          <a:lstStyle>
            <a:lvl1pPr marL="342900" indent="-342900">
              <a:spcBef>
                <a:spcPts val="500"/>
              </a:spcBef>
              <a:defRPr>
                <a:latin typeface="Calibri"/>
                <a:ea typeface="Calibri"/>
                <a:cs typeface="Calibri"/>
                <a:sym typeface="Calibri"/>
              </a:defRPr>
            </a:lvl1pPr>
            <a:lvl2pPr marL="800100" indent="-342900">
              <a:spcBef>
                <a:spcPts val="500"/>
              </a:spcBef>
              <a:defRPr>
                <a:latin typeface="Calibri"/>
                <a:ea typeface="Calibri"/>
                <a:cs typeface="Calibri"/>
                <a:sym typeface="Calibri"/>
              </a:defRPr>
            </a:lvl2pPr>
            <a:lvl3pPr marL="1188719" indent="-274319">
              <a:spcBef>
                <a:spcPts val="500"/>
              </a:spcBef>
              <a:defRPr>
                <a:latin typeface="Calibri"/>
                <a:ea typeface="Calibri"/>
                <a:cs typeface="Calibri"/>
                <a:sym typeface="Calibri"/>
              </a:defRPr>
            </a:lvl3pPr>
            <a:lvl4pPr marL="1645920" indent="-274320">
              <a:spcBef>
                <a:spcPts val="500"/>
              </a:spcBef>
              <a:defRPr>
                <a:latin typeface="Calibri"/>
                <a:ea typeface="Calibri"/>
                <a:cs typeface="Calibri"/>
                <a:sym typeface="Calibri"/>
              </a:defRPr>
            </a:lvl4pPr>
            <a:lvl5pPr marL="2103120" indent="-274320">
              <a:spcBef>
                <a:spcPts val="500"/>
              </a:spcBef>
              <a:defRPr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/>
          <p:nvPr/>
        </p:nvSpPr>
        <p:spPr>
          <a:xfrm>
            <a:off x="8830843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00CC99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00CC99"/>
                </a:solidFill>
              </a:rPr>
              <a:t>‹#›</a:t>
            </a:r>
          </a:p>
        </p:txBody>
      </p:sp>
      <p:pic>
        <p:nvPicPr>
          <p:cNvPr id="74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75" name="Shape 75"/>
          <p:cNvSpPr/>
          <p:nvPr/>
        </p:nvSpPr>
        <p:spPr>
          <a:xfrm>
            <a:off x="-25649" y="6553200"/>
            <a:ext cx="993638" cy="3200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cs154-2015</a:t>
            </a:r>
          </a:p>
        </p:txBody>
      </p:sp>
      <p:sp>
        <p:nvSpPr>
          <p:cNvPr id="76" name="Shape 76"/>
          <p:cNvSpPr>
            <a:spLocks noGrp="1"/>
          </p:cNvSpPr>
          <p:nvPr>
            <p:ph type="title"/>
          </p:nvPr>
        </p:nvSpPr>
        <p:spPr>
          <a:xfrm>
            <a:off x="396875" y="0"/>
            <a:ext cx="8747125" cy="1219200"/>
          </a:xfrm>
          <a:prstGeom prst="rect">
            <a:avLst/>
          </a:prstGeom>
        </p:spPr>
        <p:txBody>
          <a:bodyPr lIns="45719" tIns="45719" rIns="45719" bIns="45719"/>
          <a:lstStyle>
            <a:lvl1pPr marL="119062" indent="-119062">
              <a:defRPr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77" name="Shape 77"/>
          <p:cNvSpPr>
            <a:spLocks noGrp="1"/>
          </p:cNvSpPr>
          <p:nvPr>
            <p:ph type="body" idx="1"/>
          </p:nvPr>
        </p:nvSpPr>
        <p:spPr>
          <a:xfrm>
            <a:off x="638175" y="1362075"/>
            <a:ext cx="3871913" cy="5495925"/>
          </a:xfrm>
          <a:prstGeom prst="rect">
            <a:avLst/>
          </a:prstGeom>
        </p:spPr>
        <p:txBody>
          <a:bodyPr lIns="45719" tIns="45719" rIns="45719" bIns="45719"/>
          <a:lstStyle>
            <a:lvl1pPr marL="342900" indent="-342900">
              <a:spcBef>
                <a:spcPts val="500"/>
              </a:spcBef>
              <a:defRPr>
                <a:latin typeface="Calibri"/>
                <a:ea typeface="Calibri"/>
                <a:cs typeface="Calibri"/>
                <a:sym typeface="Calibri"/>
              </a:defRPr>
            </a:lvl1pPr>
            <a:lvl2pPr marL="800100" indent="-342900">
              <a:spcBef>
                <a:spcPts val="500"/>
              </a:spcBef>
              <a:defRPr>
                <a:latin typeface="Calibri"/>
                <a:ea typeface="Calibri"/>
                <a:cs typeface="Calibri"/>
                <a:sym typeface="Calibri"/>
              </a:defRPr>
            </a:lvl2pPr>
            <a:lvl3pPr marL="1188719" indent="-274319">
              <a:spcBef>
                <a:spcPts val="500"/>
              </a:spcBef>
              <a:defRPr>
                <a:latin typeface="Calibri"/>
                <a:ea typeface="Calibri"/>
                <a:cs typeface="Calibri"/>
                <a:sym typeface="Calibri"/>
              </a:defRPr>
            </a:lvl3pPr>
            <a:lvl4pPr marL="1645920" indent="-274320">
              <a:spcBef>
                <a:spcPts val="500"/>
              </a:spcBef>
              <a:defRPr>
                <a:latin typeface="Calibri"/>
                <a:ea typeface="Calibri"/>
                <a:cs typeface="Calibri"/>
                <a:sym typeface="Calibri"/>
              </a:defRPr>
            </a:lvl4pPr>
            <a:lvl5pPr marL="2103120" indent="-274320">
              <a:spcBef>
                <a:spcPts val="500"/>
              </a:spcBef>
              <a:defRPr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80" name="Shape 80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>
            <a:spLocks noGrp="1"/>
          </p:cNvSpPr>
          <p:nvPr>
            <p:ph type="title"/>
          </p:nvPr>
        </p:nvSpPr>
        <p:spPr>
          <a:xfrm>
            <a:off x="357188" y="50800"/>
            <a:ext cx="7591426" cy="1549400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83" name="Shape 8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</p:spPr>
        <p:txBody>
          <a:bodyPr lIns="45719" tIns="45719" rIns="45719" bIns="45719"/>
          <a:lstStyle>
            <a:lvl1pPr marL="342900" indent="-342900"/>
            <a:lvl2pPr marL="800100" indent="-342900"/>
            <a:lvl3pPr marL="1188719" indent="-274319"/>
            <a:lvl4pPr marL="1645920" indent="-274320"/>
            <a:lvl5pPr marL="2103120" indent="-274320"/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2" name="Shape 12"/>
          <p:cNvSpPr/>
          <p:nvPr/>
        </p:nvSpPr>
        <p:spPr>
          <a:xfrm>
            <a:off x="-25649" y="6567329"/>
            <a:ext cx="557202" cy="3385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 dirty="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13" name="Shape 13"/>
          <p:cNvSpPr>
            <a:spLocks noGrp="1"/>
          </p:cNvSpPr>
          <p:nvPr>
            <p:ph type="title"/>
          </p:nvPr>
        </p:nvSpPr>
        <p:spPr>
          <a:xfrm>
            <a:off x="357018" y="271281"/>
            <a:ext cx="7592094" cy="1090794"/>
          </a:xfrm>
          <a:prstGeom prst="rect">
            <a:avLst/>
          </a:prstGeom>
        </p:spPr>
        <p:txBody>
          <a:bodyPr lIns="45719" tIns="45719" rIns="45719" bIns="45719"/>
          <a:lstStyle>
            <a:lvl1pPr marL="119062" indent="-119062">
              <a:defRPr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14" name="Shape 14"/>
          <p:cNvSpPr>
            <a:spLocks noGrp="1"/>
          </p:cNvSpPr>
          <p:nvPr>
            <p:ph type="body" idx="1"/>
          </p:nvPr>
        </p:nvSpPr>
        <p:spPr>
          <a:xfrm>
            <a:off x="396875" y="1362075"/>
            <a:ext cx="7896225" cy="5495925"/>
          </a:xfrm>
          <a:prstGeom prst="rect">
            <a:avLst/>
          </a:prstGeom>
        </p:spPr>
        <p:txBody>
          <a:bodyPr lIns="45719" tIns="45719" rIns="45719" bIns="45719"/>
          <a:lstStyle>
            <a:lvl1pPr marL="342900" indent="-342900">
              <a:spcBef>
                <a:spcPts val="500"/>
              </a:spcBef>
              <a:defRPr>
                <a:latin typeface="Calibri"/>
                <a:ea typeface="Calibri"/>
                <a:cs typeface="Calibri"/>
                <a:sym typeface="Calibri"/>
              </a:defRPr>
            </a:lvl1pPr>
            <a:lvl2pPr marL="800100" indent="-342900">
              <a:spcBef>
                <a:spcPts val="500"/>
              </a:spcBef>
              <a:defRPr>
                <a:latin typeface="Calibri"/>
                <a:ea typeface="Calibri"/>
                <a:cs typeface="Calibri"/>
                <a:sym typeface="Calibri"/>
              </a:defRPr>
            </a:lvl2pPr>
            <a:lvl3pPr marL="1188719" indent="-274319">
              <a:spcBef>
                <a:spcPts val="500"/>
              </a:spcBef>
              <a:defRPr>
                <a:latin typeface="Calibri"/>
                <a:ea typeface="Calibri"/>
                <a:cs typeface="Calibri"/>
                <a:sym typeface="Calibri"/>
              </a:defRPr>
            </a:lvl3pPr>
            <a:lvl4pPr marL="1645920" indent="-274320">
              <a:spcBef>
                <a:spcPts val="500"/>
              </a:spcBef>
              <a:defRPr>
                <a:latin typeface="Calibri"/>
                <a:ea typeface="Calibri"/>
                <a:cs typeface="Calibri"/>
                <a:sym typeface="Calibri"/>
              </a:defRPr>
            </a:lvl4pPr>
            <a:lvl5pPr marL="2103120" indent="-274320">
              <a:spcBef>
                <a:spcPts val="500"/>
              </a:spcBef>
              <a:defRPr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pPr lvl="0">
              <a:defRPr sz="1800" b="0"/>
            </a:pPr>
            <a:r>
              <a:rPr sz="2400" b="1" dirty="0"/>
              <a:t>Body Level One</a:t>
            </a:r>
          </a:p>
          <a:p>
            <a:pPr lvl="1">
              <a:defRPr sz="1800" b="0"/>
            </a:pPr>
            <a:r>
              <a:rPr sz="2400" b="1" dirty="0"/>
              <a:t>Body Level Two</a:t>
            </a:r>
          </a:p>
          <a:p>
            <a:pPr lvl="2">
              <a:defRPr sz="1800" b="0"/>
            </a:pPr>
            <a:r>
              <a:rPr sz="2400" b="1" dirty="0"/>
              <a:t>Body Level Three</a:t>
            </a:r>
          </a:p>
          <a:p>
            <a:pPr lvl="3">
              <a:defRPr sz="1800" b="0"/>
            </a:pPr>
            <a:r>
              <a:rPr sz="2400" b="1" dirty="0"/>
              <a:t>Body Level Four</a:t>
            </a:r>
          </a:p>
          <a:p>
            <a:pPr lvl="4">
              <a:defRPr sz="1800" b="0"/>
            </a:pPr>
            <a:r>
              <a:rPr sz="2400" b="1" dirty="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/>
          <p:nvPr/>
        </p:nvSpPr>
        <p:spPr>
          <a:xfrm>
            <a:off x="8830843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00CC99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00CC99"/>
                </a:solidFill>
              </a:rPr>
              <a:t>‹#›</a:t>
            </a:r>
          </a:p>
        </p:txBody>
      </p:sp>
      <p:pic>
        <p:nvPicPr>
          <p:cNvPr id="17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8" name="Shape 18"/>
          <p:cNvSpPr/>
          <p:nvPr/>
        </p:nvSpPr>
        <p:spPr>
          <a:xfrm>
            <a:off x="-25649" y="6553200"/>
            <a:ext cx="557202" cy="3385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 dirty="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19" name="Shape 19"/>
          <p:cNvSpPr>
            <a:spLocks noGrp="1"/>
          </p:cNvSpPr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lIns="45719" tIns="45719" rIns="45719" bIns="45719" anchor="t"/>
          <a:lstStyle>
            <a:lvl1pPr marL="119062" indent="-119062">
              <a:defRPr sz="4000" cap="all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defRPr sz="1800" b="0" cap="none"/>
            </a:pPr>
            <a:r>
              <a:rPr sz="4000" b="1" cap="all"/>
              <a:t>Title Text</a:t>
            </a:r>
          </a:p>
        </p:txBody>
      </p:sp>
      <p:sp>
        <p:nvSpPr>
          <p:cNvPr id="20" name="Shape 20"/>
          <p:cNvSpPr>
            <a:spLocks noGrp="1"/>
          </p:cNvSpPr>
          <p:nvPr>
            <p:ph type="body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lIns="45719" tIns="45719" rIns="45719" bIns="45719" anchor="b"/>
          <a:lstStyle>
            <a:lvl1pPr marL="0" indent="0">
              <a:spcBef>
                <a:spcPts val="400"/>
              </a:spcBef>
              <a:buClrTx/>
              <a:buSzTx/>
              <a:buFontTx/>
              <a:buNone/>
              <a:defRPr sz="2000">
                <a:latin typeface="Calibri"/>
                <a:ea typeface="Calibri"/>
                <a:cs typeface="Calibri"/>
                <a:sym typeface="Calibri"/>
              </a:defRPr>
            </a:lvl1pPr>
            <a:lvl2pPr marL="0" indent="457200">
              <a:spcBef>
                <a:spcPts val="400"/>
              </a:spcBef>
              <a:buClrTx/>
              <a:buSzTx/>
              <a:buFontTx/>
              <a:buNone/>
              <a:defRPr sz="2000">
                <a:latin typeface="Calibri"/>
                <a:ea typeface="Calibri"/>
                <a:cs typeface="Calibri"/>
                <a:sym typeface="Calibri"/>
              </a:defRPr>
            </a:lvl2pPr>
            <a:lvl3pPr marL="0" indent="914400">
              <a:spcBef>
                <a:spcPts val="400"/>
              </a:spcBef>
              <a:buClrTx/>
              <a:buSzTx/>
              <a:buFontTx/>
              <a:buNone/>
              <a:defRPr sz="2000">
                <a:latin typeface="Calibri"/>
                <a:ea typeface="Calibri"/>
                <a:cs typeface="Calibri"/>
                <a:sym typeface="Calibri"/>
              </a:defRPr>
            </a:lvl3pPr>
            <a:lvl4pPr marL="0" indent="1371600">
              <a:spcBef>
                <a:spcPts val="400"/>
              </a:spcBef>
              <a:buClrTx/>
              <a:buSzTx/>
              <a:buFontTx/>
              <a:buNone/>
              <a:defRPr sz="2000">
                <a:latin typeface="Calibri"/>
                <a:ea typeface="Calibri"/>
                <a:cs typeface="Calibri"/>
                <a:sym typeface="Calibri"/>
              </a:defRPr>
            </a:lvl4pPr>
            <a:lvl5pPr marL="0" indent="1828800">
              <a:spcBef>
                <a:spcPts val="400"/>
              </a:spcBef>
              <a:buClrTx/>
              <a:buSzTx/>
              <a:buFontTx/>
              <a:buNone/>
              <a:defRPr sz="2000"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pPr lvl="0">
              <a:defRPr sz="1800" b="0"/>
            </a:pPr>
            <a:r>
              <a:rPr sz="2000" b="1"/>
              <a:t>Body Level One</a:t>
            </a:r>
          </a:p>
          <a:p>
            <a:pPr lvl="1">
              <a:defRPr sz="1800" b="0"/>
            </a:pPr>
            <a:r>
              <a:rPr sz="2000" b="1"/>
              <a:t>Body Level Two</a:t>
            </a:r>
          </a:p>
          <a:p>
            <a:pPr lvl="2">
              <a:defRPr sz="1800" b="0"/>
            </a:pPr>
            <a:r>
              <a:rPr sz="2000" b="1"/>
              <a:t>Body Level Three</a:t>
            </a:r>
          </a:p>
          <a:p>
            <a:pPr lvl="3">
              <a:defRPr sz="1800" b="0"/>
            </a:pPr>
            <a:r>
              <a:rPr sz="2000" b="1"/>
              <a:t>Body Level Four</a:t>
            </a:r>
          </a:p>
          <a:p>
            <a:pPr lvl="4">
              <a:defRPr sz="1800" b="0"/>
            </a:pPr>
            <a:r>
              <a:rPr sz="20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/>
          <p:nvPr/>
        </p:nvSpPr>
        <p:spPr>
          <a:xfrm>
            <a:off x="8830843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00CC99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00CC99"/>
                </a:solidFill>
              </a:rPr>
              <a:t>‹#›</a:t>
            </a:r>
          </a:p>
        </p:txBody>
      </p:sp>
      <p:pic>
        <p:nvPicPr>
          <p:cNvPr id="23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24" name="Shape 24"/>
          <p:cNvSpPr/>
          <p:nvPr/>
        </p:nvSpPr>
        <p:spPr>
          <a:xfrm>
            <a:off x="-25649" y="6553200"/>
            <a:ext cx="557202" cy="3385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 dirty="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25" name="Shape 25"/>
          <p:cNvSpPr>
            <a:spLocks noGrp="1"/>
          </p:cNvSpPr>
          <p:nvPr>
            <p:ph type="title"/>
          </p:nvPr>
        </p:nvSpPr>
        <p:spPr>
          <a:xfrm>
            <a:off x="374090" y="142288"/>
            <a:ext cx="7591426" cy="1219787"/>
          </a:xfrm>
          <a:prstGeom prst="rect">
            <a:avLst/>
          </a:prstGeom>
        </p:spPr>
        <p:txBody>
          <a:bodyPr lIns="45719" tIns="45719" rIns="45719" bIns="45719"/>
          <a:lstStyle>
            <a:lvl1pPr marL="119062" indent="-119062">
              <a:defRPr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26" name="Shape 26"/>
          <p:cNvSpPr>
            <a:spLocks noGrp="1"/>
          </p:cNvSpPr>
          <p:nvPr>
            <p:ph type="body" idx="1"/>
          </p:nvPr>
        </p:nvSpPr>
        <p:spPr>
          <a:xfrm>
            <a:off x="638175" y="1362075"/>
            <a:ext cx="3871913" cy="5495925"/>
          </a:xfrm>
          <a:prstGeom prst="rect">
            <a:avLst/>
          </a:prstGeom>
        </p:spPr>
        <p:txBody>
          <a:bodyPr lIns="45719" tIns="45719" rIns="45719" bIns="45719"/>
          <a:lstStyle>
            <a:lvl1pPr marL="342900" indent="-342900"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790575" indent="-333375">
              <a:defRPr sz="2800">
                <a:latin typeface="Calibri"/>
                <a:ea typeface="Calibri"/>
                <a:cs typeface="Calibri"/>
                <a:sym typeface="Calibri"/>
              </a:defRPr>
            </a:lvl2pPr>
            <a:lvl3pPr marL="1234439" indent="-320039">
              <a:defRPr sz="2800">
                <a:latin typeface="Calibri"/>
                <a:ea typeface="Calibri"/>
                <a:cs typeface="Calibri"/>
                <a:sym typeface="Calibri"/>
              </a:defRPr>
            </a:lvl3pPr>
            <a:lvl4pPr marL="1727200" indent="-355600">
              <a:defRPr sz="2800">
                <a:latin typeface="Calibri"/>
                <a:ea typeface="Calibri"/>
                <a:cs typeface="Calibri"/>
                <a:sym typeface="Calibri"/>
              </a:defRPr>
            </a:lvl4pPr>
            <a:lvl5pPr marL="2184400" indent="-355600">
              <a:defRPr sz="2800"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pPr lvl="0">
              <a:defRPr sz="1800" b="0"/>
            </a:pPr>
            <a:r>
              <a:rPr sz="2800" b="1"/>
              <a:t>Body Level One</a:t>
            </a:r>
          </a:p>
          <a:p>
            <a:pPr lvl="1">
              <a:defRPr sz="1800" b="0"/>
            </a:pPr>
            <a:r>
              <a:rPr sz="2800" b="1"/>
              <a:t>Body Level Two</a:t>
            </a:r>
          </a:p>
          <a:p>
            <a:pPr lvl="2">
              <a:defRPr sz="1800" b="0"/>
            </a:pPr>
            <a:r>
              <a:rPr sz="2800" b="1"/>
              <a:t>Body Level Three</a:t>
            </a:r>
          </a:p>
          <a:p>
            <a:pPr lvl="3">
              <a:defRPr sz="1800" b="0"/>
            </a:pPr>
            <a:r>
              <a:rPr sz="2800" b="1"/>
              <a:t>Body Level Four</a:t>
            </a:r>
          </a:p>
          <a:p>
            <a:pPr lvl="4">
              <a:defRPr sz="1800" b="0"/>
            </a:pPr>
            <a:r>
              <a:rPr sz="28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/>
          <p:nvPr/>
        </p:nvSpPr>
        <p:spPr>
          <a:xfrm>
            <a:off x="8830843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00CC99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00CC99"/>
                </a:solidFill>
              </a:rPr>
              <a:t>‹#›</a:t>
            </a:r>
          </a:p>
        </p:txBody>
      </p:sp>
      <p:pic>
        <p:nvPicPr>
          <p:cNvPr id="29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30" name="Shape 30"/>
          <p:cNvSpPr/>
          <p:nvPr/>
        </p:nvSpPr>
        <p:spPr>
          <a:xfrm>
            <a:off x="-25649" y="6553200"/>
            <a:ext cx="557202" cy="3385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 dirty="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31" name="Shape 31"/>
          <p:cNvSpPr>
            <a:spLocks noGrp="1"/>
          </p:cNvSpPr>
          <p:nvPr>
            <p:ph type="title"/>
          </p:nvPr>
        </p:nvSpPr>
        <p:spPr>
          <a:xfrm>
            <a:off x="457200" y="256810"/>
            <a:ext cx="8229600" cy="1178656"/>
          </a:xfrm>
          <a:prstGeom prst="rect">
            <a:avLst/>
          </a:prstGeom>
        </p:spPr>
        <p:txBody>
          <a:bodyPr lIns="45719" tIns="45719" rIns="45719" bIns="45719"/>
          <a:lstStyle>
            <a:lvl1pPr marL="119062" indent="-119062">
              <a:defRPr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32" name="Shape 32"/>
          <p:cNvSpPr>
            <a:spLocks noGrp="1"/>
          </p:cNvSpPr>
          <p:nvPr>
            <p:ph type="body" idx="1"/>
          </p:nvPr>
        </p:nvSpPr>
        <p:spPr>
          <a:xfrm>
            <a:off x="457200" y="1435465"/>
            <a:ext cx="4040188" cy="739411"/>
          </a:xfrm>
          <a:prstGeom prst="rect">
            <a:avLst/>
          </a:prstGeom>
        </p:spPr>
        <p:txBody>
          <a:bodyPr lIns="45719" tIns="45719" rIns="45719" bIns="45719" anchor="b"/>
          <a:lstStyle>
            <a:lvl1pPr marL="0" indent="0">
              <a:spcBef>
                <a:spcPts val="500"/>
              </a:spcBef>
              <a:buClrTx/>
              <a:buSzTx/>
              <a:buFontTx/>
              <a:buNone/>
              <a:defRPr>
                <a:latin typeface="Calibri"/>
                <a:ea typeface="Calibri"/>
                <a:cs typeface="Calibri"/>
                <a:sym typeface="Calibri"/>
              </a:defRPr>
            </a:lvl1pPr>
            <a:lvl2pPr marL="0" indent="457200">
              <a:spcBef>
                <a:spcPts val="500"/>
              </a:spcBef>
              <a:buClrTx/>
              <a:buSzTx/>
              <a:buFontTx/>
              <a:buNone/>
              <a:defRPr>
                <a:latin typeface="Calibri"/>
                <a:ea typeface="Calibri"/>
                <a:cs typeface="Calibri"/>
                <a:sym typeface="Calibri"/>
              </a:defRPr>
            </a:lvl2pPr>
            <a:lvl3pPr marL="0" indent="914400">
              <a:spcBef>
                <a:spcPts val="500"/>
              </a:spcBef>
              <a:buClrTx/>
              <a:buSzTx/>
              <a:buFontTx/>
              <a:buNone/>
              <a:defRPr>
                <a:latin typeface="Calibri"/>
                <a:ea typeface="Calibri"/>
                <a:cs typeface="Calibri"/>
                <a:sym typeface="Calibri"/>
              </a:defRPr>
            </a:lvl3pPr>
            <a:lvl4pPr marL="0" indent="1371600">
              <a:spcBef>
                <a:spcPts val="500"/>
              </a:spcBef>
              <a:buClrTx/>
              <a:buSzTx/>
              <a:buFontTx/>
              <a:buNone/>
              <a:defRPr>
                <a:latin typeface="Calibri"/>
                <a:ea typeface="Calibri"/>
                <a:cs typeface="Calibri"/>
                <a:sym typeface="Calibri"/>
              </a:defRPr>
            </a:lvl4pPr>
            <a:lvl5pPr marL="0" indent="1828800">
              <a:spcBef>
                <a:spcPts val="500"/>
              </a:spcBef>
              <a:buClrTx/>
              <a:buSzTx/>
              <a:buFontTx/>
              <a:buNone/>
              <a:defRPr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/>
          <p:nvPr/>
        </p:nvSpPr>
        <p:spPr>
          <a:xfrm>
            <a:off x="8830843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00CC99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00CC99"/>
                </a:solidFill>
              </a:rPr>
              <a:t>‹#›</a:t>
            </a:r>
          </a:p>
        </p:txBody>
      </p:sp>
      <p:pic>
        <p:nvPicPr>
          <p:cNvPr id="40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41" name="Shape 41"/>
          <p:cNvSpPr/>
          <p:nvPr/>
        </p:nvSpPr>
        <p:spPr>
          <a:xfrm>
            <a:off x="-25649" y="6553200"/>
            <a:ext cx="557202" cy="3385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 dirty="0">
                <a:solidFill>
                  <a:srgbClr val="990000"/>
                </a:solidFill>
              </a:rPr>
              <a:t>cs154</a:t>
            </a:r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/>
          <p:nvPr/>
        </p:nvSpPr>
        <p:spPr>
          <a:xfrm>
            <a:off x="8830843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00CC99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00CC99"/>
                </a:solidFill>
              </a:rPr>
              <a:t>‹#›</a:t>
            </a:r>
          </a:p>
        </p:txBody>
      </p:sp>
      <p:pic>
        <p:nvPicPr>
          <p:cNvPr id="44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45" name="Shape 45"/>
          <p:cNvSpPr/>
          <p:nvPr/>
        </p:nvSpPr>
        <p:spPr>
          <a:xfrm>
            <a:off x="-25649" y="6553200"/>
            <a:ext cx="993638" cy="3200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cs154-2015</a:t>
            </a:r>
          </a:p>
        </p:txBody>
      </p:sp>
      <p:sp>
        <p:nvSpPr>
          <p:cNvPr id="46" name="Shape 46"/>
          <p:cNvSpPr>
            <a:spLocks noGrp="1"/>
          </p:cNvSpPr>
          <p:nvPr>
            <p:ph type="title"/>
          </p:nvPr>
        </p:nvSpPr>
        <p:spPr>
          <a:xfrm>
            <a:off x="457200" y="0"/>
            <a:ext cx="3008314" cy="1435100"/>
          </a:xfrm>
          <a:prstGeom prst="rect">
            <a:avLst/>
          </a:prstGeom>
        </p:spPr>
        <p:txBody>
          <a:bodyPr lIns="45719" tIns="45719" rIns="45719" bIns="45719" anchor="b"/>
          <a:lstStyle>
            <a:lvl1pPr marL="119062" indent="-119062">
              <a:defRPr sz="20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defRPr sz="1800" b="0"/>
            </a:pPr>
            <a:r>
              <a:rPr sz="2000" b="1"/>
              <a:t>Title Text</a:t>
            </a:r>
          </a:p>
        </p:txBody>
      </p:sp>
      <p:sp>
        <p:nvSpPr>
          <p:cNvPr id="47" name="Shape 47"/>
          <p:cNvSpPr>
            <a:spLocks noGrp="1"/>
          </p:cNvSpPr>
          <p:nvPr>
            <p:ph type="body" idx="1"/>
          </p:nvPr>
        </p:nvSpPr>
        <p:spPr>
          <a:xfrm>
            <a:off x="3575050" y="273050"/>
            <a:ext cx="5111750" cy="6584950"/>
          </a:xfrm>
          <a:prstGeom prst="rect">
            <a:avLst/>
          </a:prstGeom>
        </p:spPr>
        <p:txBody>
          <a:bodyPr lIns="45719" tIns="45719" rIns="45719" bIns="45719"/>
          <a:lstStyle>
            <a:lvl1pPr marL="342900" indent="-342900">
              <a:spcBef>
                <a:spcPts val="700"/>
              </a:spcBef>
              <a:defRPr sz="3200">
                <a:latin typeface="Calibri"/>
                <a:ea typeface="Calibri"/>
                <a:cs typeface="Calibri"/>
                <a:sym typeface="Calibri"/>
              </a:defRPr>
            </a:lvl1pPr>
            <a:lvl2pPr marL="783771" indent="-326571">
              <a:spcBef>
                <a:spcPts val="700"/>
              </a:spcBef>
              <a:defRPr sz="3200">
                <a:latin typeface="Calibri"/>
                <a:ea typeface="Calibri"/>
                <a:cs typeface="Calibri"/>
                <a:sym typeface="Calibri"/>
              </a:defRPr>
            </a:lvl2pPr>
            <a:lvl3pPr marL="1219200" indent="-304800">
              <a:spcBef>
                <a:spcPts val="700"/>
              </a:spcBef>
              <a:defRPr sz="3200">
                <a:latin typeface="Calibri"/>
                <a:ea typeface="Calibri"/>
                <a:cs typeface="Calibri"/>
                <a:sym typeface="Calibri"/>
              </a:defRPr>
            </a:lvl3pPr>
            <a:lvl4pPr marL="1737360" indent="-365760">
              <a:spcBef>
                <a:spcPts val="700"/>
              </a:spcBef>
              <a:defRPr sz="3200">
                <a:latin typeface="Calibri"/>
                <a:ea typeface="Calibri"/>
                <a:cs typeface="Calibri"/>
                <a:sym typeface="Calibri"/>
              </a:defRPr>
            </a:lvl4pPr>
            <a:lvl5pPr marL="2194560" indent="-365760">
              <a:spcBef>
                <a:spcPts val="700"/>
              </a:spcBef>
              <a:defRPr sz="3200"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pPr lvl="0">
              <a:defRPr sz="1800" b="0"/>
            </a:pPr>
            <a:r>
              <a:rPr sz="3200" b="1"/>
              <a:t>Body Level One</a:t>
            </a:r>
          </a:p>
          <a:p>
            <a:pPr lvl="1">
              <a:defRPr sz="1800" b="0"/>
            </a:pPr>
            <a:r>
              <a:rPr sz="3200" b="1"/>
              <a:t>Body Level Two</a:t>
            </a:r>
          </a:p>
          <a:p>
            <a:pPr lvl="2">
              <a:defRPr sz="1800" b="0"/>
            </a:pPr>
            <a:r>
              <a:rPr sz="3200" b="1"/>
              <a:t>Body Level Three</a:t>
            </a:r>
          </a:p>
          <a:p>
            <a:pPr lvl="3">
              <a:defRPr sz="1800" b="0"/>
            </a:pPr>
            <a:r>
              <a:rPr sz="3200" b="1"/>
              <a:t>Body Level Four</a:t>
            </a:r>
          </a:p>
          <a:p>
            <a:pPr lvl="4">
              <a:defRPr sz="1800" b="0"/>
            </a:pPr>
            <a:r>
              <a:rPr sz="32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/>
          <p:nvPr/>
        </p:nvSpPr>
        <p:spPr>
          <a:xfrm>
            <a:off x="8830843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00CC99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00CC99"/>
                </a:solidFill>
              </a:rPr>
              <a:t>‹#›</a:t>
            </a:r>
          </a:p>
        </p:txBody>
      </p:sp>
      <p:pic>
        <p:nvPicPr>
          <p:cNvPr id="50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51" name="Shape 51"/>
          <p:cNvSpPr/>
          <p:nvPr/>
        </p:nvSpPr>
        <p:spPr>
          <a:xfrm>
            <a:off x="-25649" y="6553200"/>
            <a:ext cx="993638" cy="3200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cs154-2015</a:t>
            </a:r>
          </a:p>
        </p:txBody>
      </p:sp>
      <p:sp>
        <p:nvSpPr>
          <p:cNvPr id="52" name="Shape 52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lIns="45719" tIns="45719" rIns="45719" bIns="45719" anchor="b"/>
          <a:lstStyle>
            <a:lvl1pPr marL="119062" indent="-119062">
              <a:defRPr sz="20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defRPr sz="1800" b="0"/>
            </a:pPr>
            <a:r>
              <a:rPr sz="2000" b="1"/>
              <a:t>Title Text</a:t>
            </a:r>
          </a:p>
        </p:txBody>
      </p:sp>
      <p:sp>
        <p:nvSpPr>
          <p:cNvPr id="53" name="Shape 53"/>
          <p:cNvSpPr>
            <a:spLocks noGrp="1"/>
          </p:cNvSpPr>
          <p:nvPr>
            <p:ph type="body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>
              <a:spcBef>
                <a:spcPts val="300"/>
              </a:spcBef>
              <a:buClrTx/>
              <a:buSzTx/>
              <a:buFontTx/>
              <a:buNone/>
              <a:defRPr sz="1400">
                <a:latin typeface="Calibri"/>
                <a:ea typeface="Calibri"/>
                <a:cs typeface="Calibri"/>
                <a:sym typeface="Calibri"/>
              </a:defRPr>
            </a:lvl1pPr>
            <a:lvl2pPr marL="0" indent="457200">
              <a:spcBef>
                <a:spcPts val="300"/>
              </a:spcBef>
              <a:buClrTx/>
              <a:buSzTx/>
              <a:buFontTx/>
              <a:buNone/>
              <a:defRPr sz="1400">
                <a:latin typeface="Calibri"/>
                <a:ea typeface="Calibri"/>
                <a:cs typeface="Calibri"/>
                <a:sym typeface="Calibri"/>
              </a:defRPr>
            </a:lvl2pPr>
            <a:lvl3pPr marL="0" indent="914400">
              <a:spcBef>
                <a:spcPts val="300"/>
              </a:spcBef>
              <a:buClrTx/>
              <a:buSzTx/>
              <a:buFontTx/>
              <a:buNone/>
              <a:defRPr sz="1400">
                <a:latin typeface="Calibri"/>
                <a:ea typeface="Calibri"/>
                <a:cs typeface="Calibri"/>
                <a:sym typeface="Calibri"/>
              </a:defRPr>
            </a:lvl3pPr>
            <a:lvl4pPr marL="0" indent="1371600">
              <a:spcBef>
                <a:spcPts val="300"/>
              </a:spcBef>
              <a:buClrTx/>
              <a:buSzTx/>
              <a:buFontTx/>
              <a:buNone/>
              <a:defRPr sz="1400">
                <a:latin typeface="Calibri"/>
                <a:ea typeface="Calibri"/>
                <a:cs typeface="Calibri"/>
                <a:sym typeface="Calibri"/>
              </a:defRPr>
            </a:lvl4pPr>
            <a:lvl5pPr marL="0" indent="1828800">
              <a:spcBef>
                <a:spcPts val="300"/>
              </a:spcBef>
              <a:buClrTx/>
              <a:buSzTx/>
              <a:buFontTx/>
              <a:buNone/>
              <a:defRPr sz="1400"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pPr lvl="0">
              <a:defRPr sz="1800" b="0"/>
            </a:pPr>
            <a:r>
              <a:rPr sz="1400" b="1"/>
              <a:t>Body Level One</a:t>
            </a:r>
          </a:p>
          <a:p>
            <a:pPr lvl="1">
              <a:defRPr sz="1800" b="0"/>
            </a:pPr>
            <a:r>
              <a:rPr sz="1400" b="1"/>
              <a:t>Body Level Two</a:t>
            </a:r>
          </a:p>
          <a:p>
            <a:pPr lvl="2">
              <a:defRPr sz="1800" b="0"/>
            </a:pPr>
            <a:r>
              <a:rPr sz="1400" b="1"/>
              <a:t>Body Level Three</a:t>
            </a:r>
          </a:p>
          <a:p>
            <a:pPr lvl="3">
              <a:defRPr sz="1800" b="0"/>
            </a:pPr>
            <a:r>
              <a:rPr sz="1400" b="1"/>
              <a:t>Body Level Four</a:t>
            </a:r>
          </a:p>
          <a:p>
            <a:pPr lvl="4">
              <a:defRPr sz="1800" b="0"/>
            </a:pPr>
            <a:r>
              <a:rPr sz="1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/>
          <p:nvPr/>
        </p:nvSpPr>
        <p:spPr>
          <a:xfrm>
            <a:off x="8830843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00CC99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00CC99"/>
                </a:solidFill>
              </a:rPr>
              <a:t>‹#›</a:t>
            </a:r>
          </a:p>
        </p:txBody>
      </p:sp>
      <p:pic>
        <p:nvPicPr>
          <p:cNvPr id="56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57" name="Shape 57"/>
          <p:cNvSpPr/>
          <p:nvPr/>
        </p:nvSpPr>
        <p:spPr>
          <a:xfrm>
            <a:off x="-25649" y="6553200"/>
            <a:ext cx="993638" cy="3200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cs154-2015</a:t>
            </a:r>
          </a:p>
        </p:txBody>
      </p:sp>
      <p:sp>
        <p:nvSpPr>
          <p:cNvPr id="58" name="Shape 58"/>
          <p:cNvSpPr>
            <a:spLocks noGrp="1"/>
          </p:cNvSpPr>
          <p:nvPr>
            <p:ph type="title"/>
          </p:nvPr>
        </p:nvSpPr>
        <p:spPr>
          <a:xfrm>
            <a:off x="374090" y="142288"/>
            <a:ext cx="7591426" cy="1219787"/>
          </a:xfrm>
          <a:prstGeom prst="rect">
            <a:avLst/>
          </a:prstGeom>
        </p:spPr>
        <p:txBody>
          <a:bodyPr lIns="45719" tIns="45719" rIns="45719" bIns="45719"/>
          <a:lstStyle>
            <a:lvl1pPr marL="119062" indent="-119062">
              <a:defRPr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59" name="Shape 59"/>
          <p:cNvSpPr>
            <a:spLocks noGrp="1"/>
          </p:cNvSpPr>
          <p:nvPr>
            <p:ph type="body" idx="1"/>
          </p:nvPr>
        </p:nvSpPr>
        <p:spPr>
          <a:xfrm>
            <a:off x="396875" y="1362075"/>
            <a:ext cx="7896225" cy="5495925"/>
          </a:xfrm>
          <a:prstGeom prst="rect">
            <a:avLst/>
          </a:prstGeom>
        </p:spPr>
        <p:txBody>
          <a:bodyPr lIns="45719" tIns="45719" rIns="45719" bIns="45719"/>
          <a:lstStyle>
            <a:lvl1pPr marL="342900" indent="-342900">
              <a:spcBef>
                <a:spcPts val="500"/>
              </a:spcBef>
              <a:defRPr>
                <a:latin typeface="Calibri"/>
                <a:ea typeface="Calibri"/>
                <a:cs typeface="Calibri"/>
                <a:sym typeface="Calibri"/>
              </a:defRPr>
            </a:lvl1pPr>
            <a:lvl2pPr marL="800100" indent="-342900">
              <a:spcBef>
                <a:spcPts val="500"/>
              </a:spcBef>
              <a:defRPr>
                <a:latin typeface="Calibri"/>
                <a:ea typeface="Calibri"/>
                <a:cs typeface="Calibri"/>
                <a:sym typeface="Calibri"/>
              </a:defRPr>
            </a:lvl2pPr>
            <a:lvl3pPr marL="1188719" indent="-274319">
              <a:spcBef>
                <a:spcPts val="500"/>
              </a:spcBef>
              <a:defRPr>
                <a:latin typeface="Calibri"/>
                <a:ea typeface="Calibri"/>
                <a:cs typeface="Calibri"/>
                <a:sym typeface="Calibri"/>
              </a:defRPr>
            </a:lvl3pPr>
            <a:lvl4pPr marL="1645920" indent="-274320">
              <a:spcBef>
                <a:spcPts val="500"/>
              </a:spcBef>
              <a:defRPr>
                <a:latin typeface="Calibri"/>
                <a:ea typeface="Calibri"/>
                <a:cs typeface="Calibri"/>
                <a:sym typeface="Calibri"/>
              </a:defRPr>
            </a:lvl4pPr>
            <a:lvl5pPr marL="2103120" indent="-274320">
              <a:spcBef>
                <a:spcPts val="500"/>
              </a:spcBef>
              <a:defRPr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381000" y="203200"/>
            <a:ext cx="8382000" cy="1193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8100" tIns="38100" rIns="38100" bIns="38100" anchor="ctr"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381000" y="1397000"/>
            <a:ext cx="8382000" cy="5461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8100" tIns="38100" rIns="38100" bIns="38100"/>
          <a:lstStyle/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</p:sldLayoutIdLst>
  <p:transition spd="med"/>
  <p:txStyles>
    <p:titleStyle>
      <a:lvl1pPr>
        <a:defRPr sz="3600" b="1">
          <a:latin typeface="Calibri Bold"/>
          <a:ea typeface="Calibri Bold"/>
          <a:cs typeface="Calibri Bold"/>
          <a:sym typeface="Calibri Bold"/>
        </a:defRPr>
      </a:lvl1pPr>
      <a:lvl2pPr>
        <a:defRPr sz="3600" b="1">
          <a:latin typeface="Calibri Bold"/>
          <a:ea typeface="Calibri Bold"/>
          <a:cs typeface="Calibri Bold"/>
          <a:sym typeface="Calibri Bold"/>
        </a:defRPr>
      </a:lvl2pPr>
      <a:lvl3pPr>
        <a:defRPr sz="3600" b="1">
          <a:latin typeface="Calibri Bold"/>
          <a:ea typeface="Calibri Bold"/>
          <a:cs typeface="Calibri Bold"/>
          <a:sym typeface="Calibri Bold"/>
        </a:defRPr>
      </a:lvl3pPr>
      <a:lvl4pPr>
        <a:defRPr sz="3600" b="1">
          <a:latin typeface="Calibri Bold"/>
          <a:ea typeface="Calibri Bold"/>
          <a:cs typeface="Calibri Bold"/>
          <a:sym typeface="Calibri Bold"/>
        </a:defRPr>
      </a:lvl4pPr>
      <a:lvl5pPr>
        <a:defRPr sz="3600" b="1">
          <a:latin typeface="Calibri Bold"/>
          <a:ea typeface="Calibri Bold"/>
          <a:cs typeface="Calibri Bold"/>
          <a:sym typeface="Calibri Bold"/>
        </a:defRPr>
      </a:lvl5pPr>
      <a:lvl6pPr indent="457200">
        <a:defRPr sz="3600" b="1">
          <a:latin typeface="Calibri Bold"/>
          <a:ea typeface="Calibri Bold"/>
          <a:cs typeface="Calibri Bold"/>
          <a:sym typeface="Calibri Bold"/>
        </a:defRPr>
      </a:lvl6pPr>
      <a:lvl7pPr indent="914400">
        <a:defRPr sz="3600" b="1">
          <a:latin typeface="Calibri Bold"/>
          <a:ea typeface="Calibri Bold"/>
          <a:cs typeface="Calibri Bold"/>
          <a:sym typeface="Calibri Bold"/>
        </a:defRPr>
      </a:lvl7pPr>
      <a:lvl8pPr indent="1371600">
        <a:defRPr sz="3600" b="1">
          <a:latin typeface="Calibri Bold"/>
          <a:ea typeface="Calibri Bold"/>
          <a:cs typeface="Calibri Bold"/>
          <a:sym typeface="Calibri Bold"/>
        </a:defRPr>
      </a:lvl8pPr>
      <a:lvl9pPr indent="1828800">
        <a:defRPr sz="3600" b="1">
          <a:latin typeface="Calibri Bold"/>
          <a:ea typeface="Calibri Bold"/>
          <a:cs typeface="Calibri Bold"/>
          <a:sym typeface="Calibri Bold"/>
        </a:defRPr>
      </a:lvl9pPr>
    </p:titleStyle>
    <p:bodyStyle>
      <a:lvl1pPr marL="254000" indent="-254000">
        <a:spcBef>
          <a:spcPts val="600"/>
        </a:spcBef>
        <a:buClr>
          <a:srgbClr val="990000"/>
        </a:buClr>
        <a:buSzPct val="60000"/>
        <a:buFont typeface="Wingdings 2"/>
        <a:buChar char="⬛"/>
        <a:defRPr sz="2400" b="1">
          <a:latin typeface="Calibri Bold"/>
          <a:ea typeface="Calibri Bold"/>
          <a:cs typeface="Calibri Bold"/>
          <a:sym typeface="Calibri Bold"/>
        </a:defRPr>
      </a:lvl1pPr>
      <a:lvl2pPr marL="561340" indent="-281940">
        <a:spcBef>
          <a:spcPts val="600"/>
        </a:spcBef>
        <a:buClr>
          <a:srgbClr val="990000"/>
        </a:buClr>
        <a:buSzPct val="110000"/>
        <a:buFont typeface="Wingdings 2"/>
        <a:buChar char="▪"/>
        <a:defRPr sz="2400" b="1">
          <a:latin typeface="Calibri Bold"/>
          <a:ea typeface="Calibri Bold"/>
          <a:cs typeface="Calibri Bold"/>
          <a:sym typeface="Calibri Bold"/>
        </a:defRPr>
      </a:lvl2pPr>
      <a:lvl3pPr marL="840739" indent="-243839">
        <a:spcBef>
          <a:spcPts val="600"/>
        </a:spcBef>
        <a:buClr>
          <a:srgbClr val="990000"/>
        </a:buClr>
        <a:buSzPct val="80000"/>
        <a:buFont typeface="Wingdings 2"/>
        <a:buChar char="▪"/>
        <a:defRPr sz="2400" b="1">
          <a:latin typeface="Calibri Bold"/>
          <a:ea typeface="Calibri Bold"/>
          <a:cs typeface="Calibri Bold"/>
          <a:sym typeface="Calibri Bold"/>
        </a:defRPr>
      </a:lvl3pPr>
      <a:lvl4pPr marL="1188719" indent="-274319">
        <a:spcBef>
          <a:spcPts val="600"/>
        </a:spcBef>
        <a:buClr>
          <a:srgbClr val="990000"/>
        </a:buClr>
        <a:buSzPct val="100000"/>
        <a:buFont typeface="Wingdings 2"/>
        <a:buChar char="–"/>
        <a:defRPr sz="2400" b="1">
          <a:latin typeface="Calibri Bold"/>
          <a:ea typeface="Calibri Bold"/>
          <a:cs typeface="Calibri Bold"/>
          <a:sym typeface="Calibri Bold"/>
        </a:defRPr>
      </a:lvl4pPr>
      <a:lvl5pPr marL="1506219" indent="-274319">
        <a:spcBef>
          <a:spcPts val="600"/>
        </a:spcBef>
        <a:buClr>
          <a:srgbClr val="990000"/>
        </a:buClr>
        <a:buSzPct val="100000"/>
        <a:buFont typeface="Wingdings 2"/>
        <a:buChar char="»"/>
        <a:defRPr sz="2400" b="1">
          <a:latin typeface="Calibri Bold"/>
          <a:ea typeface="Calibri Bold"/>
          <a:cs typeface="Calibri Bold"/>
          <a:sym typeface="Calibri Bold"/>
        </a:defRPr>
      </a:lvl5pPr>
      <a:lvl6pPr marL="1963420" indent="-274320">
        <a:spcBef>
          <a:spcPts val="600"/>
        </a:spcBef>
        <a:buClr>
          <a:srgbClr val="990000"/>
        </a:buClr>
        <a:buSzPct val="100000"/>
        <a:buFont typeface="Wingdings 2"/>
        <a:buChar char="»"/>
        <a:defRPr sz="2400" b="1">
          <a:latin typeface="Calibri Bold"/>
          <a:ea typeface="Calibri Bold"/>
          <a:cs typeface="Calibri Bold"/>
          <a:sym typeface="Calibri Bold"/>
        </a:defRPr>
      </a:lvl6pPr>
      <a:lvl7pPr marL="2420620" indent="-274320">
        <a:spcBef>
          <a:spcPts val="600"/>
        </a:spcBef>
        <a:buClr>
          <a:srgbClr val="990000"/>
        </a:buClr>
        <a:buSzPct val="100000"/>
        <a:buFont typeface="Wingdings 2"/>
        <a:buChar char="»"/>
        <a:defRPr sz="2400" b="1">
          <a:latin typeface="Calibri Bold"/>
          <a:ea typeface="Calibri Bold"/>
          <a:cs typeface="Calibri Bold"/>
          <a:sym typeface="Calibri Bold"/>
        </a:defRPr>
      </a:lvl7pPr>
      <a:lvl8pPr marL="2877820" indent="-274320">
        <a:spcBef>
          <a:spcPts val="600"/>
        </a:spcBef>
        <a:buClr>
          <a:srgbClr val="990000"/>
        </a:buClr>
        <a:buSzPct val="100000"/>
        <a:buFont typeface="Wingdings 2"/>
        <a:buChar char="»"/>
        <a:defRPr sz="2400" b="1">
          <a:latin typeface="Calibri Bold"/>
          <a:ea typeface="Calibri Bold"/>
          <a:cs typeface="Calibri Bold"/>
          <a:sym typeface="Calibri Bold"/>
        </a:defRPr>
      </a:lvl8pPr>
      <a:lvl9pPr marL="3335020" indent="-274320">
        <a:spcBef>
          <a:spcPts val="600"/>
        </a:spcBef>
        <a:buClr>
          <a:srgbClr val="990000"/>
        </a:buClr>
        <a:buSzPct val="100000"/>
        <a:buFont typeface="Wingdings 2"/>
        <a:buChar char="»"/>
        <a:defRPr sz="2400" b="1">
          <a:latin typeface="Calibri Bold"/>
          <a:ea typeface="Calibri Bold"/>
          <a:cs typeface="Calibri Bold"/>
          <a:sym typeface="Calibri Bold"/>
        </a:defRPr>
      </a:lvl9pPr>
    </p:bodyStyle>
    <p:otherStyle>
      <a:lvl1pPr algn="r">
        <a:defRPr sz="1200">
          <a:solidFill>
            <a:schemeClr val="tx1"/>
          </a:solidFill>
          <a:latin typeface="+mn-lt"/>
          <a:ea typeface="+mn-ea"/>
          <a:cs typeface="+mn-cs"/>
          <a:sym typeface="Arial Narrow Bold"/>
        </a:defRPr>
      </a:lvl1pPr>
      <a:lvl2pPr indent="457200" algn="r">
        <a:defRPr sz="1200">
          <a:solidFill>
            <a:schemeClr val="tx1"/>
          </a:solidFill>
          <a:latin typeface="+mn-lt"/>
          <a:ea typeface="+mn-ea"/>
          <a:cs typeface="+mn-cs"/>
          <a:sym typeface="Arial Narrow Bold"/>
        </a:defRPr>
      </a:lvl2pPr>
      <a:lvl3pPr indent="914400" algn="r">
        <a:defRPr sz="1200">
          <a:solidFill>
            <a:schemeClr val="tx1"/>
          </a:solidFill>
          <a:latin typeface="+mn-lt"/>
          <a:ea typeface="+mn-ea"/>
          <a:cs typeface="+mn-cs"/>
          <a:sym typeface="Arial Narrow Bold"/>
        </a:defRPr>
      </a:lvl3pPr>
      <a:lvl4pPr indent="1371600" algn="r">
        <a:defRPr sz="1200">
          <a:solidFill>
            <a:schemeClr val="tx1"/>
          </a:solidFill>
          <a:latin typeface="+mn-lt"/>
          <a:ea typeface="+mn-ea"/>
          <a:cs typeface="+mn-cs"/>
          <a:sym typeface="Arial Narrow Bold"/>
        </a:defRPr>
      </a:lvl4pPr>
      <a:lvl5pPr indent="1828800" algn="r">
        <a:defRPr sz="1200">
          <a:solidFill>
            <a:schemeClr val="tx1"/>
          </a:solidFill>
          <a:latin typeface="+mn-lt"/>
          <a:ea typeface="+mn-ea"/>
          <a:cs typeface="+mn-cs"/>
          <a:sym typeface="Arial Narrow Bold"/>
        </a:defRPr>
      </a:lvl5pPr>
      <a:lvl6pPr indent="2286000" algn="r">
        <a:defRPr sz="1200">
          <a:solidFill>
            <a:schemeClr val="tx1"/>
          </a:solidFill>
          <a:latin typeface="+mn-lt"/>
          <a:ea typeface="+mn-ea"/>
          <a:cs typeface="+mn-cs"/>
          <a:sym typeface="Arial Narrow Bold"/>
        </a:defRPr>
      </a:lvl6pPr>
      <a:lvl7pPr indent="2743200" algn="r">
        <a:defRPr sz="1200">
          <a:solidFill>
            <a:schemeClr val="tx1"/>
          </a:solidFill>
          <a:latin typeface="+mn-lt"/>
          <a:ea typeface="+mn-ea"/>
          <a:cs typeface="+mn-cs"/>
          <a:sym typeface="Arial Narrow Bold"/>
        </a:defRPr>
      </a:lvl7pPr>
      <a:lvl8pPr indent="3200400" algn="r">
        <a:defRPr sz="1200">
          <a:solidFill>
            <a:schemeClr val="tx1"/>
          </a:solidFill>
          <a:latin typeface="+mn-lt"/>
          <a:ea typeface="+mn-ea"/>
          <a:cs typeface="+mn-cs"/>
          <a:sym typeface="Arial Narrow Bold"/>
        </a:defRPr>
      </a:lvl8pPr>
      <a:lvl9pPr indent="3657600" algn="r">
        <a:defRPr sz="1200">
          <a:solidFill>
            <a:schemeClr val="tx1"/>
          </a:solidFill>
          <a:latin typeface="+mn-lt"/>
          <a:ea typeface="+mn-ea"/>
          <a:cs typeface="+mn-cs"/>
          <a:sym typeface="Arial Narrow Bold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>
            <a:spLocks noGrp="1"/>
          </p:cNvSpPr>
          <p:nvPr>
            <p:ph type="title"/>
          </p:nvPr>
        </p:nvSpPr>
        <p:spPr>
          <a:xfrm>
            <a:off x="685800" y="1708150"/>
            <a:ext cx="7772400" cy="1470025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0" lvl="0" indent="0" defTabSz="502920">
              <a:defRPr sz="1800" b="0"/>
            </a:pPr>
            <a:r>
              <a:rPr sz="4000" b="1" dirty="0"/>
              <a:t>Bits, Bytes, and Integers</a:t>
            </a:r>
            <a:br>
              <a:rPr sz="4000" b="1" dirty="0"/>
            </a:br>
            <a:br>
              <a:rPr sz="4000" b="1" dirty="0"/>
            </a:br>
            <a:r>
              <a:rPr dirty="0"/>
              <a:t>CS154 </a:t>
            </a:r>
            <a:r>
              <a:rPr lang="en-US" dirty="0"/>
              <a:t>Autumn</a:t>
            </a:r>
            <a:r>
              <a:rPr dirty="0"/>
              <a:t> </a:t>
            </a:r>
            <a:r>
              <a:t>201</a:t>
            </a:r>
            <a:r>
              <a:rPr lang="en-US"/>
              <a:t>9, Prof Chien</a:t>
            </a:r>
            <a:br>
              <a:rPr dirty="0"/>
            </a:br>
            <a:r>
              <a:rPr dirty="0"/>
              <a:t>Lecture 2</a:t>
            </a:r>
            <a:br>
              <a:rPr lang="en-US" dirty="0"/>
            </a:br>
            <a:r>
              <a:rPr lang="en-US" dirty="0"/>
              <a:t>Sections 2.1, 2.2</a:t>
            </a:r>
            <a:br>
              <a:rPr dirty="0"/>
            </a:br>
            <a:endParaRPr dirty="0"/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Shape 360"/>
          <p:cNvSpPr>
            <a:spLocks noGrp="1"/>
          </p:cNvSpPr>
          <p:nvPr>
            <p:ph type="title"/>
          </p:nvPr>
        </p:nvSpPr>
        <p:spPr>
          <a:xfrm>
            <a:off x="357017" y="435678"/>
            <a:ext cx="7592095" cy="762001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 b="0"/>
            </a:pPr>
            <a:r>
              <a:rPr lang="en-US" sz="3600" b="1" dirty="0"/>
              <a:t>Example </a:t>
            </a:r>
            <a:r>
              <a:rPr sz="3600" b="1" dirty="0"/>
              <a:t>Data Representations</a:t>
            </a:r>
          </a:p>
        </p:txBody>
      </p:sp>
      <p:graphicFrame>
        <p:nvGraphicFramePr>
          <p:cNvPr id="361" name="Table 361"/>
          <p:cNvGraphicFramePr/>
          <p:nvPr>
            <p:extLst>
              <p:ext uri="{D42A27DB-BD31-4B8C-83A1-F6EECF244321}">
                <p14:modId xmlns:p14="http://schemas.microsoft.com/office/powerpoint/2010/main" val="490413126"/>
              </p:ext>
            </p:extLst>
          </p:nvPr>
        </p:nvGraphicFramePr>
        <p:xfrm>
          <a:off x="1549400" y="1197680"/>
          <a:ext cx="6032500" cy="5091360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165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0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0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605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94770">
                <a:tc>
                  <a:txBody>
                    <a:bodyPr/>
                    <a:lstStyle/>
                    <a:p>
                      <a:pPr lvl="0" algn="l">
                        <a:tabLst>
                          <a:tab pos="914400" algn="l"/>
                        </a:tabLst>
                        <a:defRPr sz="1800" b="0" i="0"/>
                      </a:pPr>
                      <a:r>
                        <a:rPr>
                          <a:solidFill>
                            <a:srgbClr val="FFFFFF"/>
                          </a:solidFill>
                          <a:latin typeface="Arial Narrow Bold"/>
                          <a:ea typeface="Arial Narrow Bold"/>
                          <a:cs typeface="Arial Narrow Bold"/>
                        </a:rPr>
                        <a:t>C Data Type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38100">
                      <a:solidFill>
                        <a:srgbClr val="FFFFFF"/>
                      </a:solidFill>
                      <a:round/>
                    </a:lnB>
                    <a:solidFill>
                      <a:srgbClr val="980002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 dirty="0">
                          <a:solidFill>
                            <a:srgbClr val="FFFFFF"/>
                          </a:solidFill>
                          <a:latin typeface="Arial Narrow Bold"/>
                          <a:ea typeface="Arial Narrow Bold"/>
                          <a:cs typeface="Arial Narrow Bold"/>
                        </a:rPr>
                        <a:t>Typical 32-bit</a:t>
                      </a:r>
                      <a:endParaRPr lang="en-US" dirty="0">
                        <a:solidFill>
                          <a:srgbClr val="FFFFFF"/>
                        </a:solidFill>
                        <a:latin typeface="Arial Narrow Bold"/>
                        <a:ea typeface="Arial Narrow Bold"/>
                        <a:cs typeface="Arial Narrow Bold"/>
                      </a:endParaRPr>
                    </a:p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 lang="en-US" dirty="0">
                          <a:solidFill>
                            <a:srgbClr val="FFFFFF"/>
                          </a:solidFill>
                          <a:latin typeface="Arial Narrow Bold"/>
                          <a:ea typeface="Arial Narrow Bold"/>
                          <a:cs typeface="Arial Narrow Bold"/>
                        </a:rPr>
                        <a:t>(word size = 4)</a:t>
                      </a:r>
                      <a:endParaRPr dirty="0">
                        <a:solidFill>
                          <a:srgbClr val="FFFFFF"/>
                        </a:solidFill>
                        <a:latin typeface="Arial Narrow Bold"/>
                        <a:ea typeface="Arial Narrow Bold"/>
                        <a:cs typeface="Arial Narrow Bold"/>
                      </a:endParaRP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38100">
                      <a:solidFill>
                        <a:srgbClr val="FFFFFF"/>
                      </a:solidFill>
                      <a:round/>
                    </a:lnB>
                    <a:solidFill>
                      <a:srgbClr val="980002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 dirty="0">
                          <a:solidFill>
                            <a:srgbClr val="FFFFFF"/>
                          </a:solidFill>
                          <a:latin typeface="Arial Narrow Bold"/>
                          <a:ea typeface="Arial Narrow Bold"/>
                          <a:cs typeface="Arial Narrow Bold"/>
                        </a:rPr>
                        <a:t>Intel IA32</a:t>
                      </a:r>
                      <a:endParaRPr lang="en-US" dirty="0">
                        <a:solidFill>
                          <a:srgbClr val="FFFFFF"/>
                        </a:solidFill>
                        <a:latin typeface="Arial Narrow Bold"/>
                        <a:ea typeface="Arial Narrow Bold"/>
                        <a:cs typeface="Arial Narrow Bold"/>
                      </a:endParaRPr>
                    </a:p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 lang="en-US" dirty="0">
                          <a:solidFill>
                            <a:srgbClr val="FFFFFF"/>
                          </a:solidFill>
                          <a:latin typeface="Arial Narrow Bold"/>
                          <a:ea typeface="Arial Narrow Bold"/>
                          <a:cs typeface="Arial Narrow Bold"/>
                        </a:rPr>
                        <a:t>(word</a:t>
                      </a:r>
                      <a:r>
                        <a:rPr lang="en-US" baseline="0" dirty="0">
                          <a:solidFill>
                            <a:srgbClr val="FFFFFF"/>
                          </a:solidFill>
                          <a:latin typeface="Arial Narrow Bold"/>
                          <a:ea typeface="Arial Narrow Bold"/>
                          <a:cs typeface="Arial Narrow Bold"/>
                        </a:rPr>
                        <a:t> size = 4)</a:t>
                      </a:r>
                      <a:endParaRPr dirty="0">
                        <a:solidFill>
                          <a:srgbClr val="FFFFFF"/>
                        </a:solidFill>
                        <a:latin typeface="Arial Narrow Bold"/>
                        <a:ea typeface="Arial Narrow Bold"/>
                        <a:cs typeface="Arial Narrow Bold"/>
                      </a:endParaRP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38100">
                      <a:solidFill>
                        <a:srgbClr val="FFFFFF"/>
                      </a:solidFill>
                      <a:round/>
                    </a:lnB>
                    <a:solidFill>
                      <a:srgbClr val="980002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 dirty="0">
                          <a:solidFill>
                            <a:srgbClr val="FFFFFF"/>
                          </a:solidFill>
                          <a:latin typeface="Arial Narrow Bold"/>
                          <a:ea typeface="Arial Narrow Bold"/>
                          <a:cs typeface="Arial Narrow Bold"/>
                        </a:rPr>
                        <a:t>x86-64</a:t>
                      </a:r>
                      <a:endParaRPr lang="en-US" dirty="0">
                        <a:solidFill>
                          <a:srgbClr val="FFFFFF"/>
                        </a:solidFill>
                        <a:latin typeface="Arial Narrow Bold"/>
                        <a:ea typeface="Arial Narrow Bold"/>
                        <a:cs typeface="Arial Narrow Bold"/>
                      </a:endParaRPr>
                    </a:p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 lang="en-US" dirty="0">
                          <a:solidFill>
                            <a:srgbClr val="FFFFFF"/>
                          </a:solidFill>
                          <a:latin typeface="Arial Narrow Bold"/>
                          <a:ea typeface="Arial Narrow Bold"/>
                          <a:cs typeface="Arial Narrow Bold"/>
                        </a:rPr>
                        <a:t>(word size = 8)</a:t>
                      </a:r>
                      <a:endParaRPr dirty="0">
                        <a:solidFill>
                          <a:srgbClr val="FFFFFF"/>
                        </a:solidFill>
                        <a:latin typeface="Arial Narrow Bold"/>
                        <a:ea typeface="Arial Narrow Bold"/>
                        <a:cs typeface="Arial Narrow Bold"/>
                      </a:endParaRP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38100">
                      <a:solidFill>
                        <a:srgbClr val="FFFFFF"/>
                      </a:solidFill>
                      <a:round/>
                    </a:lnB>
                    <a:solidFill>
                      <a:srgbClr val="98000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8510">
                <a:tc>
                  <a:txBody>
                    <a:bodyPr/>
                    <a:lstStyle/>
                    <a:p>
                      <a:pPr lvl="0" algn="l">
                        <a:tabLst>
                          <a:tab pos="914400" algn="l"/>
                        </a:tabLst>
                        <a:defRPr sz="1800" b="0" i="0"/>
                      </a:pPr>
                      <a:r>
                        <a:rPr>
                          <a:sym typeface="Arial Narrow"/>
                        </a:rPr>
                        <a:t>char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381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>
                          <a:sym typeface="Arial Narrow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381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>
                          <a:sym typeface="Arial Narrow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381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>
                          <a:sym typeface="Arial Narrow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381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FFC8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8510">
                <a:tc>
                  <a:txBody>
                    <a:bodyPr/>
                    <a:lstStyle/>
                    <a:p>
                      <a:pPr lvl="0" algn="l">
                        <a:tabLst>
                          <a:tab pos="914400" algn="l"/>
                        </a:tabLst>
                        <a:defRPr sz="1800" b="0" i="0"/>
                      </a:pPr>
                      <a:r>
                        <a:rPr>
                          <a:sym typeface="Arial Narrow"/>
                        </a:rPr>
                        <a:t>short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>
                          <a:sym typeface="Arial Narrow"/>
                        </a:rPr>
                        <a:t>2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>
                          <a:sym typeface="Arial Narrow"/>
                        </a:rPr>
                        <a:t>2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>
                          <a:sym typeface="Arial Narrow"/>
                        </a:rPr>
                        <a:t>2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FFC8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8510">
                <a:tc>
                  <a:txBody>
                    <a:bodyPr/>
                    <a:lstStyle/>
                    <a:p>
                      <a:pPr lvl="0" algn="l">
                        <a:tabLst>
                          <a:tab pos="914400" algn="l"/>
                        </a:tabLst>
                        <a:defRPr sz="1800" b="0" i="0"/>
                      </a:pPr>
                      <a:r>
                        <a:rPr>
                          <a:sym typeface="Arial Narrow"/>
                        </a:rPr>
                        <a:t>int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>
                          <a:sym typeface="Arial Narrow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>
                          <a:sym typeface="Arial Narrow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>
                          <a:sym typeface="Arial Narrow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FFC8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8510">
                <a:tc>
                  <a:txBody>
                    <a:bodyPr/>
                    <a:lstStyle/>
                    <a:p>
                      <a:pPr lvl="0" algn="l">
                        <a:tabLst>
                          <a:tab pos="914400" algn="l"/>
                        </a:tabLst>
                        <a:defRPr sz="1800" b="0" i="0"/>
                      </a:pPr>
                      <a:r>
                        <a:rPr>
                          <a:sym typeface="Arial Narrow"/>
                        </a:rPr>
                        <a:t>long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>
                          <a:sym typeface="Arial Narrow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>
                          <a:sym typeface="Arial Narrow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>
                          <a:sym typeface="Arial Narrow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FFC8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8510">
                <a:tc>
                  <a:txBody>
                    <a:bodyPr/>
                    <a:lstStyle/>
                    <a:p>
                      <a:pPr lvl="0" algn="l">
                        <a:tabLst>
                          <a:tab pos="914400" algn="l"/>
                        </a:tabLst>
                        <a:defRPr sz="1800" b="0" i="0"/>
                      </a:pPr>
                      <a:r>
                        <a:rPr>
                          <a:sym typeface="Arial Narrow"/>
                        </a:rPr>
                        <a:t>long long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>
                          <a:sym typeface="Arial Narrow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>
                          <a:sym typeface="Arial Narrow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>
                          <a:sym typeface="Arial Narrow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FFC8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8510">
                <a:tc>
                  <a:txBody>
                    <a:bodyPr/>
                    <a:lstStyle/>
                    <a:p>
                      <a:pPr lvl="0" algn="l">
                        <a:tabLst>
                          <a:tab pos="914400" algn="l"/>
                        </a:tabLst>
                        <a:defRPr sz="1800" b="0" i="0"/>
                      </a:pPr>
                      <a:r>
                        <a:rPr>
                          <a:sym typeface="Arial Narrow"/>
                        </a:rPr>
                        <a:t>float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>
                          <a:sym typeface="Arial Narrow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>
                          <a:sym typeface="Arial Narrow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>
                          <a:sym typeface="Arial Narrow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FFC8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8510">
                <a:tc>
                  <a:txBody>
                    <a:bodyPr/>
                    <a:lstStyle/>
                    <a:p>
                      <a:pPr lvl="0" algn="l">
                        <a:tabLst>
                          <a:tab pos="914400" algn="l"/>
                        </a:tabLst>
                        <a:defRPr sz="1800" b="0" i="0"/>
                      </a:pPr>
                      <a:r>
                        <a:rPr>
                          <a:sym typeface="Arial Narrow"/>
                        </a:rPr>
                        <a:t>double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>
                          <a:sym typeface="Arial Narrow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>
                          <a:sym typeface="Arial Narrow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>
                          <a:sym typeface="Arial Narrow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FFC8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88510">
                <a:tc>
                  <a:txBody>
                    <a:bodyPr/>
                    <a:lstStyle/>
                    <a:p>
                      <a:pPr lvl="0" algn="l">
                        <a:tabLst>
                          <a:tab pos="914400" algn="l"/>
                        </a:tabLst>
                        <a:defRPr sz="1800" b="0" i="0"/>
                      </a:pPr>
                      <a:r>
                        <a:rPr>
                          <a:sym typeface="Arial Narrow"/>
                        </a:rPr>
                        <a:t>long double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>
                          <a:sym typeface="Arial Narrow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>
                          <a:sym typeface="Arial Narrow"/>
                        </a:rPr>
                        <a:t>10/12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>
                          <a:sym typeface="Arial Narrow"/>
                        </a:rPr>
                        <a:t>10/16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FFC8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88510">
                <a:tc>
                  <a:txBody>
                    <a:bodyPr/>
                    <a:lstStyle/>
                    <a:p>
                      <a:pPr lvl="0" algn="l">
                        <a:tabLst>
                          <a:tab pos="914400" algn="l"/>
                        </a:tabLst>
                        <a:defRPr sz="1800" b="0" i="0"/>
                      </a:pPr>
                      <a:r>
                        <a:rPr>
                          <a:sym typeface="Arial Narrow"/>
                        </a:rPr>
                        <a:t>pointer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>
                          <a:sym typeface="Arial Narrow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>
                          <a:sym typeface="Arial Narrow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 dirty="0">
                          <a:sym typeface="Arial Narrow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FFC8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362" name="Shape 362"/>
          <p:cNvSpPr/>
          <p:nvPr/>
        </p:nvSpPr>
        <p:spPr>
          <a:xfrm>
            <a:off x="2057400" y="6246167"/>
            <a:ext cx="5708859" cy="447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/>
          <a:p>
            <a:pPr lvl="0">
              <a:defRPr sz="1800"/>
            </a:pPr>
            <a:r>
              <a:rPr sz="2400">
                <a:latin typeface="Calibri"/>
                <a:ea typeface="Calibri"/>
                <a:cs typeface="Calibri"/>
                <a:sym typeface="Calibri"/>
              </a:rPr>
              <a:t>10/N </a:t>
            </a:r>
            <a:r>
              <a:rPr sz="2400">
                <a:latin typeface="Wingdings"/>
                <a:ea typeface="Wingdings"/>
                <a:cs typeface="Wingdings"/>
                <a:sym typeface="Wingdings"/>
              </a:rPr>
              <a:t> </a:t>
            </a:r>
            <a:r>
              <a:rPr sz="2400">
                <a:latin typeface="Calibri"/>
                <a:ea typeface="Calibri"/>
                <a:cs typeface="Calibri"/>
                <a:sym typeface="Calibri"/>
              </a:rPr>
              <a:t>10 bytes used, N bytes allocated</a:t>
            </a:r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2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Byte Ordering</a:t>
            </a:r>
          </a:p>
        </p:txBody>
      </p:sp>
      <p:sp>
        <p:nvSpPr>
          <p:cNvPr id="48133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So, how are the bytes within a multi-byte word ordered in memory?</a:t>
            </a:r>
          </a:p>
          <a:p>
            <a:pPr eaLnBrk="1" hangingPunct="1"/>
            <a:r>
              <a:rPr lang="en-US" dirty="0"/>
              <a:t>Conventions</a:t>
            </a:r>
          </a:p>
          <a:p>
            <a:pPr marL="552450" lvl="1" eaLnBrk="1" hangingPunct="1"/>
            <a:r>
              <a:rPr lang="en-US" dirty="0"/>
              <a:t>Big </a:t>
            </a:r>
            <a:r>
              <a:rPr lang="en-US" dirty="0" err="1"/>
              <a:t>Endian</a:t>
            </a:r>
            <a:r>
              <a:rPr lang="en-US" dirty="0"/>
              <a:t>: Sun, PPC Mac, Internet</a:t>
            </a:r>
          </a:p>
          <a:p>
            <a:pPr marL="838200" lvl="2" eaLnBrk="1" hangingPunct="1"/>
            <a:r>
              <a:rPr lang="en-US" dirty="0"/>
              <a:t>Least significant byte has highest address</a:t>
            </a:r>
          </a:p>
          <a:p>
            <a:pPr marL="552450" lvl="1" eaLnBrk="1" hangingPunct="1"/>
            <a:r>
              <a:rPr lang="en-US" dirty="0"/>
              <a:t>Little Endian: x86, ARM processors running Android, </a:t>
            </a:r>
            <a:r>
              <a:rPr lang="en-US" dirty="0" err="1"/>
              <a:t>iOS</a:t>
            </a:r>
            <a:r>
              <a:rPr lang="en-US" dirty="0"/>
              <a:t>, and Windows</a:t>
            </a:r>
          </a:p>
          <a:p>
            <a:pPr marL="838200" lvl="2" eaLnBrk="1" hangingPunct="1"/>
            <a:r>
              <a:rPr lang="en-US" dirty="0"/>
              <a:t>Least significant byte has lowest address</a:t>
            </a:r>
          </a:p>
        </p:txBody>
      </p:sp>
    </p:spTree>
    <p:extLst>
      <p:ext uri="{BB962C8B-B14F-4D97-AF65-F5344CB8AC3E}">
        <p14:creationId xmlns:p14="http://schemas.microsoft.com/office/powerpoint/2010/main" val="7503486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" name="Shape 448"/>
          <p:cNvSpPr>
            <a:spLocks noGrp="1"/>
          </p:cNvSpPr>
          <p:nvPr>
            <p:ph type="title"/>
          </p:nvPr>
        </p:nvSpPr>
        <p:spPr>
          <a:xfrm>
            <a:off x="357017" y="435678"/>
            <a:ext cx="7592095" cy="762001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 b="0"/>
            </a:pPr>
            <a:r>
              <a:rPr sz="3600" b="1"/>
              <a:t>Byte Ordering Example</a:t>
            </a:r>
          </a:p>
        </p:txBody>
      </p:sp>
      <p:sp>
        <p:nvSpPr>
          <p:cNvPr id="449" name="Shape 449"/>
          <p:cNvSpPr>
            <a:spLocks noGrp="1"/>
          </p:cNvSpPr>
          <p:nvPr>
            <p:ph type="body" idx="1"/>
          </p:nvPr>
        </p:nvSpPr>
        <p:spPr>
          <a:xfrm>
            <a:off x="396875" y="1362075"/>
            <a:ext cx="7896225" cy="497205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 b="0"/>
            </a:pPr>
            <a:r>
              <a:rPr sz="2400" b="1" dirty="0"/>
              <a:t>Big</a:t>
            </a:r>
            <a:r>
              <a:rPr sz="2400" dirty="0"/>
              <a:t> endian: Least significant byte has </a:t>
            </a:r>
            <a:r>
              <a:rPr lang="en-US" sz="2400" b="1" dirty="0"/>
              <a:t>Bigge</a:t>
            </a:r>
            <a:r>
              <a:rPr sz="2400" b="1" dirty="0"/>
              <a:t>st</a:t>
            </a:r>
            <a:r>
              <a:rPr sz="2400" dirty="0"/>
              <a:t> address</a:t>
            </a:r>
          </a:p>
          <a:p>
            <a:pPr marL="328612" lvl="0" indent="-328612">
              <a:defRPr sz="1800" b="0"/>
            </a:pPr>
            <a:r>
              <a:rPr sz="2300" b="1" dirty="0"/>
              <a:t>Little</a:t>
            </a:r>
            <a:r>
              <a:rPr sz="2300" dirty="0"/>
              <a:t> endian: Least significant byte has </a:t>
            </a:r>
            <a:r>
              <a:rPr lang="en-US" sz="2300" b="1" dirty="0"/>
              <a:t>Little-est</a:t>
            </a:r>
            <a:r>
              <a:rPr sz="2300" dirty="0"/>
              <a:t> address</a:t>
            </a:r>
          </a:p>
          <a:p>
            <a:pPr lvl="0">
              <a:defRPr sz="1800" b="0"/>
            </a:pPr>
            <a:r>
              <a:rPr sz="2400" b="1" dirty="0"/>
              <a:t>X</a:t>
            </a:r>
            <a:r>
              <a:rPr sz="2400" dirty="0"/>
              <a:t> endian: Least significant byte has </a:t>
            </a:r>
            <a:r>
              <a:rPr sz="2400" b="1" dirty="0"/>
              <a:t>X-est</a:t>
            </a:r>
            <a:r>
              <a:rPr sz="2400" dirty="0"/>
              <a:t> address</a:t>
            </a:r>
            <a:endParaRPr lang="en-US" sz="2400" dirty="0"/>
          </a:p>
          <a:p>
            <a:pPr lvl="0">
              <a:defRPr sz="1800" b="0"/>
            </a:pPr>
            <a:endParaRPr lang="en-US" b="1" dirty="0"/>
          </a:p>
          <a:p>
            <a:pPr lvl="0">
              <a:defRPr sz="1800" b="0"/>
            </a:pPr>
            <a:r>
              <a:rPr sz="2400" b="1" dirty="0"/>
              <a:t>Example</a:t>
            </a:r>
          </a:p>
          <a:p>
            <a:pPr marL="552450" lvl="1" indent="-285750">
              <a:spcBef>
                <a:spcPts val="400"/>
              </a:spcBef>
              <a:buFont typeface="Wingdings"/>
              <a:defRPr sz="1800" b="0"/>
            </a:pPr>
            <a:r>
              <a:rPr sz="2000" dirty="0"/>
              <a:t>Variable x has 4-byte representation 0x01234567</a:t>
            </a:r>
          </a:p>
          <a:p>
            <a:pPr marL="552450" lvl="1" indent="-285750">
              <a:spcBef>
                <a:spcPts val="400"/>
              </a:spcBef>
              <a:buFont typeface="Wingdings"/>
              <a:defRPr sz="1800" b="0"/>
            </a:pPr>
            <a:r>
              <a:rPr sz="2000" dirty="0"/>
              <a:t>Address given by &amp;x is 0x100</a:t>
            </a:r>
          </a:p>
        </p:txBody>
      </p:sp>
      <p:grpSp>
        <p:nvGrpSpPr>
          <p:cNvPr id="478" name="Group 478"/>
          <p:cNvGrpSpPr/>
          <p:nvPr/>
        </p:nvGrpSpPr>
        <p:grpSpPr>
          <a:xfrm>
            <a:off x="1752600" y="4648200"/>
            <a:ext cx="5486400" cy="635000"/>
            <a:chOff x="0" y="0"/>
            <a:chExt cx="5486400" cy="635000"/>
          </a:xfrm>
        </p:grpSpPr>
        <p:grpSp>
          <p:nvGrpSpPr>
            <p:cNvPr id="452" name="Group 452"/>
            <p:cNvGrpSpPr/>
            <p:nvPr/>
          </p:nvGrpSpPr>
          <p:grpSpPr>
            <a:xfrm>
              <a:off x="1371600" y="0"/>
              <a:ext cx="685801" cy="304800"/>
              <a:chOff x="0" y="0"/>
              <a:chExt cx="685800" cy="304800"/>
            </a:xfrm>
          </p:grpSpPr>
          <p:sp>
            <p:nvSpPr>
              <p:cNvPr id="450" name="Shape 450"/>
              <p:cNvSpPr/>
              <p:nvPr/>
            </p:nvSpPr>
            <p:spPr>
              <a:xfrm>
                <a:off x="0" y="0"/>
                <a:ext cx="685801" cy="30480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algn="ctr">
                  <a:defRPr sz="4200"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/>
              </a:p>
            </p:txBody>
          </p:sp>
          <p:sp>
            <p:nvSpPr>
              <p:cNvPr id="451" name="Shape 451"/>
              <p:cNvSpPr/>
              <p:nvPr/>
            </p:nvSpPr>
            <p:spPr>
              <a:xfrm>
                <a:off x="0" y="0"/>
                <a:ext cx="647787" cy="30480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400" b="1">
                    <a:solidFill>
                      <a:srgbClr val="000066"/>
                    </a:solidFill>
                    <a:latin typeface="Courier New"/>
                    <a:ea typeface="Courier New"/>
                    <a:cs typeface="Courier New"/>
                    <a:sym typeface="Courier New"/>
                  </a:defRPr>
                </a:lvl1pPr>
              </a:lstStyle>
              <a:p>
                <a:pPr lvl="0">
                  <a:defRPr sz="1800" b="0">
                    <a:solidFill>
                      <a:srgbClr val="000000"/>
                    </a:solidFill>
                  </a:defRPr>
                </a:pPr>
                <a:r>
                  <a:rPr sz="1400" b="1">
                    <a:solidFill>
                      <a:srgbClr val="000066"/>
                    </a:solidFill>
                  </a:rPr>
                  <a:t>0x100</a:t>
                </a:r>
              </a:p>
            </p:txBody>
          </p:sp>
        </p:grpSp>
        <p:grpSp>
          <p:nvGrpSpPr>
            <p:cNvPr id="455" name="Group 455"/>
            <p:cNvGrpSpPr/>
            <p:nvPr/>
          </p:nvGrpSpPr>
          <p:grpSpPr>
            <a:xfrm>
              <a:off x="2057400" y="0"/>
              <a:ext cx="685801" cy="304800"/>
              <a:chOff x="0" y="0"/>
              <a:chExt cx="685800" cy="304800"/>
            </a:xfrm>
          </p:grpSpPr>
          <p:sp>
            <p:nvSpPr>
              <p:cNvPr id="453" name="Shape 453"/>
              <p:cNvSpPr/>
              <p:nvPr/>
            </p:nvSpPr>
            <p:spPr>
              <a:xfrm>
                <a:off x="0" y="0"/>
                <a:ext cx="685801" cy="30480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algn="ctr">
                  <a:defRPr sz="4200"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/>
              </a:p>
            </p:txBody>
          </p:sp>
          <p:sp>
            <p:nvSpPr>
              <p:cNvPr id="454" name="Shape 454"/>
              <p:cNvSpPr/>
              <p:nvPr/>
            </p:nvSpPr>
            <p:spPr>
              <a:xfrm>
                <a:off x="0" y="0"/>
                <a:ext cx="647787" cy="30480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400" b="1">
                    <a:solidFill>
                      <a:srgbClr val="000066"/>
                    </a:solidFill>
                    <a:latin typeface="Courier New"/>
                    <a:ea typeface="Courier New"/>
                    <a:cs typeface="Courier New"/>
                    <a:sym typeface="Courier New"/>
                  </a:defRPr>
                </a:lvl1pPr>
              </a:lstStyle>
              <a:p>
                <a:pPr lvl="0">
                  <a:defRPr sz="1800" b="0">
                    <a:solidFill>
                      <a:srgbClr val="000000"/>
                    </a:solidFill>
                  </a:defRPr>
                </a:pPr>
                <a:r>
                  <a:rPr sz="1400" b="1">
                    <a:solidFill>
                      <a:srgbClr val="000066"/>
                    </a:solidFill>
                  </a:rPr>
                  <a:t>0x101</a:t>
                </a:r>
              </a:p>
            </p:txBody>
          </p:sp>
        </p:grpSp>
        <p:grpSp>
          <p:nvGrpSpPr>
            <p:cNvPr id="458" name="Group 458"/>
            <p:cNvGrpSpPr/>
            <p:nvPr/>
          </p:nvGrpSpPr>
          <p:grpSpPr>
            <a:xfrm>
              <a:off x="2743200" y="0"/>
              <a:ext cx="685801" cy="304800"/>
              <a:chOff x="0" y="0"/>
              <a:chExt cx="685800" cy="304800"/>
            </a:xfrm>
          </p:grpSpPr>
          <p:sp>
            <p:nvSpPr>
              <p:cNvPr id="456" name="Shape 456"/>
              <p:cNvSpPr/>
              <p:nvPr/>
            </p:nvSpPr>
            <p:spPr>
              <a:xfrm>
                <a:off x="0" y="0"/>
                <a:ext cx="685801" cy="30480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algn="ctr">
                  <a:defRPr sz="4200"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/>
              </a:p>
            </p:txBody>
          </p:sp>
          <p:sp>
            <p:nvSpPr>
              <p:cNvPr id="457" name="Shape 457"/>
              <p:cNvSpPr/>
              <p:nvPr/>
            </p:nvSpPr>
            <p:spPr>
              <a:xfrm>
                <a:off x="0" y="0"/>
                <a:ext cx="647787" cy="30480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400" b="1">
                    <a:solidFill>
                      <a:srgbClr val="000066"/>
                    </a:solidFill>
                    <a:latin typeface="Courier New"/>
                    <a:ea typeface="Courier New"/>
                    <a:cs typeface="Courier New"/>
                    <a:sym typeface="Courier New"/>
                  </a:defRPr>
                </a:lvl1pPr>
              </a:lstStyle>
              <a:p>
                <a:pPr lvl="0">
                  <a:defRPr sz="1800" b="0">
                    <a:solidFill>
                      <a:srgbClr val="000000"/>
                    </a:solidFill>
                  </a:defRPr>
                </a:pPr>
                <a:r>
                  <a:rPr sz="1400" b="1">
                    <a:solidFill>
                      <a:srgbClr val="000066"/>
                    </a:solidFill>
                  </a:rPr>
                  <a:t>0x102</a:t>
                </a:r>
              </a:p>
            </p:txBody>
          </p:sp>
        </p:grpSp>
        <p:grpSp>
          <p:nvGrpSpPr>
            <p:cNvPr id="461" name="Group 461"/>
            <p:cNvGrpSpPr/>
            <p:nvPr/>
          </p:nvGrpSpPr>
          <p:grpSpPr>
            <a:xfrm>
              <a:off x="3429000" y="0"/>
              <a:ext cx="685801" cy="304800"/>
              <a:chOff x="0" y="0"/>
              <a:chExt cx="685800" cy="304800"/>
            </a:xfrm>
          </p:grpSpPr>
          <p:sp>
            <p:nvSpPr>
              <p:cNvPr id="459" name="Shape 459"/>
              <p:cNvSpPr/>
              <p:nvPr/>
            </p:nvSpPr>
            <p:spPr>
              <a:xfrm>
                <a:off x="0" y="0"/>
                <a:ext cx="685801" cy="30480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algn="ctr">
                  <a:defRPr sz="4200"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/>
              </a:p>
            </p:txBody>
          </p:sp>
          <p:sp>
            <p:nvSpPr>
              <p:cNvPr id="460" name="Shape 460"/>
              <p:cNvSpPr/>
              <p:nvPr/>
            </p:nvSpPr>
            <p:spPr>
              <a:xfrm>
                <a:off x="0" y="0"/>
                <a:ext cx="647787" cy="30480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400" b="1">
                    <a:solidFill>
                      <a:srgbClr val="000066"/>
                    </a:solidFill>
                    <a:latin typeface="Courier New"/>
                    <a:ea typeface="Courier New"/>
                    <a:cs typeface="Courier New"/>
                    <a:sym typeface="Courier New"/>
                  </a:defRPr>
                </a:lvl1pPr>
              </a:lstStyle>
              <a:p>
                <a:pPr lvl="0">
                  <a:defRPr sz="1800" b="0">
                    <a:solidFill>
                      <a:srgbClr val="000000"/>
                    </a:solidFill>
                  </a:defRPr>
                </a:pPr>
                <a:r>
                  <a:rPr sz="1400" b="1">
                    <a:solidFill>
                      <a:srgbClr val="000066"/>
                    </a:solidFill>
                  </a:rPr>
                  <a:t>0x103</a:t>
                </a:r>
              </a:p>
            </p:txBody>
          </p:sp>
        </p:grpSp>
        <p:sp>
          <p:nvSpPr>
            <p:cNvPr id="462" name="Shape 462"/>
            <p:cNvSpPr/>
            <p:nvPr/>
          </p:nvSpPr>
          <p:spPr>
            <a:xfrm>
              <a:off x="0" y="304800"/>
              <a:ext cx="685800" cy="304800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rgbClr val="000066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4200">
                  <a:latin typeface="Gill Sans"/>
                  <a:ea typeface="Gill Sans"/>
                  <a:cs typeface="Gill Sans"/>
                  <a:sym typeface="Gill Sans"/>
                </a:defRPr>
              </a:pPr>
              <a:endParaRPr/>
            </a:p>
          </p:txBody>
        </p:sp>
        <p:sp>
          <p:nvSpPr>
            <p:cNvPr id="463" name="Shape 463"/>
            <p:cNvSpPr/>
            <p:nvPr/>
          </p:nvSpPr>
          <p:spPr>
            <a:xfrm>
              <a:off x="685800" y="304800"/>
              <a:ext cx="685800" cy="304800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rgbClr val="000066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4200">
                  <a:latin typeface="Gill Sans"/>
                  <a:ea typeface="Gill Sans"/>
                  <a:cs typeface="Gill Sans"/>
                  <a:sym typeface="Gill Sans"/>
                </a:defRPr>
              </a:pPr>
              <a:endParaRPr/>
            </a:p>
          </p:txBody>
        </p:sp>
        <p:grpSp>
          <p:nvGrpSpPr>
            <p:cNvPr id="466" name="Group 466"/>
            <p:cNvGrpSpPr/>
            <p:nvPr/>
          </p:nvGrpSpPr>
          <p:grpSpPr>
            <a:xfrm>
              <a:off x="1371600" y="279400"/>
              <a:ext cx="685800" cy="355600"/>
              <a:chOff x="0" y="0"/>
              <a:chExt cx="685800" cy="355600"/>
            </a:xfrm>
          </p:grpSpPr>
          <p:sp>
            <p:nvSpPr>
              <p:cNvPr id="464" name="Shape 464"/>
              <p:cNvSpPr/>
              <p:nvPr/>
            </p:nvSpPr>
            <p:spPr>
              <a:xfrm>
                <a:off x="0" y="25400"/>
                <a:ext cx="685800" cy="304800"/>
              </a:xfrm>
              <a:prstGeom prst="rect">
                <a:avLst/>
              </a:prstGeom>
              <a:solidFill>
                <a:srgbClr val="FFFFFF"/>
              </a:solidFill>
              <a:ln w="25400" cap="flat">
                <a:solidFill>
                  <a:srgbClr val="000066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algn="ctr">
                  <a:defRPr sz="4200"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/>
              </a:p>
            </p:txBody>
          </p:sp>
          <p:sp>
            <p:nvSpPr>
              <p:cNvPr id="465" name="Shape 465"/>
              <p:cNvSpPr/>
              <p:nvPr/>
            </p:nvSpPr>
            <p:spPr>
              <a:xfrm>
                <a:off x="147773" y="0"/>
                <a:ext cx="388666" cy="35560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 algn="ctr">
                  <a:defRPr sz="1800" b="1">
                    <a:solidFill>
                      <a:srgbClr val="FFFFFF"/>
                    </a:solidFill>
                    <a:latin typeface="Courier New"/>
                    <a:ea typeface="Courier New"/>
                    <a:cs typeface="Courier New"/>
                    <a:sym typeface="Courier New"/>
                  </a:defRPr>
                </a:lvl1pPr>
              </a:lstStyle>
              <a:p>
                <a:pPr lvl="0">
                  <a:defRPr b="0">
                    <a:solidFill>
                      <a:srgbClr val="000000"/>
                    </a:solidFill>
                  </a:defRPr>
                </a:pPr>
                <a:r>
                  <a:rPr b="1">
                    <a:solidFill>
                      <a:srgbClr val="FFFFFF"/>
                    </a:solidFill>
                  </a:rPr>
                  <a:t>01</a:t>
                </a:r>
              </a:p>
            </p:txBody>
          </p:sp>
        </p:grpSp>
        <p:grpSp>
          <p:nvGrpSpPr>
            <p:cNvPr id="469" name="Group 469"/>
            <p:cNvGrpSpPr/>
            <p:nvPr/>
          </p:nvGrpSpPr>
          <p:grpSpPr>
            <a:xfrm>
              <a:off x="2057400" y="279400"/>
              <a:ext cx="685800" cy="355600"/>
              <a:chOff x="0" y="0"/>
              <a:chExt cx="685800" cy="355600"/>
            </a:xfrm>
          </p:grpSpPr>
          <p:sp>
            <p:nvSpPr>
              <p:cNvPr id="467" name="Shape 467"/>
              <p:cNvSpPr/>
              <p:nvPr/>
            </p:nvSpPr>
            <p:spPr>
              <a:xfrm>
                <a:off x="0" y="25400"/>
                <a:ext cx="685800" cy="304800"/>
              </a:xfrm>
              <a:prstGeom prst="rect">
                <a:avLst/>
              </a:prstGeom>
              <a:solidFill>
                <a:srgbClr val="FFFFFF"/>
              </a:solidFill>
              <a:ln w="25400" cap="flat">
                <a:solidFill>
                  <a:srgbClr val="000066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algn="ctr">
                  <a:defRPr sz="4200"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/>
              </a:p>
            </p:txBody>
          </p:sp>
          <p:sp>
            <p:nvSpPr>
              <p:cNvPr id="468" name="Shape 468"/>
              <p:cNvSpPr/>
              <p:nvPr/>
            </p:nvSpPr>
            <p:spPr>
              <a:xfrm>
                <a:off x="147773" y="0"/>
                <a:ext cx="388666" cy="35560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 algn="ctr">
                  <a:defRPr sz="1800" b="1">
                    <a:solidFill>
                      <a:srgbClr val="FFFFFF"/>
                    </a:solidFill>
                    <a:latin typeface="Courier New"/>
                    <a:ea typeface="Courier New"/>
                    <a:cs typeface="Courier New"/>
                    <a:sym typeface="Courier New"/>
                  </a:defRPr>
                </a:lvl1pPr>
              </a:lstStyle>
              <a:p>
                <a:pPr lvl="0">
                  <a:defRPr b="0">
                    <a:solidFill>
                      <a:srgbClr val="000000"/>
                    </a:solidFill>
                  </a:defRPr>
                </a:pPr>
                <a:r>
                  <a:rPr b="1">
                    <a:solidFill>
                      <a:srgbClr val="FFFFFF"/>
                    </a:solidFill>
                  </a:rPr>
                  <a:t>23</a:t>
                </a:r>
              </a:p>
            </p:txBody>
          </p:sp>
        </p:grpSp>
        <p:grpSp>
          <p:nvGrpSpPr>
            <p:cNvPr id="472" name="Group 472"/>
            <p:cNvGrpSpPr/>
            <p:nvPr/>
          </p:nvGrpSpPr>
          <p:grpSpPr>
            <a:xfrm>
              <a:off x="2743200" y="279400"/>
              <a:ext cx="685800" cy="355600"/>
              <a:chOff x="0" y="0"/>
              <a:chExt cx="685800" cy="355600"/>
            </a:xfrm>
          </p:grpSpPr>
          <p:sp>
            <p:nvSpPr>
              <p:cNvPr id="470" name="Shape 470"/>
              <p:cNvSpPr/>
              <p:nvPr/>
            </p:nvSpPr>
            <p:spPr>
              <a:xfrm>
                <a:off x="0" y="25400"/>
                <a:ext cx="685800" cy="304800"/>
              </a:xfrm>
              <a:prstGeom prst="rect">
                <a:avLst/>
              </a:prstGeom>
              <a:solidFill>
                <a:srgbClr val="FFFFFF"/>
              </a:solidFill>
              <a:ln w="25400" cap="flat">
                <a:solidFill>
                  <a:srgbClr val="000066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algn="ctr">
                  <a:defRPr sz="4200"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/>
              </a:p>
            </p:txBody>
          </p:sp>
          <p:sp>
            <p:nvSpPr>
              <p:cNvPr id="471" name="Shape 471"/>
              <p:cNvSpPr/>
              <p:nvPr/>
            </p:nvSpPr>
            <p:spPr>
              <a:xfrm>
                <a:off x="147773" y="0"/>
                <a:ext cx="388666" cy="35560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 algn="ctr">
                  <a:defRPr sz="1800" b="1">
                    <a:solidFill>
                      <a:srgbClr val="FFFFFF"/>
                    </a:solidFill>
                    <a:latin typeface="Courier New"/>
                    <a:ea typeface="Courier New"/>
                    <a:cs typeface="Courier New"/>
                    <a:sym typeface="Courier New"/>
                  </a:defRPr>
                </a:lvl1pPr>
              </a:lstStyle>
              <a:p>
                <a:pPr lvl="0">
                  <a:defRPr b="0">
                    <a:solidFill>
                      <a:srgbClr val="000000"/>
                    </a:solidFill>
                  </a:defRPr>
                </a:pPr>
                <a:r>
                  <a:rPr b="1">
                    <a:solidFill>
                      <a:srgbClr val="FFFFFF"/>
                    </a:solidFill>
                  </a:rPr>
                  <a:t>45</a:t>
                </a:r>
              </a:p>
            </p:txBody>
          </p:sp>
        </p:grpSp>
        <p:grpSp>
          <p:nvGrpSpPr>
            <p:cNvPr id="475" name="Group 475"/>
            <p:cNvGrpSpPr/>
            <p:nvPr/>
          </p:nvGrpSpPr>
          <p:grpSpPr>
            <a:xfrm>
              <a:off x="3429000" y="279400"/>
              <a:ext cx="685800" cy="355600"/>
              <a:chOff x="0" y="0"/>
              <a:chExt cx="685800" cy="355600"/>
            </a:xfrm>
          </p:grpSpPr>
          <p:sp>
            <p:nvSpPr>
              <p:cNvPr id="473" name="Shape 473"/>
              <p:cNvSpPr/>
              <p:nvPr/>
            </p:nvSpPr>
            <p:spPr>
              <a:xfrm>
                <a:off x="0" y="25400"/>
                <a:ext cx="685800" cy="304800"/>
              </a:xfrm>
              <a:prstGeom prst="rect">
                <a:avLst/>
              </a:prstGeom>
              <a:solidFill>
                <a:srgbClr val="FFFFFF"/>
              </a:solidFill>
              <a:ln w="25400" cap="flat">
                <a:solidFill>
                  <a:srgbClr val="000066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algn="ctr">
                  <a:defRPr sz="4200"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/>
              </a:p>
            </p:txBody>
          </p:sp>
          <p:sp>
            <p:nvSpPr>
              <p:cNvPr id="474" name="Shape 474"/>
              <p:cNvSpPr/>
              <p:nvPr/>
            </p:nvSpPr>
            <p:spPr>
              <a:xfrm>
                <a:off x="147773" y="0"/>
                <a:ext cx="388666" cy="35560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 algn="ctr">
                  <a:defRPr sz="1800" b="1">
                    <a:solidFill>
                      <a:srgbClr val="FFFFFF"/>
                    </a:solidFill>
                    <a:latin typeface="Courier New"/>
                    <a:ea typeface="Courier New"/>
                    <a:cs typeface="Courier New"/>
                    <a:sym typeface="Courier New"/>
                  </a:defRPr>
                </a:lvl1pPr>
              </a:lstStyle>
              <a:p>
                <a:pPr lvl="0">
                  <a:defRPr b="0">
                    <a:solidFill>
                      <a:srgbClr val="000000"/>
                    </a:solidFill>
                  </a:defRPr>
                </a:pPr>
                <a:r>
                  <a:rPr b="1">
                    <a:solidFill>
                      <a:srgbClr val="FFFFFF"/>
                    </a:solidFill>
                  </a:rPr>
                  <a:t>67</a:t>
                </a:r>
              </a:p>
            </p:txBody>
          </p:sp>
        </p:grpSp>
        <p:sp>
          <p:nvSpPr>
            <p:cNvPr id="476" name="Shape 476"/>
            <p:cNvSpPr/>
            <p:nvPr/>
          </p:nvSpPr>
          <p:spPr>
            <a:xfrm>
              <a:off x="4114800" y="304800"/>
              <a:ext cx="685800" cy="304800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rgbClr val="000066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4200">
                  <a:latin typeface="Gill Sans"/>
                  <a:ea typeface="Gill Sans"/>
                  <a:cs typeface="Gill Sans"/>
                  <a:sym typeface="Gill Sans"/>
                </a:defRPr>
              </a:pPr>
              <a:endParaRPr/>
            </a:p>
          </p:txBody>
        </p:sp>
        <p:sp>
          <p:nvSpPr>
            <p:cNvPr id="477" name="Shape 477"/>
            <p:cNvSpPr/>
            <p:nvPr/>
          </p:nvSpPr>
          <p:spPr>
            <a:xfrm>
              <a:off x="4800600" y="304800"/>
              <a:ext cx="685800" cy="304800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rgbClr val="000066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4200">
                  <a:latin typeface="Gill Sans"/>
                  <a:ea typeface="Gill Sans"/>
                  <a:cs typeface="Gill Sans"/>
                  <a:sym typeface="Gill Sans"/>
                </a:defRPr>
              </a:pPr>
              <a:endParaRPr/>
            </a:p>
          </p:txBody>
        </p:sp>
      </p:grpSp>
      <p:grpSp>
        <p:nvGrpSpPr>
          <p:cNvPr id="507" name="Group 507"/>
          <p:cNvGrpSpPr/>
          <p:nvPr/>
        </p:nvGrpSpPr>
        <p:grpSpPr>
          <a:xfrm>
            <a:off x="1752600" y="5486400"/>
            <a:ext cx="5486400" cy="635000"/>
            <a:chOff x="0" y="0"/>
            <a:chExt cx="5486400" cy="635000"/>
          </a:xfrm>
        </p:grpSpPr>
        <p:grpSp>
          <p:nvGrpSpPr>
            <p:cNvPr id="481" name="Group 481"/>
            <p:cNvGrpSpPr/>
            <p:nvPr/>
          </p:nvGrpSpPr>
          <p:grpSpPr>
            <a:xfrm>
              <a:off x="1371600" y="0"/>
              <a:ext cx="685801" cy="304800"/>
              <a:chOff x="0" y="0"/>
              <a:chExt cx="685800" cy="304800"/>
            </a:xfrm>
          </p:grpSpPr>
          <p:sp>
            <p:nvSpPr>
              <p:cNvPr id="479" name="Shape 479"/>
              <p:cNvSpPr/>
              <p:nvPr/>
            </p:nvSpPr>
            <p:spPr>
              <a:xfrm>
                <a:off x="0" y="0"/>
                <a:ext cx="685801" cy="30480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algn="ctr">
                  <a:defRPr sz="4200"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/>
              </a:p>
            </p:txBody>
          </p:sp>
          <p:sp>
            <p:nvSpPr>
              <p:cNvPr id="480" name="Shape 480"/>
              <p:cNvSpPr/>
              <p:nvPr/>
            </p:nvSpPr>
            <p:spPr>
              <a:xfrm>
                <a:off x="0" y="0"/>
                <a:ext cx="647787" cy="30480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400" b="1">
                    <a:solidFill>
                      <a:srgbClr val="000066"/>
                    </a:solidFill>
                    <a:latin typeface="Courier New"/>
                    <a:ea typeface="Courier New"/>
                    <a:cs typeface="Courier New"/>
                    <a:sym typeface="Courier New"/>
                  </a:defRPr>
                </a:lvl1pPr>
              </a:lstStyle>
              <a:p>
                <a:pPr lvl="0">
                  <a:defRPr sz="1800" b="0">
                    <a:solidFill>
                      <a:srgbClr val="000000"/>
                    </a:solidFill>
                  </a:defRPr>
                </a:pPr>
                <a:r>
                  <a:rPr sz="1400" b="1">
                    <a:solidFill>
                      <a:srgbClr val="000066"/>
                    </a:solidFill>
                  </a:rPr>
                  <a:t>0x100</a:t>
                </a:r>
              </a:p>
            </p:txBody>
          </p:sp>
        </p:grpSp>
        <p:grpSp>
          <p:nvGrpSpPr>
            <p:cNvPr id="484" name="Group 484"/>
            <p:cNvGrpSpPr/>
            <p:nvPr/>
          </p:nvGrpSpPr>
          <p:grpSpPr>
            <a:xfrm>
              <a:off x="2057400" y="0"/>
              <a:ext cx="685801" cy="304800"/>
              <a:chOff x="0" y="0"/>
              <a:chExt cx="685800" cy="304800"/>
            </a:xfrm>
          </p:grpSpPr>
          <p:sp>
            <p:nvSpPr>
              <p:cNvPr id="482" name="Shape 482"/>
              <p:cNvSpPr/>
              <p:nvPr/>
            </p:nvSpPr>
            <p:spPr>
              <a:xfrm>
                <a:off x="0" y="0"/>
                <a:ext cx="685801" cy="30480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algn="ctr">
                  <a:defRPr sz="4200"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/>
              </a:p>
            </p:txBody>
          </p:sp>
          <p:sp>
            <p:nvSpPr>
              <p:cNvPr id="483" name="Shape 483"/>
              <p:cNvSpPr/>
              <p:nvPr/>
            </p:nvSpPr>
            <p:spPr>
              <a:xfrm>
                <a:off x="0" y="0"/>
                <a:ext cx="647787" cy="30480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400" b="1">
                    <a:solidFill>
                      <a:srgbClr val="000066"/>
                    </a:solidFill>
                    <a:latin typeface="Courier New"/>
                    <a:ea typeface="Courier New"/>
                    <a:cs typeface="Courier New"/>
                    <a:sym typeface="Courier New"/>
                  </a:defRPr>
                </a:lvl1pPr>
              </a:lstStyle>
              <a:p>
                <a:pPr lvl="0">
                  <a:defRPr sz="1800" b="0">
                    <a:solidFill>
                      <a:srgbClr val="000000"/>
                    </a:solidFill>
                  </a:defRPr>
                </a:pPr>
                <a:r>
                  <a:rPr sz="1400" b="1">
                    <a:solidFill>
                      <a:srgbClr val="000066"/>
                    </a:solidFill>
                  </a:rPr>
                  <a:t>0x101</a:t>
                </a:r>
              </a:p>
            </p:txBody>
          </p:sp>
        </p:grpSp>
        <p:grpSp>
          <p:nvGrpSpPr>
            <p:cNvPr id="487" name="Group 487"/>
            <p:cNvGrpSpPr/>
            <p:nvPr/>
          </p:nvGrpSpPr>
          <p:grpSpPr>
            <a:xfrm>
              <a:off x="2743200" y="0"/>
              <a:ext cx="685801" cy="304800"/>
              <a:chOff x="0" y="0"/>
              <a:chExt cx="685800" cy="304800"/>
            </a:xfrm>
          </p:grpSpPr>
          <p:sp>
            <p:nvSpPr>
              <p:cNvPr id="485" name="Shape 485"/>
              <p:cNvSpPr/>
              <p:nvPr/>
            </p:nvSpPr>
            <p:spPr>
              <a:xfrm>
                <a:off x="0" y="0"/>
                <a:ext cx="685801" cy="30480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algn="ctr">
                  <a:defRPr sz="4200"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/>
              </a:p>
            </p:txBody>
          </p:sp>
          <p:sp>
            <p:nvSpPr>
              <p:cNvPr id="486" name="Shape 486"/>
              <p:cNvSpPr/>
              <p:nvPr/>
            </p:nvSpPr>
            <p:spPr>
              <a:xfrm>
                <a:off x="0" y="0"/>
                <a:ext cx="647787" cy="30480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400" b="1">
                    <a:solidFill>
                      <a:srgbClr val="000066"/>
                    </a:solidFill>
                    <a:latin typeface="Courier New"/>
                    <a:ea typeface="Courier New"/>
                    <a:cs typeface="Courier New"/>
                    <a:sym typeface="Courier New"/>
                  </a:defRPr>
                </a:lvl1pPr>
              </a:lstStyle>
              <a:p>
                <a:pPr lvl="0">
                  <a:defRPr sz="1800" b="0">
                    <a:solidFill>
                      <a:srgbClr val="000000"/>
                    </a:solidFill>
                  </a:defRPr>
                </a:pPr>
                <a:r>
                  <a:rPr sz="1400" b="1">
                    <a:solidFill>
                      <a:srgbClr val="000066"/>
                    </a:solidFill>
                  </a:rPr>
                  <a:t>0x102</a:t>
                </a:r>
              </a:p>
            </p:txBody>
          </p:sp>
        </p:grpSp>
        <p:grpSp>
          <p:nvGrpSpPr>
            <p:cNvPr id="490" name="Group 490"/>
            <p:cNvGrpSpPr/>
            <p:nvPr/>
          </p:nvGrpSpPr>
          <p:grpSpPr>
            <a:xfrm>
              <a:off x="3429000" y="0"/>
              <a:ext cx="685801" cy="304800"/>
              <a:chOff x="0" y="0"/>
              <a:chExt cx="685800" cy="304800"/>
            </a:xfrm>
          </p:grpSpPr>
          <p:sp>
            <p:nvSpPr>
              <p:cNvPr id="488" name="Shape 488"/>
              <p:cNvSpPr/>
              <p:nvPr/>
            </p:nvSpPr>
            <p:spPr>
              <a:xfrm>
                <a:off x="0" y="0"/>
                <a:ext cx="685801" cy="30480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algn="ctr">
                  <a:defRPr sz="4200"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/>
              </a:p>
            </p:txBody>
          </p:sp>
          <p:sp>
            <p:nvSpPr>
              <p:cNvPr id="489" name="Shape 489"/>
              <p:cNvSpPr/>
              <p:nvPr/>
            </p:nvSpPr>
            <p:spPr>
              <a:xfrm>
                <a:off x="0" y="0"/>
                <a:ext cx="647787" cy="30480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400" b="1">
                    <a:solidFill>
                      <a:srgbClr val="000066"/>
                    </a:solidFill>
                    <a:latin typeface="Courier New"/>
                    <a:ea typeface="Courier New"/>
                    <a:cs typeface="Courier New"/>
                    <a:sym typeface="Courier New"/>
                  </a:defRPr>
                </a:lvl1pPr>
              </a:lstStyle>
              <a:p>
                <a:pPr lvl="0">
                  <a:defRPr sz="1800" b="0">
                    <a:solidFill>
                      <a:srgbClr val="000000"/>
                    </a:solidFill>
                  </a:defRPr>
                </a:pPr>
                <a:r>
                  <a:rPr sz="1400" b="1">
                    <a:solidFill>
                      <a:srgbClr val="000066"/>
                    </a:solidFill>
                  </a:rPr>
                  <a:t>0x103</a:t>
                </a:r>
              </a:p>
            </p:txBody>
          </p:sp>
        </p:grpSp>
        <p:sp>
          <p:nvSpPr>
            <p:cNvPr id="491" name="Shape 491"/>
            <p:cNvSpPr/>
            <p:nvPr/>
          </p:nvSpPr>
          <p:spPr>
            <a:xfrm>
              <a:off x="0" y="304800"/>
              <a:ext cx="685800" cy="304800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rgbClr val="000066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4200">
                  <a:latin typeface="Gill Sans"/>
                  <a:ea typeface="Gill Sans"/>
                  <a:cs typeface="Gill Sans"/>
                  <a:sym typeface="Gill Sans"/>
                </a:defRPr>
              </a:pPr>
              <a:endParaRPr/>
            </a:p>
          </p:txBody>
        </p:sp>
        <p:sp>
          <p:nvSpPr>
            <p:cNvPr id="492" name="Shape 492"/>
            <p:cNvSpPr/>
            <p:nvPr/>
          </p:nvSpPr>
          <p:spPr>
            <a:xfrm>
              <a:off x="685800" y="304800"/>
              <a:ext cx="685800" cy="304800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rgbClr val="000066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4200">
                  <a:latin typeface="Gill Sans"/>
                  <a:ea typeface="Gill Sans"/>
                  <a:cs typeface="Gill Sans"/>
                  <a:sym typeface="Gill Sans"/>
                </a:defRPr>
              </a:pPr>
              <a:endParaRPr/>
            </a:p>
          </p:txBody>
        </p:sp>
        <p:grpSp>
          <p:nvGrpSpPr>
            <p:cNvPr id="495" name="Group 495"/>
            <p:cNvGrpSpPr/>
            <p:nvPr/>
          </p:nvGrpSpPr>
          <p:grpSpPr>
            <a:xfrm>
              <a:off x="1371600" y="279400"/>
              <a:ext cx="685800" cy="355600"/>
              <a:chOff x="0" y="0"/>
              <a:chExt cx="685800" cy="355600"/>
            </a:xfrm>
          </p:grpSpPr>
          <p:sp>
            <p:nvSpPr>
              <p:cNvPr id="493" name="Shape 493"/>
              <p:cNvSpPr/>
              <p:nvPr/>
            </p:nvSpPr>
            <p:spPr>
              <a:xfrm>
                <a:off x="0" y="25400"/>
                <a:ext cx="685800" cy="304800"/>
              </a:xfrm>
              <a:prstGeom prst="rect">
                <a:avLst/>
              </a:prstGeom>
              <a:solidFill>
                <a:srgbClr val="FFFFFF"/>
              </a:solidFill>
              <a:ln w="25400" cap="flat">
                <a:solidFill>
                  <a:srgbClr val="000066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algn="ctr">
                  <a:defRPr sz="4200"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/>
              </a:p>
            </p:txBody>
          </p:sp>
          <p:sp>
            <p:nvSpPr>
              <p:cNvPr id="494" name="Shape 494"/>
              <p:cNvSpPr/>
              <p:nvPr/>
            </p:nvSpPr>
            <p:spPr>
              <a:xfrm>
                <a:off x="147773" y="0"/>
                <a:ext cx="388666" cy="35560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 algn="ctr">
                  <a:defRPr sz="1800" b="1">
                    <a:solidFill>
                      <a:srgbClr val="FFFFFF"/>
                    </a:solidFill>
                    <a:latin typeface="Courier New"/>
                    <a:ea typeface="Courier New"/>
                    <a:cs typeface="Courier New"/>
                    <a:sym typeface="Courier New"/>
                  </a:defRPr>
                </a:lvl1pPr>
              </a:lstStyle>
              <a:p>
                <a:pPr lvl="0">
                  <a:defRPr b="0">
                    <a:solidFill>
                      <a:srgbClr val="000000"/>
                    </a:solidFill>
                  </a:defRPr>
                </a:pPr>
                <a:r>
                  <a:rPr b="1">
                    <a:solidFill>
                      <a:srgbClr val="FFFFFF"/>
                    </a:solidFill>
                  </a:rPr>
                  <a:t>67</a:t>
                </a:r>
              </a:p>
            </p:txBody>
          </p:sp>
        </p:grpSp>
        <p:grpSp>
          <p:nvGrpSpPr>
            <p:cNvPr id="498" name="Group 498"/>
            <p:cNvGrpSpPr/>
            <p:nvPr/>
          </p:nvGrpSpPr>
          <p:grpSpPr>
            <a:xfrm>
              <a:off x="2057400" y="279400"/>
              <a:ext cx="685800" cy="355600"/>
              <a:chOff x="0" y="0"/>
              <a:chExt cx="685800" cy="355600"/>
            </a:xfrm>
          </p:grpSpPr>
          <p:sp>
            <p:nvSpPr>
              <p:cNvPr id="496" name="Shape 496"/>
              <p:cNvSpPr/>
              <p:nvPr/>
            </p:nvSpPr>
            <p:spPr>
              <a:xfrm>
                <a:off x="0" y="25400"/>
                <a:ext cx="685800" cy="304800"/>
              </a:xfrm>
              <a:prstGeom prst="rect">
                <a:avLst/>
              </a:prstGeom>
              <a:solidFill>
                <a:srgbClr val="FFFFFF"/>
              </a:solidFill>
              <a:ln w="25400" cap="flat">
                <a:solidFill>
                  <a:srgbClr val="000066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algn="ctr">
                  <a:defRPr sz="4200"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/>
              </a:p>
            </p:txBody>
          </p:sp>
          <p:sp>
            <p:nvSpPr>
              <p:cNvPr id="497" name="Shape 497"/>
              <p:cNvSpPr/>
              <p:nvPr/>
            </p:nvSpPr>
            <p:spPr>
              <a:xfrm>
                <a:off x="147773" y="0"/>
                <a:ext cx="388666" cy="35560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 algn="ctr">
                  <a:defRPr sz="1800" b="1">
                    <a:solidFill>
                      <a:srgbClr val="FFFFFF"/>
                    </a:solidFill>
                    <a:latin typeface="Courier New"/>
                    <a:ea typeface="Courier New"/>
                    <a:cs typeface="Courier New"/>
                    <a:sym typeface="Courier New"/>
                  </a:defRPr>
                </a:lvl1pPr>
              </a:lstStyle>
              <a:p>
                <a:pPr lvl="0">
                  <a:defRPr b="0">
                    <a:solidFill>
                      <a:srgbClr val="000000"/>
                    </a:solidFill>
                  </a:defRPr>
                </a:pPr>
                <a:r>
                  <a:rPr b="1">
                    <a:solidFill>
                      <a:srgbClr val="FFFFFF"/>
                    </a:solidFill>
                  </a:rPr>
                  <a:t>45</a:t>
                </a:r>
              </a:p>
            </p:txBody>
          </p:sp>
        </p:grpSp>
        <p:grpSp>
          <p:nvGrpSpPr>
            <p:cNvPr id="501" name="Group 501"/>
            <p:cNvGrpSpPr/>
            <p:nvPr/>
          </p:nvGrpSpPr>
          <p:grpSpPr>
            <a:xfrm>
              <a:off x="2743200" y="279400"/>
              <a:ext cx="685800" cy="355600"/>
              <a:chOff x="0" y="0"/>
              <a:chExt cx="685800" cy="355600"/>
            </a:xfrm>
          </p:grpSpPr>
          <p:sp>
            <p:nvSpPr>
              <p:cNvPr id="499" name="Shape 499"/>
              <p:cNvSpPr/>
              <p:nvPr/>
            </p:nvSpPr>
            <p:spPr>
              <a:xfrm>
                <a:off x="0" y="25400"/>
                <a:ext cx="685800" cy="304800"/>
              </a:xfrm>
              <a:prstGeom prst="rect">
                <a:avLst/>
              </a:prstGeom>
              <a:solidFill>
                <a:srgbClr val="FFFFFF"/>
              </a:solidFill>
              <a:ln w="25400" cap="flat">
                <a:solidFill>
                  <a:srgbClr val="000066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algn="ctr">
                  <a:defRPr sz="4200"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/>
              </a:p>
            </p:txBody>
          </p:sp>
          <p:sp>
            <p:nvSpPr>
              <p:cNvPr id="500" name="Shape 500"/>
              <p:cNvSpPr/>
              <p:nvPr/>
            </p:nvSpPr>
            <p:spPr>
              <a:xfrm>
                <a:off x="147773" y="0"/>
                <a:ext cx="388666" cy="35560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 algn="ctr">
                  <a:defRPr sz="1800" b="1">
                    <a:solidFill>
                      <a:srgbClr val="FFFFFF"/>
                    </a:solidFill>
                    <a:latin typeface="Courier New"/>
                    <a:ea typeface="Courier New"/>
                    <a:cs typeface="Courier New"/>
                    <a:sym typeface="Courier New"/>
                  </a:defRPr>
                </a:lvl1pPr>
              </a:lstStyle>
              <a:p>
                <a:pPr lvl="0">
                  <a:defRPr b="0">
                    <a:solidFill>
                      <a:srgbClr val="000000"/>
                    </a:solidFill>
                  </a:defRPr>
                </a:pPr>
                <a:r>
                  <a:rPr b="1">
                    <a:solidFill>
                      <a:srgbClr val="FFFFFF"/>
                    </a:solidFill>
                  </a:rPr>
                  <a:t>23</a:t>
                </a:r>
              </a:p>
            </p:txBody>
          </p:sp>
        </p:grpSp>
        <p:grpSp>
          <p:nvGrpSpPr>
            <p:cNvPr id="504" name="Group 504"/>
            <p:cNvGrpSpPr/>
            <p:nvPr/>
          </p:nvGrpSpPr>
          <p:grpSpPr>
            <a:xfrm>
              <a:off x="3429000" y="279400"/>
              <a:ext cx="685800" cy="355600"/>
              <a:chOff x="0" y="0"/>
              <a:chExt cx="685800" cy="355600"/>
            </a:xfrm>
          </p:grpSpPr>
          <p:sp>
            <p:nvSpPr>
              <p:cNvPr id="502" name="Shape 502"/>
              <p:cNvSpPr/>
              <p:nvPr/>
            </p:nvSpPr>
            <p:spPr>
              <a:xfrm>
                <a:off x="0" y="25400"/>
                <a:ext cx="685800" cy="304800"/>
              </a:xfrm>
              <a:prstGeom prst="rect">
                <a:avLst/>
              </a:prstGeom>
              <a:solidFill>
                <a:srgbClr val="FFFFFF"/>
              </a:solidFill>
              <a:ln w="25400" cap="flat">
                <a:solidFill>
                  <a:srgbClr val="000066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algn="ctr">
                  <a:defRPr sz="4200"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/>
              </a:p>
            </p:txBody>
          </p:sp>
          <p:sp>
            <p:nvSpPr>
              <p:cNvPr id="503" name="Shape 503"/>
              <p:cNvSpPr/>
              <p:nvPr/>
            </p:nvSpPr>
            <p:spPr>
              <a:xfrm>
                <a:off x="147773" y="0"/>
                <a:ext cx="388666" cy="35560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 algn="ctr">
                  <a:defRPr sz="1800" b="1">
                    <a:solidFill>
                      <a:srgbClr val="FFFFFF"/>
                    </a:solidFill>
                    <a:latin typeface="Courier New"/>
                    <a:ea typeface="Courier New"/>
                    <a:cs typeface="Courier New"/>
                    <a:sym typeface="Courier New"/>
                  </a:defRPr>
                </a:lvl1pPr>
              </a:lstStyle>
              <a:p>
                <a:pPr lvl="0">
                  <a:defRPr b="0">
                    <a:solidFill>
                      <a:srgbClr val="000000"/>
                    </a:solidFill>
                  </a:defRPr>
                </a:pPr>
                <a:r>
                  <a:rPr b="1">
                    <a:solidFill>
                      <a:srgbClr val="FFFFFF"/>
                    </a:solidFill>
                  </a:rPr>
                  <a:t>01</a:t>
                </a:r>
              </a:p>
            </p:txBody>
          </p:sp>
        </p:grpSp>
        <p:sp>
          <p:nvSpPr>
            <p:cNvPr id="505" name="Shape 505"/>
            <p:cNvSpPr/>
            <p:nvPr/>
          </p:nvSpPr>
          <p:spPr>
            <a:xfrm>
              <a:off x="4114800" y="304800"/>
              <a:ext cx="685800" cy="304800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rgbClr val="000066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4200">
                  <a:latin typeface="Gill Sans"/>
                  <a:ea typeface="Gill Sans"/>
                  <a:cs typeface="Gill Sans"/>
                  <a:sym typeface="Gill Sans"/>
                </a:defRPr>
              </a:pPr>
              <a:endParaRPr/>
            </a:p>
          </p:txBody>
        </p:sp>
        <p:sp>
          <p:nvSpPr>
            <p:cNvPr id="506" name="Shape 506"/>
            <p:cNvSpPr/>
            <p:nvPr/>
          </p:nvSpPr>
          <p:spPr>
            <a:xfrm>
              <a:off x="4800600" y="304800"/>
              <a:ext cx="685800" cy="304800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rgbClr val="000066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4200">
                  <a:latin typeface="Gill Sans"/>
                  <a:ea typeface="Gill Sans"/>
                  <a:cs typeface="Gill Sans"/>
                  <a:sym typeface="Gill Sans"/>
                </a:defRPr>
              </a:pPr>
              <a:endParaRPr/>
            </a:p>
          </p:txBody>
        </p:sp>
      </p:grpSp>
      <p:sp>
        <p:nvSpPr>
          <p:cNvPr id="508" name="Shape 508"/>
          <p:cNvSpPr/>
          <p:nvPr/>
        </p:nvSpPr>
        <p:spPr>
          <a:xfrm>
            <a:off x="533400" y="4572000"/>
            <a:ext cx="1790700" cy="330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25400" tIns="25400" rIns="25400" bIns="25400">
            <a:spAutoFit/>
          </a:bodyPr>
          <a:lstStyle>
            <a:lvl1pPr indent="12700">
              <a:lnSpc>
                <a:spcPct val="95000"/>
              </a:lnSpc>
              <a:defRPr sz="1800" b="1">
                <a:solidFill>
                  <a:srgbClr val="980002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 lvl="0">
              <a:defRPr b="0">
                <a:solidFill>
                  <a:srgbClr val="000000"/>
                </a:solidFill>
              </a:defRPr>
            </a:pPr>
            <a:r>
              <a:rPr b="1">
                <a:solidFill>
                  <a:srgbClr val="980002"/>
                </a:solidFill>
              </a:rPr>
              <a:t>Big Endian</a:t>
            </a:r>
          </a:p>
        </p:txBody>
      </p:sp>
      <p:sp>
        <p:nvSpPr>
          <p:cNvPr id="509" name="Shape 509"/>
          <p:cNvSpPr/>
          <p:nvPr/>
        </p:nvSpPr>
        <p:spPr>
          <a:xfrm>
            <a:off x="533400" y="5410200"/>
            <a:ext cx="1790700" cy="330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25400" tIns="25400" rIns="25400" bIns="25400">
            <a:spAutoFit/>
          </a:bodyPr>
          <a:lstStyle>
            <a:lvl1pPr indent="12700">
              <a:lnSpc>
                <a:spcPct val="95000"/>
              </a:lnSpc>
              <a:defRPr sz="1800" b="1">
                <a:solidFill>
                  <a:srgbClr val="980002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 lvl="0">
              <a:defRPr b="0">
                <a:solidFill>
                  <a:srgbClr val="000000"/>
                </a:solidFill>
              </a:defRPr>
            </a:pPr>
            <a:r>
              <a:rPr b="1">
                <a:solidFill>
                  <a:srgbClr val="980002"/>
                </a:solidFill>
              </a:rPr>
              <a:t>Little Endian</a:t>
            </a:r>
          </a:p>
        </p:txBody>
      </p:sp>
      <p:grpSp>
        <p:nvGrpSpPr>
          <p:cNvPr id="522" name="Group 522"/>
          <p:cNvGrpSpPr/>
          <p:nvPr/>
        </p:nvGrpSpPr>
        <p:grpSpPr>
          <a:xfrm>
            <a:off x="3124200" y="4932679"/>
            <a:ext cx="2743200" cy="345441"/>
            <a:chOff x="0" y="0"/>
            <a:chExt cx="2743200" cy="345440"/>
          </a:xfrm>
        </p:grpSpPr>
        <p:grpSp>
          <p:nvGrpSpPr>
            <p:cNvPr id="512" name="Group 512"/>
            <p:cNvGrpSpPr/>
            <p:nvPr/>
          </p:nvGrpSpPr>
          <p:grpSpPr>
            <a:xfrm>
              <a:off x="0" y="-1"/>
              <a:ext cx="685800" cy="345442"/>
              <a:chOff x="0" y="0"/>
              <a:chExt cx="685800" cy="345440"/>
            </a:xfrm>
          </p:grpSpPr>
          <p:sp>
            <p:nvSpPr>
              <p:cNvPr id="510" name="Shape 510"/>
              <p:cNvSpPr/>
              <p:nvPr/>
            </p:nvSpPr>
            <p:spPr>
              <a:xfrm>
                <a:off x="0" y="20320"/>
                <a:ext cx="685800" cy="304801"/>
              </a:xfrm>
              <a:prstGeom prst="rect">
                <a:avLst/>
              </a:prstGeom>
              <a:solidFill>
                <a:srgbClr val="FFFF99"/>
              </a:solidFill>
              <a:ln w="28575" cap="flat">
                <a:solidFill>
                  <a:srgbClr val="0033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algn="ctr">
                  <a:defRPr sz="4200"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/>
              </a:p>
            </p:txBody>
          </p:sp>
          <p:sp>
            <p:nvSpPr>
              <p:cNvPr id="511" name="Shape 511"/>
              <p:cNvSpPr/>
              <p:nvPr/>
            </p:nvSpPr>
            <p:spPr>
              <a:xfrm>
                <a:off x="152853" y="0"/>
                <a:ext cx="378506" cy="3454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0" tIns="0" rIns="0" bIns="0" numCol="1" anchor="ctr">
                <a:spAutoFit/>
              </a:bodyPr>
              <a:lstStyle>
                <a:lvl1pPr algn="ctr">
                  <a:lnSpc>
                    <a:spcPct val="90000"/>
                  </a:lnSpc>
                  <a:defRPr sz="1800" b="1">
                    <a:solidFill>
                      <a:srgbClr val="000066"/>
                    </a:solidFill>
                    <a:latin typeface="Courier New"/>
                    <a:ea typeface="Courier New"/>
                    <a:cs typeface="Courier New"/>
                    <a:sym typeface="Courier New"/>
                  </a:defRPr>
                </a:lvl1pPr>
              </a:lstStyle>
              <a:p>
                <a:pPr lvl="0">
                  <a:defRPr b="0">
                    <a:solidFill>
                      <a:srgbClr val="000000"/>
                    </a:solidFill>
                  </a:defRPr>
                </a:pPr>
                <a:r>
                  <a:rPr b="1">
                    <a:solidFill>
                      <a:srgbClr val="000066"/>
                    </a:solidFill>
                  </a:rPr>
                  <a:t>01</a:t>
                </a:r>
              </a:p>
            </p:txBody>
          </p:sp>
        </p:grpSp>
        <p:grpSp>
          <p:nvGrpSpPr>
            <p:cNvPr id="515" name="Group 515"/>
            <p:cNvGrpSpPr/>
            <p:nvPr/>
          </p:nvGrpSpPr>
          <p:grpSpPr>
            <a:xfrm>
              <a:off x="685800" y="-1"/>
              <a:ext cx="685800" cy="345442"/>
              <a:chOff x="0" y="0"/>
              <a:chExt cx="685800" cy="345440"/>
            </a:xfrm>
          </p:grpSpPr>
          <p:sp>
            <p:nvSpPr>
              <p:cNvPr id="513" name="Shape 513"/>
              <p:cNvSpPr/>
              <p:nvPr/>
            </p:nvSpPr>
            <p:spPr>
              <a:xfrm>
                <a:off x="0" y="20320"/>
                <a:ext cx="685800" cy="304801"/>
              </a:xfrm>
              <a:prstGeom prst="rect">
                <a:avLst/>
              </a:prstGeom>
              <a:solidFill>
                <a:srgbClr val="FFFF99"/>
              </a:solidFill>
              <a:ln w="28575" cap="flat">
                <a:solidFill>
                  <a:srgbClr val="0033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algn="ctr">
                  <a:defRPr sz="4200"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/>
              </a:p>
            </p:txBody>
          </p:sp>
          <p:sp>
            <p:nvSpPr>
              <p:cNvPr id="514" name="Shape 514"/>
              <p:cNvSpPr/>
              <p:nvPr/>
            </p:nvSpPr>
            <p:spPr>
              <a:xfrm>
                <a:off x="152853" y="0"/>
                <a:ext cx="378506" cy="3454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0" tIns="0" rIns="0" bIns="0" numCol="1" anchor="ctr">
                <a:spAutoFit/>
              </a:bodyPr>
              <a:lstStyle>
                <a:lvl1pPr algn="ctr">
                  <a:lnSpc>
                    <a:spcPct val="90000"/>
                  </a:lnSpc>
                  <a:defRPr sz="1800" b="1">
                    <a:solidFill>
                      <a:srgbClr val="000066"/>
                    </a:solidFill>
                    <a:latin typeface="Courier New"/>
                    <a:ea typeface="Courier New"/>
                    <a:cs typeface="Courier New"/>
                    <a:sym typeface="Courier New"/>
                  </a:defRPr>
                </a:lvl1pPr>
              </a:lstStyle>
              <a:p>
                <a:pPr lvl="0">
                  <a:defRPr b="0">
                    <a:solidFill>
                      <a:srgbClr val="000000"/>
                    </a:solidFill>
                  </a:defRPr>
                </a:pPr>
                <a:r>
                  <a:rPr b="1">
                    <a:solidFill>
                      <a:srgbClr val="000066"/>
                    </a:solidFill>
                  </a:rPr>
                  <a:t>23</a:t>
                </a:r>
              </a:p>
            </p:txBody>
          </p:sp>
        </p:grpSp>
        <p:grpSp>
          <p:nvGrpSpPr>
            <p:cNvPr id="518" name="Group 518"/>
            <p:cNvGrpSpPr/>
            <p:nvPr/>
          </p:nvGrpSpPr>
          <p:grpSpPr>
            <a:xfrm>
              <a:off x="1371600" y="-1"/>
              <a:ext cx="685800" cy="345442"/>
              <a:chOff x="0" y="0"/>
              <a:chExt cx="685800" cy="345440"/>
            </a:xfrm>
          </p:grpSpPr>
          <p:sp>
            <p:nvSpPr>
              <p:cNvPr id="516" name="Shape 516"/>
              <p:cNvSpPr/>
              <p:nvPr/>
            </p:nvSpPr>
            <p:spPr>
              <a:xfrm>
                <a:off x="0" y="20320"/>
                <a:ext cx="685800" cy="304801"/>
              </a:xfrm>
              <a:prstGeom prst="rect">
                <a:avLst/>
              </a:prstGeom>
              <a:solidFill>
                <a:srgbClr val="FFFF99"/>
              </a:solidFill>
              <a:ln w="28575" cap="flat">
                <a:solidFill>
                  <a:srgbClr val="0033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algn="ctr">
                  <a:defRPr sz="4200"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/>
              </a:p>
            </p:txBody>
          </p:sp>
          <p:sp>
            <p:nvSpPr>
              <p:cNvPr id="517" name="Shape 517"/>
              <p:cNvSpPr/>
              <p:nvPr/>
            </p:nvSpPr>
            <p:spPr>
              <a:xfrm>
                <a:off x="152853" y="0"/>
                <a:ext cx="378506" cy="3454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0" tIns="0" rIns="0" bIns="0" numCol="1" anchor="ctr">
                <a:spAutoFit/>
              </a:bodyPr>
              <a:lstStyle>
                <a:lvl1pPr algn="ctr">
                  <a:lnSpc>
                    <a:spcPct val="90000"/>
                  </a:lnSpc>
                  <a:defRPr sz="1800" b="1">
                    <a:solidFill>
                      <a:srgbClr val="000066"/>
                    </a:solidFill>
                    <a:latin typeface="Courier New"/>
                    <a:ea typeface="Courier New"/>
                    <a:cs typeface="Courier New"/>
                    <a:sym typeface="Courier New"/>
                  </a:defRPr>
                </a:lvl1pPr>
              </a:lstStyle>
              <a:p>
                <a:pPr lvl="0">
                  <a:defRPr b="0">
                    <a:solidFill>
                      <a:srgbClr val="000000"/>
                    </a:solidFill>
                  </a:defRPr>
                </a:pPr>
                <a:r>
                  <a:rPr b="1">
                    <a:solidFill>
                      <a:srgbClr val="000066"/>
                    </a:solidFill>
                  </a:rPr>
                  <a:t>45</a:t>
                </a:r>
              </a:p>
            </p:txBody>
          </p:sp>
        </p:grpSp>
        <p:grpSp>
          <p:nvGrpSpPr>
            <p:cNvPr id="521" name="Group 521"/>
            <p:cNvGrpSpPr/>
            <p:nvPr/>
          </p:nvGrpSpPr>
          <p:grpSpPr>
            <a:xfrm>
              <a:off x="2057400" y="-1"/>
              <a:ext cx="685800" cy="345442"/>
              <a:chOff x="0" y="0"/>
              <a:chExt cx="685800" cy="345440"/>
            </a:xfrm>
          </p:grpSpPr>
          <p:sp>
            <p:nvSpPr>
              <p:cNvPr id="519" name="Shape 519"/>
              <p:cNvSpPr/>
              <p:nvPr/>
            </p:nvSpPr>
            <p:spPr>
              <a:xfrm>
                <a:off x="0" y="20320"/>
                <a:ext cx="685800" cy="304801"/>
              </a:xfrm>
              <a:prstGeom prst="rect">
                <a:avLst/>
              </a:prstGeom>
              <a:solidFill>
                <a:srgbClr val="FFFF99"/>
              </a:solidFill>
              <a:ln w="28575" cap="flat">
                <a:solidFill>
                  <a:srgbClr val="0033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algn="ctr">
                  <a:defRPr sz="4200"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/>
              </a:p>
            </p:txBody>
          </p:sp>
          <p:sp>
            <p:nvSpPr>
              <p:cNvPr id="520" name="Shape 520"/>
              <p:cNvSpPr/>
              <p:nvPr/>
            </p:nvSpPr>
            <p:spPr>
              <a:xfrm>
                <a:off x="152853" y="0"/>
                <a:ext cx="378506" cy="3454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0" tIns="0" rIns="0" bIns="0" numCol="1" anchor="ctr">
                <a:spAutoFit/>
              </a:bodyPr>
              <a:lstStyle>
                <a:lvl1pPr algn="ctr">
                  <a:lnSpc>
                    <a:spcPct val="90000"/>
                  </a:lnSpc>
                  <a:defRPr sz="1800" b="1">
                    <a:solidFill>
                      <a:srgbClr val="000066"/>
                    </a:solidFill>
                    <a:latin typeface="Courier New"/>
                    <a:ea typeface="Courier New"/>
                    <a:cs typeface="Courier New"/>
                    <a:sym typeface="Courier New"/>
                  </a:defRPr>
                </a:lvl1pPr>
              </a:lstStyle>
              <a:p>
                <a:pPr lvl="0">
                  <a:defRPr b="0">
                    <a:solidFill>
                      <a:srgbClr val="000000"/>
                    </a:solidFill>
                  </a:defRPr>
                </a:pPr>
                <a:r>
                  <a:rPr b="1">
                    <a:solidFill>
                      <a:srgbClr val="000066"/>
                    </a:solidFill>
                  </a:rPr>
                  <a:t>67</a:t>
                </a:r>
              </a:p>
            </p:txBody>
          </p:sp>
        </p:grpSp>
      </p:grpSp>
      <p:grpSp>
        <p:nvGrpSpPr>
          <p:cNvPr id="535" name="Group 535"/>
          <p:cNvGrpSpPr/>
          <p:nvPr/>
        </p:nvGrpSpPr>
        <p:grpSpPr>
          <a:xfrm>
            <a:off x="3124200" y="5770879"/>
            <a:ext cx="2743200" cy="345441"/>
            <a:chOff x="0" y="0"/>
            <a:chExt cx="2743200" cy="345440"/>
          </a:xfrm>
        </p:grpSpPr>
        <p:grpSp>
          <p:nvGrpSpPr>
            <p:cNvPr id="525" name="Group 525"/>
            <p:cNvGrpSpPr/>
            <p:nvPr/>
          </p:nvGrpSpPr>
          <p:grpSpPr>
            <a:xfrm>
              <a:off x="0" y="-1"/>
              <a:ext cx="685800" cy="345442"/>
              <a:chOff x="0" y="0"/>
              <a:chExt cx="685800" cy="345440"/>
            </a:xfrm>
          </p:grpSpPr>
          <p:sp>
            <p:nvSpPr>
              <p:cNvPr id="523" name="Shape 523"/>
              <p:cNvSpPr/>
              <p:nvPr/>
            </p:nvSpPr>
            <p:spPr>
              <a:xfrm>
                <a:off x="0" y="20320"/>
                <a:ext cx="685800" cy="304801"/>
              </a:xfrm>
              <a:prstGeom prst="rect">
                <a:avLst/>
              </a:prstGeom>
              <a:solidFill>
                <a:srgbClr val="FFFF99"/>
              </a:solidFill>
              <a:ln w="28575" cap="flat">
                <a:solidFill>
                  <a:srgbClr val="0033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algn="ctr">
                  <a:defRPr sz="4200"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/>
              </a:p>
            </p:txBody>
          </p:sp>
          <p:sp>
            <p:nvSpPr>
              <p:cNvPr id="524" name="Shape 524"/>
              <p:cNvSpPr/>
              <p:nvPr/>
            </p:nvSpPr>
            <p:spPr>
              <a:xfrm>
                <a:off x="152853" y="0"/>
                <a:ext cx="378506" cy="3454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0" tIns="0" rIns="0" bIns="0" numCol="1" anchor="ctr">
                <a:spAutoFit/>
              </a:bodyPr>
              <a:lstStyle>
                <a:lvl1pPr algn="ctr">
                  <a:lnSpc>
                    <a:spcPct val="90000"/>
                  </a:lnSpc>
                  <a:defRPr sz="1800" b="1">
                    <a:solidFill>
                      <a:srgbClr val="000066"/>
                    </a:solidFill>
                    <a:latin typeface="Courier New"/>
                    <a:ea typeface="Courier New"/>
                    <a:cs typeface="Courier New"/>
                    <a:sym typeface="Courier New"/>
                  </a:defRPr>
                </a:lvl1pPr>
              </a:lstStyle>
              <a:p>
                <a:pPr lvl="0">
                  <a:defRPr b="0">
                    <a:solidFill>
                      <a:srgbClr val="000000"/>
                    </a:solidFill>
                  </a:defRPr>
                </a:pPr>
                <a:r>
                  <a:rPr b="1">
                    <a:solidFill>
                      <a:srgbClr val="000066"/>
                    </a:solidFill>
                  </a:rPr>
                  <a:t>67</a:t>
                </a:r>
              </a:p>
            </p:txBody>
          </p:sp>
        </p:grpSp>
        <p:grpSp>
          <p:nvGrpSpPr>
            <p:cNvPr id="528" name="Group 528"/>
            <p:cNvGrpSpPr/>
            <p:nvPr/>
          </p:nvGrpSpPr>
          <p:grpSpPr>
            <a:xfrm>
              <a:off x="685800" y="-1"/>
              <a:ext cx="685800" cy="345442"/>
              <a:chOff x="0" y="0"/>
              <a:chExt cx="685800" cy="345440"/>
            </a:xfrm>
          </p:grpSpPr>
          <p:sp>
            <p:nvSpPr>
              <p:cNvPr id="526" name="Shape 526"/>
              <p:cNvSpPr/>
              <p:nvPr/>
            </p:nvSpPr>
            <p:spPr>
              <a:xfrm>
                <a:off x="0" y="20320"/>
                <a:ext cx="685800" cy="304801"/>
              </a:xfrm>
              <a:prstGeom prst="rect">
                <a:avLst/>
              </a:prstGeom>
              <a:solidFill>
                <a:srgbClr val="FFFF99"/>
              </a:solidFill>
              <a:ln w="28575" cap="flat">
                <a:solidFill>
                  <a:srgbClr val="0033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algn="ctr">
                  <a:defRPr sz="4200"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/>
              </a:p>
            </p:txBody>
          </p:sp>
          <p:sp>
            <p:nvSpPr>
              <p:cNvPr id="527" name="Shape 527"/>
              <p:cNvSpPr/>
              <p:nvPr/>
            </p:nvSpPr>
            <p:spPr>
              <a:xfrm>
                <a:off x="152853" y="0"/>
                <a:ext cx="378506" cy="3454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0" tIns="0" rIns="0" bIns="0" numCol="1" anchor="ctr">
                <a:spAutoFit/>
              </a:bodyPr>
              <a:lstStyle>
                <a:lvl1pPr algn="ctr">
                  <a:lnSpc>
                    <a:spcPct val="90000"/>
                  </a:lnSpc>
                  <a:defRPr sz="1800" b="1">
                    <a:solidFill>
                      <a:srgbClr val="000066"/>
                    </a:solidFill>
                    <a:latin typeface="Courier New"/>
                    <a:ea typeface="Courier New"/>
                    <a:cs typeface="Courier New"/>
                    <a:sym typeface="Courier New"/>
                  </a:defRPr>
                </a:lvl1pPr>
              </a:lstStyle>
              <a:p>
                <a:pPr lvl="0">
                  <a:defRPr b="0">
                    <a:solidFill>
                      <a:srgbClr val="000000"/>
                    </a:solidFill>
                  </a:defRPr>
                </a:pPr>
                <a:r>
                  <a:rPr b="1">
                    <a:solidFill>
                      <a:srgbClr val="000066"/>
                    </a:solidFill>
                  </a:rPr>
                  <a:t>45</a:t>
                </a:r>
              </a:p>
            </p:txBody>
          </p:sp>
        </p:grpSp>
        <p:grpSp>
          <p:nvGrpSpPr>
            <p:cNvPr id="531" name="Group 531"/>
            <p:cNvGrpSpPr/>
            <p:nvPr/>
          </p:nvGrpSpPr>
          <p:grpSpPr>
            <a:xfrm>
              <a:off x="1371600" y="-1"/>
              <a:ext cx="685800" cy="345442"/>
              <a:chOff x="0" y="0"/>
              <a:chExt cx="685800" cy="345440"/>
            </a:xfrm>
          </p:grpSpPr>
          <p:sp>
            <p:nvSpPr>
              <p:cNvPr id="529" name="Shape 529"/>
              <p:cNvSpPr/>
              <p:nvPr/>
            </p:nvSpPr>
            <p:spPr>
              <a:xfrm>
                <a:off x="0" y="20320"/>
                <a:ext cx="685800" cy="304801"/>
              </a:xfrm>
              <a:prstGeom prst="rect">
                <a:avLst/>
              </a:prstGeom>
              <a:solidFill>
                <a:srgbClr val="FFFF99"/>
              </a:solidFill>
              <a:ln w="28575" cap="flat">
                <a:solidFill>
                  <a:srgbClr val="0033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algn="ctr">
                  <a:defRPr sz="4200"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/>
              </a:p>
            </p:txBody>
          </p:sp>
          <p:sp>
            <p:nvSpPr>
              <p:cNvPr id="530" name="Shape 530"/>
              <p:cNvSpPr/>
              <p:nvPr/>
            </p:nvSpPr>
            <p:spPr>
              <a:xfrm>
                <a:off x="152853" y="0"/>
                <a:ext cx="378506" cy="3454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0" tIns="0" rIns="0" bIns="0" numCol="1" anchor="ctr">
                <a:spAutoFit/>
              </a:bodyPr>
              <a:lstStyle>
                <a:lvl1pPr algn="ctr">
                  <a:lnSpc>
                    <a:spcPct val="90000"/>
                  </a:lnSpc>
                  <a:defRPr sz="1800" b="1">
                    <a:solidFill>
                      <a:srgbClr val="000066"/>
                    </a:solidFill>
                    <a:latin typeface="Courier New"/>
                    <a:ea typeface="Courier New"/>
                    <a:cs typeface="Courier New"/>
                    <a:sym typeface="Courier New"/>
                  </a:defRPr>
                </a:lvl1pPr>
              </a:lstStyle>
              <a:p>
                <a:pPr lvl="0">
                  <a:defRPr b="0">
                    <a:solidFill>
                      <a:srgbClr val="000000"/>
                    </a:solidFill>
                  </a:defRPr>
                </a:pPr>
                <a:r>
                  <a:rPr b="1">
                    <a:solidFill>
                      <a:srgbClr val="000066"/>
                    </a:solidFill>
                  </a:rPr>
                  <a:t>23</a:t>
                </a:r>
              </a:p>
            </p:txBody>
          </p:sp>
        </p:grpSp>
        <p:grpSp>
          <p:nvGrpSpPr>
            <p:cNvPr id="534" name="Group 534"/>
            <p:cNvGrpSpPr/>
            <p:nvPr/>
          </p:nvGrpSpPr>
          <p:grpSpPr>
            <a:xfrm>
              <a:off x="2057400" y="-1"/>
              <a:ext cx="685800" cy="345442"/>
              <a:chOff x="0" y="0"/>
              <a:chExt cx="685800" cy="345440"/>
            </a:xfrm>
          </p:grpSpPr>
          <p:sp>
            <p:nvSpPr>
              <p:cNvPr id="532" name="Shape 532"/>
              <p:cNvSpPr/>
              <p:nvPr/>
            </p:nvSpPr>
            <p:spPr>
              <a:xfrm>
                <a:off x="0" y="20320"/>
                <a:ext cx="685800" cy="304801"/>
              </a:xfrm>
              <a:prstGeom prst="rect">
                <a:avLst/>
              </a:prstGeom>
              <a:solidFill>
                <a:srgbClr val="FFFF99"/>
              </a:solidFill>
              <a:ln w="28575" cap="flat">
                <a:solidFill>
                  <a:srgbClr val="0033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algn="ctr">
                  <a:defRPr sz="4200"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/>
              </a:p>
            </p:txBody>
          </p:sp>
          <p:sp>
            <p:nvSpPr>
              <p:cNvPr id="533" name="Shape 533"/>
              <p:cNvSpPr/>
              <p:nvPr/>
            </p:nvSpPr>
            <p:spPr>
              <a:xfrm>
                <a:off x="152853" y="0"/>
                <a:ext cx="378506" cy="3454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0" tIns="0" rIns="0" bIns="0" numCol="1" anchor="ctr">
                <a:spAutoFit/>
              </a:bodyPr>
              <a:lstStyle>
                <a:lvl1pPr algn="ctr">
                  <a:lnSpc>
                    <a:spcPct val="90000"/>
                  </a:lnSpc>
                  <a:defRPr sz="1800" b="1">
                    <a:solidFill>
                      <a:srgbClr val="000066"/>
                    </a:solidFill>
                    <a:latin typeface="Courier New"/>
                    <a:ea typeface="Courier New"/>
                    <a:cs typeface="Courier New"/>
                    <a:sym typeface="Courier New"/>
                  </a:defRPr>
                </a:lvl1pPr>
              </a:lstStyle>
              <a:p>
                <a:pPr lvl="0">
                  <a:defRPr b="0">
                    <a:solidFill>
                      <a:srgbClr val="000000"/>
                    </a:solidFill>
                  </a:defRPr>
                </a:pPr>
                <a:r>
                  <a:rPr b="1">
                    <a:solidFill>
                      <a:srgbClr val="000066"/>
                    </a:solidFill>
                  </a:rPr>
                  <a:t>01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119091103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" grpId="0" animBg="1" advAuto="0"/>
      <p:bldP spid="535" grpId="0" animBg="1" advAuto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B2E438-1063-874E-AC73-F5EABC7FA3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TP Question: 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BBCE16-4216-F14E-B03C-77BF65952C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6876" y="1799341"/>
            <a:ext cx="4618038" cy="5058659"/>
          </a:xfrm>
        </p:spPr>
        <p:txBody>
          <a:bodyPr/>
          <a:lstStyle/>
          <a:p>
            <a:r>
              <a:rPr lang="en-US" dirty="0"/>
              <a:t>Why does big-endian or small-endian for “byte ordering” solve this problem? </a:t>
            </a:r>
          </a:p>
          <a:p>
            <a:endParaRPr lang="en-US" dirty="0"/>
          </a:p>
          <a:p>
            <a:r>
              <a:rPr lang="en-US" dirty="0"/>
              <a:t>32-bit words</a:t>
            </a:r>
          </a:p>
          <a:p>
            <a:r>
              <a:rPr lang="en-US" dirty="0"/>
              <a:t>64-bit words</a:t>
            </a:r>
          </a:p>
          <a:p>
            <a:r>
              <a:rPr lang="en-US" dirty="0"/>
              <a:t>…</a:t>
            </a:r>
          </a:p>
          <a:p>
            <a:r>
              <a:rPr lang="en-US" dirty="0"/>
              <a:t>128-bit quadwords</a:t>
            </a:r>
          </a:p>
          <a:p>
            <a:endParaRPr lang="en-US" dirty="0"/>
          </a:p>
          <a:p>
            <a:r>
              <a:rPr lang="en-US" dirty="0"/>
              <a:t>What address do we use for these units?</a:t>
            </a:r>
          </a:p>
        </p:txBody>
      </p:sp>
      <p:grpSp>
        <p:nvGrpSpPr>
          <p:cNvPr id="4" name="Group 5">
            <a:extLst>
              <a:ext uri="{FF2B5EF4-FFF2-40B4-BE49-F238E27FC236}">
                <a16:creationId xmlns:a16="http://schemas.microsoft.com/office/drawing/2014/main" id="{B475F6EB-8D10-E54A-9637-0E3D4BF4E4B3}"/>
              </a:ext>
            </a:extLst>
          </p:cNvPr>
          <p:cNvGrpSpPr>
            <a:grpSpLocks/>
          </p:cNvGrpSpPr>
          <p:nvPr/>
        </p:nvGrpSpPr>
        <p:grpSpPr bwMode="auto">
          <a:xfrm>
            <a:off x="5014914" y="1085848"/>
            <a:ext cx="3671886" cy="5591175"/>
            <a:chOff x="0" y="0"/>
            <a:chExt cx="2184" cy="3522"/>
          </a:xfrm>
        </p:grpSpPr>
        <p:sp>
          <p:nvSpPr>
            <p:cNvPr id="5" name="Rectangle 6">
              <a:extLst>
                <a:ext uri="{FF2B5EF4-FFF2-40B4-BE49-F238E27FC236}">
                  <a16:creationId xmlns:a16="http://schemas.microsoft.com/office/drawing/2014/main" id="{A033F641-E700-B74E-8583-8DDABB717D8A}"/>
                </a:ext>
              </a:extLst>
            </p:cNvPr>
            <p:cNvSpPr>
              <a:spLocks/>
            </p:cNvSpPr>
            <p:nvPr/>
          </p:nvSpPr>
          <p:spPr bwMode="auto">
            <a:xfrm>
              <a:off x="1253" y="418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" name="Rectangle 7">
              <a:extLst>
                <a:ext uri="{FF2B5EF4-FFF2-40B4-BE49-F238E27FC236}">
                  <a16:creationId xmlns:a16="http://schemas.microsoft.com/office/drawing/2014/main" id="{65F0412B-BE4C-924A-9BAA-6C9996449FBB}"/>
                </a:ext>
              </a:extLst>
            </p:cNvPr>
            <p:cNvSpPr>
              <a:spLocks/>
            </p:cNvSpPr>
            <p:nvPr/>
          </p:nvSpPr>
          <p:spPr bwMode="auto">
            <a:xfrm>
              <a:off x="1253" y="610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7" name="Rectangle 8">
              <a:extLst>
                <a:ext uri="{FF2B5EF4-FFF2-40B4-BE49-F238E27FC236}">
                  <a16:creationId xmlns:a16="http://schemas.microsoft.com/office/drawing/2014/main" id="{30698AA8-9001-6C47-B297-002518CEFEC1}"/>
                </a:ext>
              </a:extLst>
            </p:cNvPr>
            <p:cNvSpPr>
              <a:spLocks/>
            </p:cNvSpPr>
            <p:nvPr/>
          </p:nvSpPr>
          <p:spPr bwMode="auto">
            <a:xfrm>
              <a:off x="1253" y="802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8" name="Rectangle 9">
              <a:extLst>
                <a:ext uri="{FF2B5EF4-FFF2-40B4-BE49-F238E27FC236}">
                  <a16:creationId xmlns:a16="http://schemas.microsoft.com/office/drawing/2014/main" id="{ADCFCE9D-44C7-114F-A005-905A6DCE567D}"/>
                </a:ext>
              </a:extLst>
            </p:cNvPr>
            <p:cNvSpPr>
              <a:spLocks/>
            </p:cNvSpPr>
            <p:nvPr/>
          </p:nvSpPr>
          <p:spPr bwMode="auto">
            <a:xfrm>
              <a:off x="1253" y="994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9" name="Rectangle 10">
              <a:extLst>
                <a:ext uri="{FF2B5EF4-FFF2-40B4-BE49-F238E27FC236}">
                  <a16:creationId xmlns:a16="http://schemas.microsoft.com/office/drawing/2014/main" id="{29D77D64-6D8E-6F4F-A0E1-9D277C0B4D2A}"/>
                </a:ext>
              </a:extLst>
            </p:cNvPr>
            <p:cNvSpPr>
              <a:spLocks/>
            </p:cNvSpPr>
            <p:nvPr/>
          </p:nvSpPr>
          <p:spPr bwMode="auto">
            <a:xfrm>
              <a:off x="1253" y="1186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10" name="Rectangle 11">
              <a:extLst>
                <a:ext uri="{FF2B5EF4-FFF2-40B4-BE49-F238E27FC236}">
                  <a16:creationId xmlns:a16="http://schemas.microsoft.com/office/drawing/2014/main" id="{5ABA9CE5-3789-8D40-A213-10F06D1A3BC1}"/>
                </a:ext>
              </a:extLst>
            </p:cNvPr>
            <p:cNvSpPr>
              <a:spLocks/>
            </p:cNvSpPr>
            <p:nvPr/>
          </p:nvSpPr>
          <p:spPr bwMode="auto">
            <a:xfrm>
              <a:off x="1253" y="1378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11" name="Rectangle 12">
              <a:extLst>
                <a:ext uri="{FF2B5EF4-FFF2-40B4-BE49-F238E27FC236}">
                  <a16:creationId xmlns:a16="http://schemas.microsoft.com/office/drawing/2014/main" id="{E0E8F699-9379-234D-8F1D-8C8DD159C60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53" y="1570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12" name="Rectangle 13">
              <a:extLst>
                <a:ext uri="{FF2B5EF4-FFF2-40B4-BE49-F238E27FC236}">
                  <a16:creationId xmlns:a16="http://schemas.microsoft.com/office/drawing/2014/main" id="{7664A6EB-B847-F943-943B-B84FF20D8671}"/>
                </a:ext>
              </a:extLst>
            </p:cNvPr>
            <p:cNvSpPr>
              <a:spLocks/>
            </p:cNvSpPr>
            <p:nvPr/>
          </p:nvSpPr>
          <p:spPr bwMode="auto">
            <a:xfrm>
              <a:off x="1253" y="1762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13" name="Rectangle 14">
              <a:extLst>
                <a:ext uri="{FF2B5EF4-FFF2-40B4-BE49-F238E27FC236}">
                  <a16:creationId xmlns:a16="http://schemas.microsoft.com/office/drawing/2014/main" id="{F3C38F3F-A7D9-7047-9692-351F5DDFE9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53" y="1954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14" name="Rectangle 15">
              <a:extLst>
                <a:ext uri="{FF2B5EF4-FFF2-40B4-BE49-F238E27FC236}">
                  <a16:creationId xmlns:a16="http://schemas.microsoft.com/office/drawing/2014/main" id="{B6A6A1E1-94BB-F144-AA83-C098F531B846}"/>
                </a:ext>
              </a:extLst>
            </p:cNvPr>
            <p:cNvSpPr>
              <a:spLocks/>
            </p:cNvSpPr>
            <p:nvPr/>
          </p:nvSpPr>
          <p:spPr bwMode="auto">
            <a:xfrm>
              <a:off x="1253" y="2146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15" name="Rectangle 16">
              <a:extLst>
                <a:ext uri="{FF2B5EF4-FFF2-40B4-BE49-F238E27FC236}">
                  <a16:creationId xmlns:a16="http://schemas.microsoft.com/office/drawing/2014/main" id="{A09655D5-CBFB-A440-8169-6A6F41D7366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53" y="2338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16" name="Rectangle 17">
              <a:extLst>
                <a:ext uri="{FF2B5EF4-FFF2-40B4-BE49-F238E27FC236}">
                  <a16:creationId xmlns:a16="http://schemas.microsoft.com/office/drawing/2014/main" id="{9F320EFE-EB56-2347-A183-4D8EA5BF407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53" y="2530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17" name="Rectangle 18">
              <a:extLst>
                <a:ext uri="{FF2B5EF4-FFF2-40B4-BE49-F238E27FC236}">
                  <a16:creationId xmlns:a16="http://schemas.microsoft.com/office/drawing/2014/main" id="{857F1768-2954-2946-8A57-2E72E9FD2530}"/>
                </a:ext>
              </a:extLst>
            </p:cNvPr>
            <p:cNvSpPr>
              <a:spLocks/>
            </p:cNvSpPr>
            <p:nvPr/>
          </p:nvSpPr>
          <p:spPr bwMode="auto">
            <a:xfrm>
              <a:off x="1733" y="418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0000</a:t>
              </a:r>
            </a:p>
          </p:txBody>
        </p:sp>
        <p:sp>
          <p:nvSpPr>
            <p:cNvPr id="18" name="Rectangle 19">
              <a:extLst>
                <a:ext uri="{FF2B5EF4-FFF2-40B4-BE49-F238E27FC236}">
                  <a16:creationId xmlns:a16="http://schemas.microsoft.com/office/drawing/2014/main" id="{18AFE8BD-C3CD-5040-B6A8-C9DA1BDBE6F7}"/>
                </a:ext>
              </a:extLst>
            </p:cNvPr>
            <p:cNvSpPr>
              <a:spLocks/>
            </p:cNvSpPr>
            <p:nvPr/>
          </p:nvSpPr>
          <p:spPr bwMode="auto">
            <a:xfrm>
              <a:off x="1733" y="610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0001</a:t>
              </a:r>
            </a:p>
          </p:txBody>
        </p:sp>
        <p:sp>
          <p:nvSpPr>
            <p:cNvPr id="19" name="Rectangle 20">
              <a:extLst>
                <a:ext uri="{FF2B5EF4-FFF2-40B4-BE49-F238E27FC236}">
                  <a16:creationId xmlns:a16="http://schemas.microsoft.com/office/drawing/2014/main" id="{C099939E-7DB4-0A4E-926A-961947AE6E2C}"/>
                </a:ext>
              </a:extLst>
            </p:cNvPr>
            <p:cNvSpPr>
              <a:spLocks/>
            </p:cNvSpPr>
            <p:nvPr/>
          </p:nvSpPr>
          <p:spPr bwMode="auto">
            <a:xfrm>
              <a:off x="1733" y="802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0002</a:t>
              </a:r>
            </a:p>
          </p:txBody>
        </p:sp>
        <p:sp>
          <p:nvSpPr>
            <p:cNvPr id="20" name="Rectangle 21">
              <a:extLst>
                <a:ext uri="{FF2B5EF4-FFF2-40B4-BE49-F238E27FC236}">
                  <a16:creationId xmlns:a16="http://schemas.microsoft.com/office/drawing/2014/main" id="{8DEF4DEA-9DA3-1F4D-8C47-FEA035F7D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1733" y="994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0003</a:t>
              </a:r>
            </a:p>
          </p:txBody>
        </p:sp>
        <p:sp>
          <p:nvSpPr>
            <p:cNvPr id="21" name="Rectangle 22">
              <a:extLst>
                <a:ext uri="{FF2B5EF4-FFF2-40B4-BE49-F238E27FC236}">
                  <a16:creationId xmlns:a16="http://schemas.microsoft.com/office/drawing/2014/main" id="{5A88AB51-513D-6548-A755-697A14927FBA}"/>
                </a:ext>
              </a:extLst>
            </p:cNvPr>
            <p:cNvSpPr>
              <a:spLocks/>
            </p:cNvSpPr>
            <p:nvPr/>
          </p:nvSpPr>
          <p:spPr bwMode="auto">
            <a:xfrm>
              <a:off x="1733" y="1186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0004</a:t>
              </a:r>
            </a:p>
          </p:txBody>
        </p:sp>
        <p:sp>
          <p:nvSpPr>
            <p:cNvPr id="22" name="Rectangle 23">
              <a:extLst>
                <a:ext uri="{FF2B5EF4-FFF2-40B4-BE49-F238E27FC236}">
                  <a16:creationId xmlns:a16="http://schemas.microsoft.com/office/drawing/2014/main" id="{C64A2E5D-0BA5-A64F-9488-15FAB339C4EE}"/>
                </a:ext>
              </a:extLst>
            </p:cNvPr>
            <p:cNvSpPr>
              <a:spLocks/>
            </p:cNvSpPr>
            <p:nvPr/>
          </p:nvSpPr>
          <p:spPr bwMode="auto">
            <a:xfrm>
              <a:off x="1733" y="1378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0005</a:t>
              </a:r>
            </a:p>
          </p:txBody>
        </p:sp>
        <p:sp>
          <p:nvSpPr>
            <p:cNvPr id="23" name="Rectangle 24">
              <a:extLst>
                <a:ext uri="{FF2B5EF4-FFF2-40B4-BE49-F238E27FC236}">
                  <a16:creationId xmlns:a16="http://schemas.microsoft.com/office/drawing/2014/main" id="{5E5ADB13-0621-E546-9108-3309DB895184}"/>
                </a:ext>
              </a:extLst>
            </p:cNvPr>
            <p:cNvSpPr>
              <a:spLocks/>
            </p:cNvSpPr>
            <p:nvPr/>
          </p:nvSpPr>
          <p:spPr bwMode="auto">
            <a:xfrm>
              <a:off x="1733" y="1570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0006</a:t>
              </a:r>
            </a:p>
          </p:txBody>
        </p:sp>
        <p:sp>
          <p:nvSpPr>
            <p:cNvPr id="24" name="Rectangle 25">
              <a:extLst>
                <a:ext uri="{FF2B5EF4-FFF2-40B4-BE49-F238E27FC236}">
                  <a16:creationId xmlns:a16="http://schemas.microsoft.com/office/drawing/2014/main" id="{75A254F8-E7CD-1147-A296-FD0DA0B0822A}"/>
                </a:ext>
              </a:extLst>
            </p:cNvPr>
            <p:cNvSpPr>
              <a:spLocks/>
            </p:cNvSpPr>
            <p:nvPr/>
          </p:nvSpPr>
          <p:spPr bwMode="auto">
            <a:xfrm>
              <a:off x="1733" y="1762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0007</a:t>
              </a:r>
            </a:p>
          </p:txBody>
        </p:sp>
        <p:sp>
          <p:nvSpPr>
            <p:cNvPr id="25" name="Rectangle 26">
              <a:extLst>
                <a:ext uri="{FF2B5EF4-FFF2-40B4-BE49-F238E27FC236}">
                  <a16:creationId xmlns:a16="http://schemas.microsoft.com/office/drawing/2014/main" id="{496D09FD-A237-894E-9FE9-01DA96B69F25}"/>
                </a:ext>
              </a:extLst>
            </p:cNvPr>
            <p:cNvSpPr>
              <a:spLocks/>
            </p:cNvSpPr>
            <p:nvPr/>
          </p:nvSpPr>
          <p:spPr bwMode="auto">
            <a:xfrm>
              <a:off x="1733" y="1954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0008</a:t>
              </a:r>
            </a:p>
          </p:txBody>
        </p:sp>
        <p:sp>
          <p:nvSpPr>
            <p:cNvPr id="26" name="Rectangle 27">
              <a:extLst>
                <a:ext uri="{FF2B5EF4-FFF2-40B4-BE49-F238E27FC236}">
                  <a16:creationId xmlns:a16="http://schemas.microsoft.com/office/drawing/2014/main" id="{1BB95426-7E9A-E94A-97D6-E61A3782E469}"/>
                </a:ext>
              </a:extLst>
            </p:cNvPr>
            <p:cNvSpPr>
              <a:spLocks/>
            </p:cNvSpPr>
            <p:nvPr/>
          </p:nvSpPr>
          <p:spPr bwMode="auto">
            <a:xfrm>
              <a:off x="1733" y="2146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0009</a:t>
              </a:r>
            </a:p>
          </p:txBody>
        </p:sp>
        <p:sp>
          <p:nvSpPr>
            <p:cNvPr id="27" name="Rectangle 28">
              <a:extLst>
                <a:ext uri="{FF2B5EF4-FFF2-40B4-BE49-F238E27FC236}">
                  <a16:creationId xmlns:a16="http://schemas.microsoft.com/office/drawing/2014/main" id="{449E181E-2F4A-664A-8B8E-0F40C0428DF5}"/>
                </a:ext>
              </a:extLst>
            </p:cNvPr>
            <p:cNvSpPr>
              <a:spLocks/>
            </p:cNvSpPr>
            <p:nvPr/>
          </p:nvSpPr>
          <p:spPr bwMode="auto">
            <a:xfrm>
              <a:off x="1733" y="2338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0010</a:t>
              </a:r>
            </a:p>
          </p:txBody>
        </p:sp>
        <p:sp>
          <p:nvSpPr>
            <p:cNvPr id="28" name="Rectangle 29">
              <a:extLst>
                <a:ext uri="{FF2B5EF4-FFF2-40B4-BE49-F238E27FC236}">
                  <a16:creationId xmlns:a16="http://schemas.microsoft.com/office/drawing/2014/main" id="{5627753D-4049-A041-ADC7-168015E87B0E}"/>
                </a:ext>
              </a:extLst>
            </p:cNvPr>
            <p:cNvSpPr>
              <a:spLocks/>
            </p:cNvSpPr>
            <p:nvPr/>
          </p:nvSpPr>
          <p:spPr bwMode="auto">
            <a:xfrm>
              <a:off x="1733" y="2530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0011</a:t>
              </a:r>
            </a:p>
          </p:txBody>
        </p:sp>
        <p:grpSp>
          <p:nvGrpSpPr>
            <p:cNvPr id="29" name="Group 30">
              <a:extLst>
                <a:ext uri="{FF2B5EF4-FFF2-40B4-BE49-F238E27FC236}">
                  <a16:creationId xmlns:a16="http://schemas.microsoft.com/office/drawing/2014/main" id="{7A61498F-A3DD-0D43-8CE9-88D18AAD211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57" y="418"/>
              <a:ext cx="384" cy="3072"/>
              <a:chOff x="0" y="0"/>
              <a:chExt cx="384" cy="3072"/>
            </a:xfrm>
          </p:grpSpPr>
          <p:sp>
            <p:nvSpPr>
              <p:cNvPr id="73" name="Rectangle 31">
                <a:extLst>
                  <a:ext uri="{FF2B5EF4-FFF2-40B4-BE49-F238E27FC236}">
                    <a16:creationId xmlns:a16="http://schemas.microsoft.com/office/drawing/2014/main" id="{9EEB1D60-1059-A944-A27B-9C7D04FF11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0" y="1536"/>
                <a:ext cx="384" cy="1536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74" name="Rectangle 32">
                <a:extLst>
                  <a:ext uri="{FF2B5EF4-FFF2-40B4-BE49-F238E27FC236}">
                    <a16:creationId xmlns:a16="http://schemas.microsoft.com/office/drawing/2014/main" id="{5A5A6E11-DE78-6F41-B6F0-671BE51A381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0" y="0"/>
                <a:ext cx="384" cy="1536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</p:grpSp>
        <p:grpSp>
          <p:nvGrpSpPr>
            <p:cNvPr id="30" name="Group 33">
              <a:extLst>
                <a:ext uri="{FF2B5EF4-FFF2-40B4-BE49-F238E27FC236}">
                  <a16:creationId xmlns:a16="http://schemas.microsoft.com/office/drawing/2014/main" id="{8604EC92-468D-A744-9D6B-3893EBD257C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1" y="418"/>
              <a:ext cx="384" cy="3072"/>
              <a:chOff x="0" y="0"/>
              <a:chExt cx="384" cy="3072"/>
            </a:xfrm>
          </p:grpSpPr>
          <p:sp>
            <p:nvSpPr>
              <p:cNvPr id="69" name="Rectangle 34">
                <a:extLst>
                  <a:ext uri="{FF2B5EF4-FFF2-40B4-BE49-F238E27FC236}">
                    <a16:creationId xmlns:a16="http://schemas.microsoft.com/office/drawing/2014/main" id="{BD02A415-440B-D34E-AB3B-B5BA1A0FA94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0" y="0"/>
                <a:ext cx="384" cy="768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70" name="Rectangle 35">
                <a:extLst>
                  <a:ext uri="{FF2B5EF4-FFF2-40B4-BE49-F238E27FC236}">
                    <a16:creationId xmlns:a16="http://schemas.microsoft.com/office/drawing/2014/main" id="{AC1A6D13-9697-7B4A-B2EA-FCD3337808F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0" y="768"/>
                <a:ext cx="384" cy="768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71" name="Rectangle 36">
                <a:extLst>
                  <a:ext uri="{FF2B5EF4-FFF2-40B4-BE49-F238E27FC236}">
                    <a16:creationId xmlns:a16="http://schemas.microsoft.com/office/drawing/2014/main" id="{DCBE56CD-9910-B940-9C94-55AF34C02CA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0" y="1536"/>
                <a:ext cx="384" cy="768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72" name="Rectangle 37">
                <a:extLst>
                  <a:ext uri="{FF2B5EF4-FFF2-40B4-BE49-F238E27FC236}">
                    <a16:creationId xmlns:a16="http://schemas.microsoft.com/office/drawing/2014/main" id="{98F845AA-39AA-4C4F-8684-671D9FF6B19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0" y="2304"/>
                <a:ext cx="384" cy="768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</p:grpSp>
        <p:sp>
          <p:nvSpPr>
            <p:cNvPr id="31" name="Rectangle 38">
              <a:extLst>
                <a:ext uri="{FF2B5EF4-FFF2-40B4-BE49-F238E27FC236}">
                  <a16:creationId xmlns:a16="http://schemas.microsoft.com/office/drawing/2014/main" id="{BFB137BB-FD95-4345-9F82-881B1D2378F7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0"/>
              <a:ext cx="543" cy="41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32-bit</a:t>
              </a:r>
            </a:p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Words</a:t>
              </a:r>
            </a:p>
          </p:txBody>
        </p:sp>
        <p:sp>
          <p:nvSpPr>
            <p:cNvPr id="32" name="Rectangle 39">
              <a:extLst>
                <a:ext uri="{FF2B5EF4-FFF2-40B4-BE49-F238E27FC236}">
                  <a16:creationId xmlns:a16="http://schemas.microsoft.com/office/drawing/2014/main" id="{E2DA35F0-DBD9-F243-9554-BBE30430412E}"/>
                </a:ext>
              </a:extLst>
            </p:cNvPr>
            <p:cNvSpPr>
              <a:spLocks/>
            </p:cNvSpPr>
            <p:nvPr/>
          </p:nvSpPr>
          <p:spPr bwMode="auto">
            <a:xfrm>
              <a:off x="1198" y="82"/>
              <a:ext cx="490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Bytes</a:t>
              </a:r>
            </a:p>
          </p:txBody>
        </p:sp>
        <p:sp>
          <p:nvSpPr>
            <p:cNvPr id="33" name="Rectangle 40">
              <a:extLst>
                <a:ext uri="{FF2B5EF4-FFF2-40B4-BE49-F238E27FC236}">
                  <a16:creationId xmlns:a16="http://schemas.microsoft.com/office/drawing/2014/main" id="{F74586AE-0AE3-D746-9252-B21E118918BE}"/>
                </a:ext>
              </a:extLst>
            </p:cNvPr>
            <p:cNvSpPr>
              <a:spLocks/>
            </p:cNvSpPr>
            <p:nvPr/>
          </p:nvSpPr>
          <p:spPr bwMode="auto">
            <a:xfrm>
              <a:off x="1718" y="82"/>
              <a:ext cx="466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Addr.</a:t>
              </a:r>
            </a:p>
          </p:txBody>
        </p:sp>
        <p:sp>
          <p:nvSpPr>
            <p:cNvPr id="34" name="Rectangle 41">
              <a:extLst>
                <a:ext uri="{FF2B5EF4-FFF2-40B4-BE49-F238E27FC236}">
                  <a16:creationId xmlns:a16="http://schemas.microsoft.com/office/drawing/2014/main" id="{5369358C-EA7A-CB46-86EE-5976300F293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53" y="2722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35" name="Rectangle 42">
              <a:extLst>
                <a:ext uri="{FF2B5EF4-FFF2-40B4-BE49-F238E27FC236}">
                  <a16:creationId xmlns:a16="http://schemas.microsoft.com/office/drawing/2014/main" id="{552C9990-1472-F64A-8692-DC9D6D8DC716}"/>
                </a:ext>
              </a:extLst>
            </p:cNvPr>
            <p:cNvSpPr>
              <a:spLocks/>
            </p:cNvSpPr>
            <p:nvPr/>
          </p:nvSpPr>
          <p:spPr bwMode="auto">
            <a:xfrm>
              <a:off x="1733" y="2722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0012</a:t>
              </a:r>
            </a:p>
          </p:txBody>
        </p:sp>
        <p:sp>
          <p:nvSpPr>
            <p:cNvPr id="36" name="Rectangle 43">
              <a:extLst>
                <a:ext uri="{FF2B5EF4-FFF2-40B4-BE49-F238E27FC236}">
                  <a16:creationId xmlns:a16="http://schemas.microsoft.com/office/drawing/2014/main" id="{455F78A0-8294-084E-9E5E-5FA3D68EFCE3}"/>
                </a:ext>
              </a:extLst>
            </p:cNvPr>
            <p:cNvSpPr>
              <a:spLocks/>
            </p:cNvSpPr>
            <p:nvPr/>
          </p:nvSpPr>
          <p:spPr bwMode="auto">
            <a:xfrm>
              <a:off x="1253" y="2914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37" name="Rectangle 44">
              <a:extLst>
                <a:ext uri="{FF2B5EF4-FFF2-40B4-BE49-F238E27FC236}">
                  <a16:creationId xmlns:a16="http://schemas.microsoft.com/office/drawing/2014/main" id="{99B5D798-48B8-9441-8646-7E85FDEAAA39}"/>
                </a:ext>
              </a:extLst>
            </p:cNvPr>
            <p:cNvSpPr>
              <a:spLocks/>
            </p:cNvSpPr>
            <p:nvPr/>
          </p:nvSpPr>
          <p:spPr bwMode="auto">
            <a:xfrm>
              <a:off x="1733" y="2914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0013</a:t>
              </a:r>
            </a:p>
          </p:txBody>
        </p:sp>
        <p:sp>
          <p:nvSpPr>
            <p:cNvPr id="38" name="Rectangle 45">
              <a:extLst>
                <a:ext uri="{FF2B5EF4-FFF2-40B4-BE49-F238E27FC236}">
                  <a16:creationId xmlns:a16="http://schemas.microsoft.com/office/drawing/2014/main" id="{5A1BCF38-2330-E448-B4C3-DC0977A7C4A1}"/>
                </a:ext>
              </a:extLst>
            </p:cNvPr>
            <p:cNvSpPr>
              <a:spLocks/>
            </p:cNvSpPr>
            <p:nvPr/>
          </p:nvSpPr>
          <p:spPr bwMode="auto">
            <a:xfrm>
              <a:off x="1253" y="3106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39" name="Rectangle 46">
              <a:extLst>
                <a:ext uri="{FF2B5EF4-FFF2-40B4-BE49-F238E27FC236}">
                  <a16:creationId xmlns:a16="http://schemas.microsoft.com/office/drawing/2014/main" id="{8F39672A-B07A-A34C-9F93-C94BF1CCF832}"/>
                </a:ext>
              </a:extLst>
            </p:cNvPr>
            <p:cNvSpPr>
              <a:spLocks/>
            </p:cNvSpPr>
            <p:nvPr/>
          </p:nvSpPr>
          <p:spPr bwMode="auto">
            <a:xfrm>
              <a:off x="1733" y="3106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0014</a:t>
              </a:r>
            </a:p>
          </p:txBody>
        </p:sp>
        <p:sp>
          <p:nvSpPr>
            <p:cNvPr id="40" name="Rectangle 47">
              <a:extLst>
                <a:ext uri="{FF2B5EF4-FFF2-40B4-BE49-F238E27FC236}">
                  <a16:creationId xmlns:a16="http://schemas.microsoft.com/office/drawing/2014/main" id="{997C465D-DFD7-BF4F-B48F-5BD66C59E64D}"/>
                </a:ext>
              </a:extLst>
            </p:cNvPr>
            <p:cNvSpPr>
              <a:spLocks/>
            </p:cNvSpPr>
            <p:nvPr/>
          </p:nvSpPr>
          <p:spPr bwMode="auto">
            <a:xfrm>
              <a:off x="1253" y="3298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1" name="Rectangle 48">
              <a:extLst>
                <a:ext uri="{FF2B5EF4-FFF2-40B4-BE49-F238E27FC236}">
                  <a16:creationId xmlns:a16="http://schemas.microsoft.com/office/drawing/2014/main" id="{C037A73F-7028-E643-9E0C-0B4EAC5798AE}"/>
                </a:ext>
              </a:extLst>
            </p:cNvPr>
            <p:cNvSpPr>
              <a:spLocks/>
            </p:cNvSpPr>
            <p:nvPr/>
          </p:nvSpPr>
          <p:spPr bwMode="auto">
            <a:xfrm>
              <a:off x="1733" y="3298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0015</a:t>
              </a:r>
            </a:p>
          </p:txBody>
        </p:sp>
        <p:sp>
          <p:nvSpPr>
            <p:cNvPr id="42" name="Rectangle 49">
              <a:extLst>
                <a:ext uri="{FF2B5EF4-FFF2-40B4-BE49-F238E27FC236}">
                  <a16:creationId xmlns:a16="http://schemas.microsoft.com/office/drawing/2014/main" id="{1626B8A5-6354-B643-9351-89DCD0019FD7}"/>
                </a:ext>
              </a:extLst>
            </p:cNvPr>
            <p:cNvSpPr>
              <a:spLocks/>
            </p:cNvSpPr>
            <p:nvPr/>
          </p:nvSpPr>
          <p:spPr bwMode="auto">
            <a:xfrm>
              <a:off x="576" y="0"/>
              <a:ext cx="543" cy="41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64-bit</a:t>
              </a:r>
            </a:p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Words</a:t>
              </a:r>
            </a:p>
          </p:txBody>
        </p:sp>
        <p:sp>
          <p:nvSpPr>
            <p:cNvPr id="43" name="Rectangle 50">
              <a:extLst>
                <a:ext uri="{FF2B5EF4-FFF2-40B4-BE49-F238E27FC236}">
                  <a16:creationId xmlns:a16="http://schemas.microsoft.com/office/drawing/2014/main" id="{0F702D08-97FB-2544-AC56-B175A9BCDEE8}"/>
                </a:ext>
              </a:extLst>
            </p:cNvPr>
            <p:cNvSpPr>
              <a:spLocks/>
            </p:cNvSpPr>
            <p:nvPr/>
          </p:nvSpPr>
          <p:spPr bwMode="auto">
            <a:xfrm>
              <a:off x="657" y="946"/>
              <a:ext cx="392" cy="46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Addr </a:t>
              </a:r>
            </a:p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=</a:t>
              </a:r>
            </a:p>
            <a:p>
              <a:pPr algn="ctr" eaLnBrk="1" hangingPunct="1"/>
              <a:r>
                <a:rPr lang="en-US" sz="14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??</a:t>
              </a:r>
            </a:p>
          </p:txBody>
        </p:sp>
        <p:sp>
          <p:nvSpPr>
            <p:cNvPr id="44" name="Rectangle 51">
              <a:extLst>
                <a:ext uri="{FF2B5EF4-FFF2-40B4-BE49-F238E27FC236}">
                  <a16:creationId xmlns:a16="http://schemas.microsoft.com/office/drawing/2014/main" id="{BAEF743D-7971-B945-A1BE-2F8FD6AE880B}"/>
                </a:ext>
              </a:extLst>
            </p:cNvPr>
            <p:cNvSpPr>
              <a:spLocks/>
            </p:cNvSpPr>
            <p:nvPr/>
          </p:nvSpPr>
          <p:spPr bwMode="auto">
            <a:xfrm>
              <a:off x="657" y="2434"/>
              <a:ext cx="392" cy="46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Addr </a:t>
              </a:r>
            </a:p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=</a:t>
              </a:r>
            </a:p>
            <a:p>
              <a:pPr algn="ctr" eaLnBrk="1" hangingPunct="1"/>
              <a:r>
                <a:rPr lang="en-US" sz="14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??</a:t>
              </a:r>
            </a:p>
          </p:txBody>
        </p:sp>
        <p:sp>
          <p:nvSpPr>
            <p:cNvPr id="45" name="Rectangle 52">
              <a:extLst>
                <a:ext uri="{FF2B5EF4-FFF2-40B4-BE49-F238E27FC236}">
                  <a16:creationId xmlns:a16="http://schemas.microsoft.com/office/drawing/2014/main" id="{1561E3A0-CA50-C842-9DB4-FF55D14E59A2}"/>
                </a:ext>
              </a:extLst>
            </p:cNvPr>
            <p:cNvSpPr>
              <a:spLocks/>
            </p:cNvSpPr>
            <p:nvPr/>
          </p:nvSpPr>
          <p:spPr bwMode="auto">
            <a:xfrm>
              <a:off x="81" y="562"/>
              <a:ext cx="392" cy="46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Addr </a:t>
              </a:r>
            </a:p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=</a:t>
              </a:r>
            </a:p>
            <a:p>
              <a:pPr algn="ctr" eaLnBrk="1" hangingPunct="1"/>
              <a:r>
                <a:rPr lang="en-US" sz="14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??</a:t>
              </a:r>
            </a:p>
          </p:txBody>
        </p:sp>
        <p:sp>
          <p:nvSpPr>
            <p:cNvPr id="46" name="Rectangle 53">
              <a:extLst>
                <a:ext uri="{FF2B5EF4-FFF2-40B4-BE49-F238E27FC236}">
                  <a16:creationId xmlns:a16="http://schemas.microsoft.com/office/drawing/2014/main" id="{6B7917BC-E4BE-D34B-AB97-0A5B0D67BD63}"/>
                </a:ext>
              </a:extLst>
            </p:cNvPr>
            <p:cNvSpPr>
              <a:spLocks/>
            </p:cNvSpPr>
            <p:nvPr/>
          </p:nvSpPr>
          <p:spPr bwMode="auto">
            <a:xfrm>
              <a:off x="81" y="1330"/>
              <a:ext cx="392" cy="46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Addr </a:t>
              </a:r>
            </a:p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=</a:t>
              </a:r>
            </a:p>
            <a:p>
              <a:pPr algn="ctr" eaLnBrk="1" hangingPunct="1"/>
              <a:r>
                <a:rPr lang="en-US" sz="14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??</a:t>
              </a:r>
            </a:p>
          </p:txBody>
        </p:sp>
        <p:sp>
          <p:nvSpPr>
            <p:cNvPr id="47" name="Rectangle 54">
              <a:extLst>
                <a:ext uri="{FF2B5EF4-FFF2-40B4-BE49-F238E27FC236}">
                  <a16:creationId xmlns:a16="http://schemas.microsoft.com/office/drawing/2014/main" id="{5A9D0370-BCD3-D045-B8E2-B8E818038F5D}"/>
                </a:ext>
              </a:extLst>
            </p:cNvPr>
            <p:cNvSpPr>
              <a:spLocks/>
            </p:cNvSpPr>
            <p:nvPr/>
          </p:nvSpPr>
          <p:spPr bwMode="auto">
            <a:xfrm>
              <a:off x="81" y="2098"/>
              <a:ext cx="392" cy="46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Addr </a:t>
              </a:r>
            </a:p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=</a:t>
              </a:r>
            </a:p>
            <a:p>
              <a:pPr algn="ctr" eaLnBrk="1" hangingPunct="1"/>
              <a:r>
                <a:rPr lang="en-US" sz="14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??</a:t>
              </a:r>
            </a:p>
          </p:txBody>
        </p:sp>
        <p:sp>
          <p:nvSpPr>
            <p:cNvPr id="48" name="Rectangle 55">
              <a:extLst>
                <a:ext uri="{FF2B5EF4-FFF2-40B4-BE49-F238E27FC236}">
                  <a16:creationId xmlns:a16="http://schemas.microsoft.com/office/drawing/2014/main" id="{08DF7F15-0FF7-984A-A74F-D030FA776D71}"/>
                </a:ext>
              </a:extLst>
            </p:cNvPr>
            <p:cNvSpPr>
              <a:spLocks/>
            </p:cNvSpPr>
            <p:nvPr/>
          </p:nvSpPr>
          <p:spPr bwMode="auto">
            <a:xfrm>
              <a:off x="81" y="2866"/>
              <a:ext cx="392" cy="46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Addr </a:t>
              </a:r>
            </a:p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=</a:t>
              </a:r>
            </a:p>
            <a:p>
              <a:pPr algn="ctr" eaLnBrk="1" hangingPunct="1"/>
              <a:r>
                <a:rPr lang="en-US" sz="14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??</a:t>
              </a:r>
            </a:p>
          </p:txBody>
        </p:sp>
        <p:grpSp>
          <p:nvGrpSpPr>
            <p:cNvPr id="49" name="Group 56">
              <a:extLst>
                <a:ext uri="{FF2B5EF4-FFF2-40B4-BE49-F238E27FC236}">
                  <a16:creationId xmlns:a16="http://schemas.microsoft.com/office/drawing/2014/main" id="{73CB3919-BB7E-D049-B6FB-E1943BFC8C4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3" y="826"/>
              <a:ext cx="340" cy="2496"/>
              <a:chOff x="0" y="0"/>
              <a:chExt cx="340" cy="2496"/>
            </a:xfrm>
          </p:grpSpPr>
          <p:grpSp>
            <p:nvGrpSpPr>
              <p:cNvPr id="57" name="Group 57">
                <a:extLst>
                  <a:ext uri="{FF2B5EF4-FFF2-40B4-BE49-F238E27FC236}">
                    <a16:creationId xmlns:a16="http://schemas.microsoft.com/office/drawing/2014/main" id="{090ED313-7FBE-DD47-83A8-29D423B0F69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0"/>
                <a:ext cx="340" cy="192"/>
                <a:chOff x="0" y="0"/>
                <a:chExt cx="340" cy="192"/>
              </a:xfrm>
            </p:grpSpPr>
            <p:sp>
              <p:nvSpPr>
                <p:cNvPr id="67" name="Rectangle 58">
                  <a:extLst>
                    <a:ext uri="{FF2B5EF4-FFF2-40B4-BE49-F238E27FC236}">
                      <a16:creationId xmlns:a16="http://schemas.microsoft.com/office/drawing/2014/main" id="{F07956CF-19D5-C148-B133-CE727413D9A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" y="24"/>
                  <a:ext cx="288" cy="144"/>
                </a:xfrm>
                <a:prstGeom prst="rect">
                  <a:avLst/>
                </a:prstGeom>
                <a:solidFill>
                  <a:srgbClr val="FFFF99"/>
                </a:solidFill>
                <a:ln w="19050">
                  <a:noFill/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68" name="Rectangle 59">
                  <a:extLst>
                    <a:ext uri="{FF2B5EF4-FFF2-40B4-BE49-F238E27FC236}">
                      <a16:creationId xmlns:a16="http://schemas.microsoft.com/office/drawing/2014/main" id="{6BE221D5-30B5-A144-884A-E20C492C399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0" y="0"/>
                  <a:ext cx="340" cy="19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rIns="4572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>
                    <a:lnSpc>
                      <a:spcPct val="90000"/>
                    </a:lnSpc>
                  </a:pPr>
                  <a:r>
                    <a:rPr lang="en-US" sz="1400" b="0">
                      <a:solidFill>
                        <a:srgbClr val="000066"/>
                      </a:solidFill>
                      <a:latin typeface="Courier New" charset="0"/>
                      <a:ea typeface="Courier New" charset="0"/>
                      <a:cs typeface="Courier New" charset="0"/>
                      <a:sym typeface="Courier New" charset="0"/>
                    </a:rPr>
                    <a:t>0000</a:t>
                  </a:r>
                </a:p>
              </p:txBody>
            </p:sp>
          </p:grpSp>
          <p:grpSp>
            <p:nvGrpSpPr>
              <p:cNvPr id="58" name="Group 60">
                <a:extLst>
                  <a:ext uri="{FF2B5EF4-FFF2-40B4-BE49-F238E27FC236}">
                    <a16:creationId xmlns:a16="http://schemas.microsoft.com/office/drawing/2014/main" id="{995D04F2-19FA-464A-9649-6BEDB13E203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768"/>
                <a:ext cx="340" cy="192"/>
                <a:chOff x="0" y="0"/>
                <a:chExt cx="340" cy="192"/>
              </a:xfrm>
            </p:grpSpPr>
            <p:sp>
              <p:nvSpPr>
                <p:cNvPr id="65" name="Rectangle 61">
                  <a:extLst>
                    <a:ext uri="{FF2B5EF4-FFF2-40B4-BE49-F238E27FC236}">
                      <a16:creationId xmlns:a16="http://schemas.microsoft.com/office/drawing/2014/main" id="{4638EF24-B4B5-AB43-9F48-C50C0FF1E33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" y="24"/>
                  <a:ext cx="288" cy="144"/>
                </a:xfrm>
                <a:prstGeom prst="rect">
                  <a:avLst/>
                </a:prstGeom>
                <a:solidFill>
                  <a:srgbClr val="FFFF99"/>
                </a:solidFill>
                <a:ln w="19050">
                  <a:noFill/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66" name="Rectangle 62">
                  <a:extLst>
                    <a:ext uri="{FF2B5EF4-FFF2-40B4-BE49-F238E27FC236}">
                      <a16:creationId xmlns:a16="http://schemas.microsoft.com/office/drawing/2014/main" id="{7B53A541-9FBB-394C-8FE4-F6B94C1A74E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0" y="0"/>
                  <a:ext cx="340" cy="19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rIns="4572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>
                    <a:lnSpc>
                      <a:spcPct val="90000"/>
                    </a:lnSpc>
                  </a:pPr>
                  <a:r>
                    <a:rPr lang="en-US" sz="1400" b="0">
                      <a:solidFill>
                        <a:srgbClr val="000066"/>
                      </a:solidFill>
                      <a:latin typeface="Courier New" charset="0"/>
                      <a:ea typeface="Courier New" charset="0"/>
                      <a:cs typeface="Courier New" charset="0"/>
                      <a:sym typeface="Courier New" charset="0"/>
                    </a:rPr>
                    <a:t>0004</a:t>
                  </a:r>
                </a:p>
              </p:txBody>
            </p:sp>
          </p:grpSp>
          <p:grpSp>
            <p:nvGrpSpPr>
              <p:cNvPr id="59" name="Group 63">
                <a:extLst>
                  <a:ext uri="{FF2B5EF4-FFF2-40B4-BE49-F238E27FC236}">
                    <a16:creationId xmlns:a16="http://schemas.microsoft.com/office/drawing/2014/main" id="{46961982-C34F-7A44-B61D-92B2182FA49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1536"/>
                <a:ext cx="340" cy="192"/>
                <a:chOff x="0" y="0"/>
                <a:chExt cx="340" cy="192"/>
              </a:xfrm>
            </p:grpSpPr>
            <p:sp>
              <p:nvSpPr>
                <p:cNvPr id="63" name="Rectangle 64">
                  <a:extLst>
                    <a:ext uri="{FF2B5EF4-FFF2-40B4-BE49-F238E27FC236}">
                      <a16:creationId xmlns:a16="http://schemas.microsoft.com/office/drawing/2014/main" id="{C8FE8B6B-A8ED-F34B-8BFA-40625F24C82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" y="24"/>
                  <a:ext cx="288" cy="144"/>
                </a:xfrm>
                <a:prstGeom prst="rect">
                  <a:avLst/>
                </a:prstGeom>
                <a:solidFill>
                  <a:srgbClr val="FFFF99"/>
                </a:solidFill>
                <a:ln w="19050">
                  <a:noFill/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64" name="Rectangle 65">
                  <a:extLst>
                    <a:ext uri="{FF2B5EF4-FFF2-40B4-BE49-F238E27FC236}">
                      <a16:creationId xmlns:a16="http://schemas.microsoft.com/office/drawing/2014/main" id="{9A419018-A86E-4E4D-B633-594422C4676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0" y="0"/>
                  <a:ext cx="340" cy="19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rIns="4572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>
                    <a:lnSpc>
                      <a:spcPct val="90000"/>
                    </a:lnSpc>
                  </a:pPr>
                  <a:r>
                    <a:rPr lang="en-US" sz="1400" b="0">
                      <a:solidFill>
                        <a:srgbClr val="000066"/>
                      </a:solidFill>
                      <a:latin typeface="Courier New" charset="0"/>
                      <a:ea typeface="Courier New" charset="0"/>
                      <a:cs typeface="Courier New" charset="0"/>
                      <a:sym typeface="Courier New" charset="0"/>
                    </a:rPr>
                    <a:t>0008</a:t>
                  </a:r>
                </a:p>
              </p:txBody>
            </p:sp>
          </p:grpSp>
          <p:grpSp>
            <p:nvGrpSpPr>
              <p:cNvPr id="60" name="Group 66">
                <a:extLst>
                  <a:ext uri="{FF2B5EF4-FFF2-40B4-BE49-F238E27FC236}">
                    <a16:creationId xmlns:a16="http://schemas.microsoft.com/office/drawing/2014/main" id="{78F3FAA8-07E6-7B48-833E-C2197AEFF83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2304"/>
                <a:ext cx="340" cy="192"/>
                <a:chOff x="0" y="0"/>
                <a:chExt cx="340" cy="192"/>
              </a:xfrm>
            </p:grpSpPr>
            <p:sp>
              <p:nvSpPr>
                <p:cNvPr id="61" name="Rectangle 67">
                  <a:extLst>
                    <a:ext uri="{FF2B5EF4-FFF2-40B4-BE49-F238E27FC236}">
                      <a16:creationId xmlns:a16="http://schemas.microsoft.com/office/drawing/2014/main" id="{67B71FFD-3547-CF4A-87A3-3D696BEA95B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" y="24"/>
                  <a:ext cx="288" cy="144"/>
                </a:xfrm>
                <a:prstGeom prst="rect">
                  <a:avLst/>
                </a:prstGeom>
                <a:solidFill>
                  <a:srgbClr val="FFFF99"/>
                </a:solidFill>
                <a:ln w="19050">
                  <a:noFill/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62" name="Rectangle 68">
                  <a:extLst>
                    <a:ext uri="{FF2B5EF4-FFF2-40B4-BE49-F238E27FC236}">
                      <a16:creationId xmlns:a16="http://schemas.microsoft.com/office/drawing/2014/main" id="{07DF6E41-F459-5E44-A476-230B17C1712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0" y="0"/>
                  <a:ext cx="340" cy="19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rIns="4572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>
                    <a:lnSpc>
                      <a:spcPct val="90000"/>
                    </a:lnSpc>
                  </a:pPr>
                  <a:r>
                    <a:rPr lang="en-US" sz="1400" b="0">
                      <a:solidFill>
                        <a:srgbClr val="000066"/>
                      </a:solidFill>
                      <a:latin typeface="Courier New" charset="0"/>
                      <a:ea typeface="Courier New" charset="0"/>
                      <a:cs typeface="Courier New" charset="0"/>
                      <a:sym typeface="Courier New" charset="0"/>
                    </a:rPr>
                    <a:t>0012</a:t>
                  </a:r>
                </a:p>
              </p:txBody>
            </p:sp>
          </p:grpSp>
        </p:grpSp>
        <p:grpSp>
          <p:nvGrpSpPr>
            <p:cNvPr id="50" name="Group 69">
              <a:extLst>
                <a:ext uri="{FF2B5EF4-FFF2-40B4-BE49-F238E27FC236}">
                  <a16:creationId xmlns:a16="http://schemas.microsoft.com/office/drawing/2014/main" id="{B6FE695F-1172-9F4D-9924-20DC099B964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79" y="1210"/>
              <a:ext cx="340" cy="1680"/>
              <a:chOff x="0" y="0"/>
              <a:chExt cx="340" cy="1680"/>
            </a:xfrm>
          </p:grpSpPr>
          <p:grpSp>
            <p:nvGrpSpPr>
              <p:cNvPr id="51" name="Group 70">
                <a:extLst>
                  <a:ext uri="{FF2B5EF4-FFF2-40B4-BE49-F238E27FC236}">
                    <a16:creationId xmlns:a16="http://schemas.microsoft.com/office/drawing/2014/main" id="{FE97EC1C-3215-1B4F-AD3E-449CA4D577D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0"/>
                <a:ext cx="340" cy="192"/>
                <a:chOff x="0" y="0"/>
                <a:chExt cx="340" cy="192"/>
              </a:xfrm>
            </p:grpSpPr>
            <p:sp>
              <p:nvSpPr>
                <p:cNvPr id="55" name="Rectangle 71">
                  <a:extLst>
                    <a:ext uri="{FF2B5EF4-FFF2-40B4-BE49-F238E27FC236}">
                      <a16:creationId xmlns:a16="http://schemas.microsoft.com/office/drawing/2014/main" id="{CB05ABAC-4243-7442-8A7F-2E0AC25726C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" y="24"/>
                  <a:ext cx="288" cy="144"/>
                </a:xfrm>
                <a:prstGeom prst="rect">
                  <a:avLst/>
                </a:prstGeom>
                <a:solidFill>
                  <a:srgbClr val="FFFF99"/>
                </a:solidFill>
                <a:ln w="19050">
                  <a:noFill/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6" name="Rectangle 72">
                  <a:extLst>
                    <a:ext uri="{FF2B5EF4-FFF2-40B4-BE49-F238E27FC236}">
                      <a16:creationId xmlns:a16="http://schemas.microsoft.com/office/drawing/2014/main" id="{7C8E576F-4D63-B84F-9632-83625F6C30F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0" y="0"/>
                  <a:ext cx="340" cy="19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rIns="4572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>
                    <a:lnSpc>
                      <a:spcPct val="90000"/>
                    </a:lnSpc>
                  </a:pPr>
                  <a:r>
                    <a:rPr lang="en-US" sz="1400" b="0">
                      <a:solidFill>
                        <a:srgbClr val="000066"/>
                      </a:solidFill>
                      <a:latin typeface="Courier New" charset="0"/>
                      <a:ea typeface="Courier New" charset="0"/>
                      <a:cs typeface="Courier New" charset="0"/>
                      <a:sym typeface="Courier New" charset="0"/>
                    </a:rPr>
                    <a:t>0000</a:t>
                  </a:r>
                </a:p>
              </p:txBody>
            </p:sp>
          </p:grpSp>
          <p:grpSp>
            <p:nvGrpSpPr>
              <p:cNvPr id="52" name="Group 73">
                <a:extLst>
                  <a:ext uri="{FF2B5EF4-FFF2-40B4-BE49-F238E27FC236}">
                    <a16:creationId xmlns:a16="http://schemas.microsoft.com/office/drawing/2014/main" id="{AD5720DC-13EB-994F-BD32-11AFEC73DBA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1488"/>
                <a:ext cx="340" cy="192"/>
                <a:chOff x="0" y="0"/>
                <a:chExt cx="340" cy="192"/>
              </a:xfrm>
            </p:grpSpPr>
            <p:sp>
              <p:nvSpPr>
                <p:cNvPr id="53" name="Rectangle 74">
                  <a:extLst>
                    <a:ext uri="{FF2B5EF4-FFF2-40B4-BE49-F238E27FC236}">
                      <a16:creationId xmlns:a16="http://schemas.microsoft.com/office/drawing/2014/main" id="{ED0DA265-63DC-CA49-B492-F0183644CA7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" y="24"/>
                  <a:ext cx="288" cy="144"/>
                </a:xfrm>
                <a:prstGeom prst="rect">
                  <a:avLst/>
                </a:prstGeom>
                <a:solidFill>
                  <a:srgbClr val="FFFF99"/>
                </a:solidFill>
                <a:ln w="19050">
                  <a:noFill/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4" name="Rectangle 75">
                  <a:extLst>
                    <a:ext uri="{FF2B5EF4-FFF2-40B4-BE49-F238E27FC236}">
                      <a16:creationId xmlns:a16="http://schemas.microsoft.com/office/drawing/2014/main" id="{C111F20C-FACE-3242-A69F-2CCAA93649A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0" y="0"/>
                  <a:ext cx="340" cy="19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rIns="4572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>
                    <a:lnSpc>
                      <a:spcPct val="90000"/>
                    </a:lnSpc>
                  </a:pPr>
                  <a:r>
                    <a:rPr lang="en-US" sz="1400" b="0">
                      <a:solidFill>
                        <a:srgbClr val="000066"/>
                      </a:solidFill>
                      <a:latin typeface="Courier New" charset="0"/>
                      <a:ea typeface="Courier New" charset="0"/>
                      <a:cs typeface="Courier New" charset="0"/>
                      <a:sym typeface="Courier New" charset="0"/>
                    </a:rPr>
                    <a:t>0008</a:t>
                  </a:r>
                </a:p>
              </p:txBody>
            </p:sp>
          </p:grpSp>
        </p:grpSp>
      </p:grpSp>
      <p:pic>
        <p:nvPicPr>
          <p:cNvPr id="149" name="Picture 148">
            <a:extLst>
              <a:ext uri="{FF2B5EF4-FFF2-40B4-BE49-F238E27FC236}">
                <a16:creationId xmlns:a16="http://schemas.microsoft.com/office/drawing/2014/main" id="{AB1AFDFC-C964-2344-9721-CC5B0B44531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0755" y="-263451"/>
            <a:ext cx="1797637" cy="1900163"/>
          </a:xfrm>
          <a:prstGeom prst="rect">
            <a:avLst/>
          </a:prstGeom>
        </p:spPr>
      </p:pic>
      <p:pic>
        <p:nvPicPr>
          <p:cNvPr id="147" name="Picture 146">
            <a:extLst>
              <a:ext uri="{FF2B5EF4-FFF2-40B4-BE49-F238E27FC236}">
                <a16:creationId xmlns:a16="http://schemas.microsoft.com/office/drawing/2014/main" id="{19887BE4-F266-8A4A-945A-9F8028C2542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0755" y="-165985"/>
            <a:ext cx="1797637" cy="1965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5155147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9" name="Group 539"/>
          <p:cNvGrpSpPr/>
          <p:nvPr/>
        </p:nvGrpSpPr>
        <p:grpSpPr>
          <a:xfrm>
            <a:off x="4991100" y="1206500"/>
            <a:ext cx="3911600" cy="457200"/>
            <a:chOff x="0" y="0"/>
            <a:chExt cx="3911600" cy="457200"/>
          </a:xfrm>
        </p:grpSpPr>
        <p:sp>
          <p:nvSpPr>
            <p:cNvPr id="537" name="Shape 537"/>
            <p:cNvSpPr/>
            <p:nvPr/>
          </p:nvSpPr>
          <p:spPr>
            <a:xfrm>
              <a:off x="0" y="0"/>
              <a:ext cx="3911600" cy="457200"/>
            </a:xfrm>
            <a:prstGeom prst="rect">
              <a:avLst/>
            </a:prstGeom>
            <a:solidFill>
              <a:srgbClr val="FFFF99"/>
            </a:solidFill>
            <a:ln w="6350" cap="flat">
              <a:solidFill>
                <a:srgbClr val="000000"/>
              </a:solidFill>
              <a:prstDash val="solid"/>
              <a:miter lim="800000"/>
            </a:ln>
            <a:effectLst>
              <a:outerShdw blurRad="127000" dist="76199" dir="2700000" rotWithShape="0">
                <a:srgbClr val="000000">
                  <a:alpha val="75000"/>
                </a:srgbClr>
              </a:outerShdw>
            </a:effectLst>
          </p:spPr>
          <p:txBody>
            <a:bodyPr wrap="square" lIns="0" tIns="0" rIns="0" bIns="0" numCol="1" anchor="t">
              <a:noAutofit/>
            </a:bodyPr>
            <a:lstStyle/>
            <a:p>
              <a:pPr marL="385763" lvl="0" indent="-385763" algn="ctr">
                <a:lnSpc>
                  <a:spcPct val="95000"/>
                </a:lnSpc>
                <a:spcBef>
                  <a:spcPts val="1100"/>
                </a:spcBef>
              </a:pPr>
              <a:endParaRPr/>
            </a:p>
          </p:txBody>
        </p:sp>
        <p:sp>
          <p:nvSpPr>
            <p:cNvPr id="538" name="Shape 538"/>
            <p:cNvSpPr/>
            <p:nvPr/>
          </p:nvSpPr>
          <p:spPr>
            <a:xfrm>
              <a:off x="0" y="0"/>
              <a:ext cx="3911600" cy="3429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25400" tIns="25400" rIns="25400" bIns="25400" numCol="1" anchor="t">
              <a:spAutoFit/>
            </a:bodyPr>
            <a:lstStyle>
              <a:lvl1pPr marL="385763" indent="-373063" algn="ctr">
                <a:lnSpc>
                  <a:spcPct val="95000"/>
                </a:lnSpc>
                <a:spcBef>
                  <a:spcPts val="1100"/>
                </a:spcBef>
                <a:defRPr sz="2000">
                  <a:effectLst>
                    <a:outerShdw blurRad="38100" dist="38100" dir="2700000" rotWithShape="0">
                      <a:srgbClr val="DDDDDD"/>
                    </a:outerShdw>
                  </a:effectLst>
                  <a:latin typeface="Courier New"/>
                  <a:ea typeface="Courier New"/>
                  <a:cs typeface="Courier New"/>
                  <a:sym typeface="Courier New"/>
                </a:defRPr>
              </a:lvl1pPr>
            </a:lstStyle>
            <a:p>
              <a:pPr lvl="0">
                <a:defRPr sz="1800">
                  <a:effectLst/>
                </a:defRPr>
              </a:pPr>
              <a:r>
                <a:rPr sz="2000" dirty="0">
                  <a:effectLst>
                    <a:outerShdw blurRad="38100" dist="38100" dir="2700000" rotWithShape="0">
                      <a:srgbClr val="DDDDDD"/>
                    </a:outerShdw>
                  </a:effectLst>
                </a:rPr>
                <a:t>char S[6] = "1</a:t>
              </a:r>
              <a:r>
                <a:rPr lang="en-US" sz="2000" dirty="0">
                  <a:effectLst>
                    <a:outerShdw blurRad="38100" dist="38100" dir="2700000" rotWithShape="0">
                      <a:srgbClr val="DDDDDD"/>
                    </a:outerShdw>
                  </a:effectLst>
                </a:rPr>
                <a:t>2</a:t>
              </a:r>
              <a:r>
                <a:rPr lang="en-US" dirty="0"/>
                <a:t>345</a:t>
              </a:r>
              <a:r>
                <a:rPr sz="2000" dirty="0">
                  <a:effectLst>
                    <a:outerShdw blurRad="38100" dist="38100" dir="2700000" rotWithShape="0">
                      <a:srgbClr val="DDDDDD"/>
                    </a:outerShdw>
                  </a:effectLst>
                </a:rPr>
                <a:t>";</a:t>
              </a:r>
            </a:p>
          </p:txBody>
        </p:sp>
      </p:grpSp>
      <p:sp>
        <p:nvSpPr>
          <p:cNvPr id="540" name="Shape 540"/>
          <p:cNvSpPr>
            <a:spLocks noGrp="1"/>
          </p:cNvSpPr>
          <p:nvPr>
            <p:ph type="title"/>
          </p:nvPr>
        </p:nvSpPr>
        <p:spPr>
          <a:xfrm>
            <a:off x="357017" y="435678"/>
            <a:ext cx="7592095" cy="762001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 b="0"/>
            </a:pPr>
            <a:r>
              <a:rPr sz="3600" b="1"/>
              <a:t>Representing Strings</a:t>
            </a:r>
          </a:p>
        </p:txBody>
      </p:sp>
      <p:sp>
        <p:nvSpPr>
          <p:cNvPr id="541" name="Shape 541"/>
          <p:cNvSpPr>
            <a:spLocks noGrp="1"/>
          </p:cNvSpPr>
          <p:nvPr>
            <p:ph type="body" idx="1"/>
          </p:nvPr>
        </p:nvSpPr>
        <p:spPr>
          <a:xfrm>
            <a:off x="396875" y="1428750"/>
            <a:ext cx="7896225" cy="497205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 b="0"/>
            </a:pPr>
            <a:r>
              <a:rPr sz="2400" b="1" dirty="0"/>
              <a:t>Strings in C</a:t>
            </a:r>
          </a:p>
          <a:p>
            <a:pPr marL="552450" lvl="1" indent="-285750">
              <a:spcBef>
                <a:spcPts val="400"/>
              </a:spcBef>
              <a:buFont typeface="Wingdings"/>
              <a:defRPr sz="1800" b="0"/>
            </a:pPr>
            <a:r>
              <a:rPr sz="2000" dirty="0"/>
              <a:t>Represented by array of characters</a:t>
            </a:r>
            <a:r>
              <a:rPr lang="en-US" sz="2000" dirty="0"/>
              <a:t> (“chars”)</a:t>
            </a:r>
            <a:endParaRPr sz="2000" dirty="0"/>
          </a:p>
          <a:p>
            <a:pPr marL="552450" lvl="1" indent="-285750">
              <a:spcBef>
                <a:spcPts val="400"/>
              </a:spcBef>
              <a:buFont typeface="Wingdings"/>
              <a:defRPr sz="1800" b="0"/>
            </a:pPr>
            <a:r>
              <a:rPr sz="2000" dirty="0"/>
              <a:t>Each character encoded in ASCII format</a:t>
            </a:r>
          </a:p>
          <a:p>
            <a:pPr marL="838200" lvl="2" indent="-228600">
              <a:spcBef>
                <a:spcPts val="400"/>
              </a:spcBef>
              <a:buClrTx/>
              <a:buFont typeface="Wingdings"/>
              <a:defRPr sz="1800" b="0"/>
            </a:pPr>
            <a:r>
              <a:rPr sz="2000" dirty="0"/>
              <a:t>Standard 7-bit encoding of character set</a:t>
            </a:r>
          </a:p>
          <a:p>
            <a:pPr marL="838200" lvl="2" indent="-228600">
              <a:spcBef>
                <a:spcPts val="400"/>
              </a:spcBef>
              <a:buClrTx/>
              <a:buFont typeface="Wingdings"/>
              <a:defRPr sz="1800" b="0"/>
            </a:pPr>
            <a:r>
              <a:rPr sz="2000" dirty="0"/>
              <a:t>Character “0” has code 0x30</a:t>
            </a:r>
          </a:p>
          <a:p>
            <a:pPr marL="1181100" lvl="3" indent="-228600">
              <a:spcBef>
                <a:spcPts val="400"/>
              </a:spcBef>
              <a:buClrTx/>
              <a:buFontTx/>
              <a:defRPr sz="1800" b="0"/>
            </a:pPr>
            <a:r>
              <a:rPr sz="2000" dirty="0"/>
              <a:t>Digit </a:t>
            </a:r>
            <a:r>
              <a:rPr sz="2000" i="1" dirty="0">
                <a:latin typeface="Calibri Italic"/>
                <a:ea typeface="Calibri Italic"/>
                <a:cs typeface="Calibri Italic"/>
                <a:sym typeface="Calibri Italic"/>
              </a:rPr>
              <a:t>i</a:t>
            </a:r>
            <a:r>
              <a:rPr sz="2000" dirty="0"/>
              <a:t>  has code 0x30+</a:t>
            </a:r>
            <a:r>
              <a:rPr sz="2000" i="1" dirty="0">
                <a:latin typeface="Calibri Italic"/>
                <a:ea typeface="Calibri Italic"/>
                <a:cs typeface="Calibri Italic"/>
                <a:sym typeface="Calibri Italic"/>
              </a:rPr>
              <a:t>i</a:t>
            </a:r>
            <a:endParaRPr sz="2000" dirty="0"/>
          </a:p>
          <a:p>
            <a:pPr marL="552450" lvl="1" indent="-285750">
              <a:spcBef>
                <a:spcPts val="400"/>
              </a:spcBef>
              <a:buFont typeface="Wingdings"/>
              <a:defRPr sz="1800" b="0"/>
            </a:pPr>
            <a:r>
              <a:rPr sz="2000" dirty="0"/>
              <a:t>String should be NUL-terminated</a:t>
            </a:r>
          </a:p>
          <a:p>
            <a:pPr marL="838200" lvl="2" indent="-228600">
              <a:spcBef>
                <a:spcPts val="400"/>
              </a:spcBef>
              <a:buClrTx/>
              <a:buFont typeface="Wingdings"/>
              <a:defRPr sz="1800" b="0"/>
            </a:pPr>
            <a:r>
              <a:rPr sz="2000" dirty="0"/>
              <a:t>Final character = 0</a:t>
            </a:r>
          </a:p>
          <a:p>
            <a:pPr lvl="0">
              <a:defRPr sz="1800" b="0"/>
            </a:pPr>
            <a:r>
              <a:rPr sz="2400" b="1" dirty="0"/>
              <a:t>Compatibility</a:t>
            </a:r>
          </a:p>
          <a:p>
            <a:pPr marL="552450" lvl="1" indent="-285750">
              <a:spcBef>
                <a:spcPts val="400"/>
              </a:spcBef>
              <a:buFont typeface="Wingdings"/>
              <a:defRPr sz="1800" b="0"/>
            </a:pPr>
            <a:r>
              <a:rPr sz="2000" dirty="0"/>
              <a:t>Byte ordering not an issue</a:t>
            </a:r>
          </a:p>
        </p:txBody>
      </p:sp>
      <p:sp>
        <p:nvSpPr>
          <p:cNvPr id="542" name="Shape 542"/>
          <p:cNvSpPr/>
          <p:nvPr/>
        </p:nvSpPr>
        <p:spPr>
          <a:xfrm>
            <a:off x="6238394" y="2246313"/>
            <a:ext cx="723863" cy="381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>
            <a:spAutoFit/>
          </a:bodyPr>
          <a:lstStyle>
            <a:lvl1pPr>
              <a:defRPr sz="1800" b="1">
                <a:solidFill>
                  <a:srgbClr val="000066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 lvl="0">
              <a:defRPr b="0">
                <a:solidFill>
                  <a:srgbClr val="000000"/>
                </a:solidFill>
              </a:defRPr>
            </a:pPr>
            <a:r>
              <a:rPr b="1">
                <a:solidFill>
                  <a:srgbClr val="000066"/>
                </a:solidFill>
              </a:rPr>
              <a:t>Linux</a:t>
            </a:r>
          </a:p>
        </p:txBody>
      </p:sp>
      <p:sp>
        <p:nvSpPr>
          <p:cNvPr id="543" name="Shape 543"/>
          <p:cNvSpPr/>
          <p:nvPr/>
        </p:nvSpPr>
        <p:spPr>
          <a:xfrm>
            <a:off x="7914505" y="2246313"/>
            <a:ext cx="546051" cy="381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>
            <a:spAutoFit/>
          </a:bodyPr>
          <a:lstStyle>
            <a:lvl1pPr algn="ctr">
              <a:defRPr sz="1800" b="1">
                <a:solidFill>
                  <a:srgbClr val="000066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 lvl="0">
              <a:defRPr b="0">
                <a:solidFill>
                  <a:srgbClr val="000000"/>
                </a:solidFill>
              </a:defRPr>
            </a:pPr>
            <a:r>
              <a:rPr b="1">
                <a:solidFill>
                  <a:srgbClr val="000066"/>
                </a:solidFill>
              </a:rPr>
              <a:t>Sun</a:t>
            </a:r>
          </a:p>
        </p:txBody>
      </p:sp>
      <p:grpSp>
        <p:nvGrpSpPr>
          <p:cNvPr id="550" name="Group 550"/>
          <p:cNvGrpSpPr/>
          <p:nvPr/>
        </p:nvGrpSpPr>
        <p:grpSpPr>
          <a:xfrm>
            <a:off x="6935786" y="2832100"/>
            <a:ext cx="914401" cy="1906588"/>
            <a:chOff x="0" y="0"/>
            <a:chExt cx="914400" cy="1906587"/>
          </a:xfrm>
        </p:grpSpPr>
        <p:sp>
          <p:nvSpPr>
            <p:cNvPr id="544" name="Shape 544"/>
            <p:cNvSpPr/>
            <p:nvPr/>
          </p:nvSpPr>
          <p:spPr>
            <a:xfrm>
              <a:off x="-1" y="0"/>
              <a:ext cx="914401" cy="1587"/>
            </a:xfrm>
            <a:prstGeom prst="line">
              <a:avLst/>
            </a:prstGeom>
            <a:noFill/>
            <a:ln w="25400" cap="flat">
              <a:solidFill>
                <a:srgbClr val="000066"/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545" name="Shape 545"/>
            <p:cNvSpPr/>
            <p:nvPr/>
          </p:nvSpPr>
          <p:spPr>
            <a:xfrm>
              <a:off x="-1" y="381000"/>
              <a:ext cx="914401" cy="1587"/>
            </a:xfrm>
            <a:prstGeom prst="line">
              <a:avLst/>
            </a:prstGeom>
            <a:noFill/>
            <a:ln w="25400" cap="flat">
              <a:solidFill>
                <a:srgbClr val="000066"/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546" name="Shape 546"/>
            <p:cNvSpPr/>
            <p:nvPr/>
          </p:nvSpPr>
          <p:spPr>
            <a:xfrm>
              <a:off x="-1" y="762000"/>
              <a:ext cx="914401" cy="1588"/>
            </a:xfrm>
            <a:prstGeom prst="line">
              <a:avLst/>
            </a:prstGeom>
            <a:noFill/>
            <a:ln w="25400" cap="flat">
              <a:solidFill>
                <a:srgbClr val="000066"/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547" name="Shape 547"/>
            <p:cNvSpPr/>
            <p:nvPr/>
          </p:nvSpPr>
          <p:spPr>
            <a:xfrm>
              <a:off x="-1" y="1143000"/>
              <a:ext cx="914401" cy="1588"/>
            </a:xfrm>
            <a:prstGeom prst="line">
              <a:avLst/>
            </a:prstGeom>
            <a:noFill/>
            <a:ln w="25400" cap="flat">
              <a:solidFill>
                <a:srgbClr val="000066"/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548" name="Shape 548"/>
            <p:cNvSpPr/>
            <p:nvPr/>
          </p:nvSpPr>
          <p:spPr>
            <a:xfrm>
              <a:off x="-1" y="1524000"/>
              <a:ext cx="914401" cy="1588"/>
            </a:xfrm>
            <a:prstGeom prst="line">
              <a:avLst/>
            </a:prstGeom>
            <a:noFill/>
            <a:ln w="25400" cap="flat">
              <a:solidFill>
                <a:srgbClr val="000066"/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549" name="Shape 549"/>
            <p:cNvSpPr/>
            <p:nvPr/>
          </p:nvSpPr>
          <p:spPr>
            <a:xfrm>
              <a:off x="-1" y="1905000"/>
              <a:ext cx="914401" cy="1588"/>
            </a:xfrm>
            <a:prstGeom prst="line">
              <a:avLst/>
            </a:prstGeom>
            <a:noFill/>
            <a:ln w="25400" cap="flat">
              <a:solidFill>
                <a:srgbClr val="000066"/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</p:grpSp>
      <p:graphicFrame>
        <p:nvGraphicFramePr>
          <p:cNvPr id="551" name="Table 551"/>
          <p:cNvGraphicFramePr/>
          <p:nvPr>
            <p:extLst>
              <p:ext uri="{D42A27DB-BD31-4B8C-83A1-F6EECF244321}">
                <p14:modId xmlns:p14="http://schemas.microsoft.com/office/powerpoint/2010/main" val="1592716227"/>
              </p:ext>
            </p:extLst>
          </p:nvPr>
        </p:nvGraphicFramePr>
        <p:xfrm>
          <a:off x="6291262" y="2667000"/>
          <a:ext cx="635000" cy="2286000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635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>
                          <a:solidFill>
                            <a:srgbClr val="000080"/>
                          </a:solidFill>
                          <a:latin typeface="Monaco"/>
                          <a:ea typeface="Monaco"/>
                          <a:cs typeface="Monaco"/>
                          <a:sym typeface="Monaco"/>
                        </a:rPr>
                        <a:t>31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80"/>
                      </a:solidFill>
                      <a:round/>
                    </a:lnL>
                    <a:lnR w="25400">
                      <a:solidFill>
                        <a:srgbClr val="000080"/>
                      </a:solidFill>
                      <a:round/>
                    </a:lnR>
                    <a:lnT w="25400">
                      <a:solidFill>
                        <a:srgbClr val="000080"/>
                      </a:solidFill>
                      <a:round/>
                    </a:lnT>
                    <a:lnB w="25400">
                      <a:solidFill>
                        <a:srgbClr val="000080"/>
                      </a:solidFill>
                      <a:round/>
                    </a:lnB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 dirty="0">
                          <a:solidFill>
                            <a:srgbClr val="000080"/>
                          </a:solidFill>
                          <a:latin typeface="Monaco"/>
                          <a:ea typeface="Monaco"/>
                          <a:cs typeface="Monaco"/>
                          <a:sym typeface="Monaco"/>
                        </a:rPr>
                        <a:t>3</a:t>
                      </a:r>
                      <a:r>
                        <a:rPr lang="en-US" dirty="0">
                          <a:solidFill>
                            <a:srgbClr val="000080"/>
                          </a:solidFill>
                          <a:latin typeface="Monaco"/>
                          <a:ea typeface="Monaco"/>
                          <a:cs typeface="Monaco"/>
                          <a:sym typeface="Monaco"/>
                        </a:rPr>
                        <a:t>2</a:t>
                      </a:r>
                      <a:endParaRPr dirty="0">
                        <a:solidFill>
                          <a:srgbClr val="000080"/>
                        </a:solidFill>
                        <a:latin typeface="Monaco"/>
                        <a:ea typeface="Monaco"/>
                        <a:cs typeface="Monaco"/>
                        <a:sym typeface="Monaco"/>
                      </a:endParaRP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80"/>
                      </a:solidFill>
                      <a:round/>
                    </a:lnL>
                    <a:lnR w="25400">
                      <a:solidFill>
                        <a:srgbClr val="000080"/>
                      </a:solidFill>
                      <a:round/>
                    </a:lnR>
                    <a:lnT w="25400">
                      <a:solidFill>
                        <a:srgbClr val="000080"/>
                      </a:solidFill>
                      <a:round/>
                    </a:lnT>
                    <a:lnB w="25400">
                      <a:solidFill>
                        <a:srgbClr val="000080"/>
                      </a:solidFill>
                      <a:round/>
                    </a:lnB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 dirty="0">
                          <a:solidFill>
                            <a:srgbClr val="000080"/>
                          </a:solidFill>
                          <a:latin typeface="Monaco"/>
                          <a:ea typeface="Monaco"/>
                          <a:cs typeface="Monaco"/>
                          <a:sym typeface="Monaco"/>
                        </a:rPr>
                        <a:t>3</a:t>
                      </a:r>
                      <a:r>
                        <a:rPr lang="en-US" dirty="0">
                          <a:solidFill>
                            <a:srgbClr val="000080"/>
                          </a:solidFill>
                          <a:latin typeface="Monaco"/>
                          <a:ea typeface="Monaco"/>
                          <a:cs typeface="Monaco"/>
                          <a:sym typeface="Monaco"/>
                        </a:rPr>
                        <a:t>3</a:t>
                      </a:r>
                      <a:endParaRPr dirty="0">
                        <a:solidFill>
                          <a:srgbClr val="000080"/>
                        </a:solidFill>
                        <a:latin typeface="Monaco"/>
                        <a:ea typeface="Monaco"/>
                        <a:cs typeface="Monaco"/>
                        <a:sym typeface="Monaco"/>
                      </a:endParaRP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80"/>
                      </a:solidFill>
                      <a:round/>
                    </a:lnL>
                    <a:lnR w="25400">
                      <a:solidFill>
                        <a:srgbClr val="000080"/>
                      </a:solidFill>
                      <a:round/>
                    </a:lnR>
                    <a:lnT w="25400">
                      <a:solidFill>
                        <a:srgbClr val="000080"/>
                      </a:solidFill>
                      <a:round/>
                    </a:lnT>
                    <a:lnB w="25400">
                      <a:solidFill>
                        <a:srgbClr val="000080"/>
                      </a:solidFill>
                      <a:round/>
                    </a:lnB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 dirty="0">
                          <a:solidFill>
                            <a:srgbClr val="000080"/>
                          </a:solidFill>
                          <a:latin typeface="Monaco"/>
                          <a:ea typeface="Monaco"/>
                          <a:cs typeface="Monaco"/>
                          <a:sym typeface="Monaco"/>
                        </a:rPr>
                        <a:t>34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80"/>
                      </a:solidFill>
                      <a:round/>
                    </a:lnL>
                    <a:lnR w="25400">
                      <a:solidFill>
                        <a:srgbClr val="000080"/>
                      </a:solidFill>
                      <a:round/>
                    </a:lnR>
                    <a:lnT w="25400">
                      <a:solidFill>
                        <a:srgbClr val="000080"/>
                      </a:solidFill>
                      <a:round/>
                    </a:lnT>
                    <a:lnB w="25400">
                      <a:solidFill>
                        <a:srgbClr val="000080"/>
                      </a:solidFill>
                      <a:round/>
                    </a:lnB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 dirty="0">
                          <a:solidFill>
                            <a:srgbClr val="000080"/>
                          </a:solidFill>
                          <a:latin typeface="Monaco"/>
                          <a:ea typeface="Monaco"/>
                          <a:cs typeface="Monaco"/>
                          <a:sym typeface="Monaco"/>
                        </a:rPr>
                        <a:t>3</a:t>
                      </a:r>
                      <a:r>
                        <a:rPr lang="en-US" dirty="0">
                          <a:solidFill>
                            <a:srgbClr val="000080"/>
                          </a:solidFill>
                          <a:latin typeface="Monaco"/>
                          <a:ea typeface="Monaco"/>
                          <a:cs typeface="Monaco"/>
                          <a:sym typeface="Monaco"/>
                        </a:rPr>
                        <a:t>5</a:t>
                      </a:r>
                      <a:endParaRPr dirty="0">
                        <a:solidFill>
                          <a:srgbClr val="000080"/>
                        </a:solidFill>
                        <a:latin typeface="Monaco"/>
                        <a:ea typeface="Monaco"/>
                        <a:cs typeface="Monaco"/>
                        <a:sym typeface="Monaco"/>
                      </a:endParaRP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80"/>
                      </a:solidFill>
                      <a:round/>
                    </a:lnL>
                    <a:lnR w="25400">
                      <a:solidFill>
                        <a:srgbClr val="000080"/>
                      </a:solidFill>
                      <a:round/>
                    </a:lnR>
                    <a:lnT w="25400">
                      <a:solidFill>
                        <a:srgbClr val="000080"/>
                      </a:solidFill>
                      <a:round/>
                    </a:lnT>
                    <a:lnB w="25400">
                      <a:solidFill>
                        <a:srgbClr val="000080"/>
                      </a:solidFill>
                      <a:round/>
                    </a:lnB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 dirty="0">
                          <a:solidFill>
                            <a:srgbClr val="000080"/>
                          </a:solidFill>
                          <a:latin typeface="Monaco"/>
                          <a:ea typeface="Monaco"/>
                          <a:cs typeface="Monaco"/>
                          <a:sym typeface="Monaco"/>
                        </a:rPr>
                        <a:t>00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80"/>
                      </a:solidFill>
                      <a:round/>
                    </a:lnL>
                    <a:lnR w="25400">
                      <a:solidFill>
                        <a:srgbClr val="000080"/>
                      </a:solidFill>
                      <a:round/>
                    </a:lnR>
                    <a:lnT w="25400">
                      <a:solidFill>
                        <a:srgbClr val="000080"/>
                      </a:solidFill>
                      <a:round/>
                    </a:lnT>
                    <a:lnB w="25400">
                      <a:solidFill>
                        <a:srgbClr val="000080"/>
                      </a:solidFill>
                      <a:round/>
                    </a:lnB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552" name="Table 552"/>
          <p:cNvGraphicFramePr/>
          <p:nvPr>
            <p:extLst>
              <p:ext uri="{D42A27DB-BD31-4B8C-83A1-F6EECF244321}">
                <p14:modId xmlns:p14="http://schemas.microsoft.com/office/powerpoint/2010/main" val="1411685238"/>
              </p:ext>
            </p:extLst>
          </p:nvPr>
        </p:nvGraphicFramePr>
        <p:xfrm>
          <a:off x="7866061" y="2667000"/>
          <a:ext cx="635000" cy="2286000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635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>
                          <a:solidFill>
                            <a:srgbClr val="000080"/>
                          </a:solidFill>
                          <a:latin typeface="Monaco"/>
                          <a:ea typeface="Monaco"/>
                          <a:cs typeface="Monaco"/>
                          <a:sym typeface="Monaco"/>
                        </a:rPr>
                        <a:t>31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80"/>
                      </a:solidFill>
                      <a:round/>
                    </a:lnL>
                    <a:lnR w="25400">
                      <a:solidFill>
                        <a:srgbClr val="000080"/>
                      </a:solidFill>
                      <a:round/>
                    </a:lnR>
                    <a:lnT w="25400">
                      <a:solidFill>
                        <a:srgbClr val="000080"/>
                      </a:solidFill>
                      <a:round/>
                    </a:lnT>
                    <a:lnB w="25400">
                      <a:solidFill>
                        <a:srgbClr val="000080"/>
                      </a:solidFill>
                      <a:round/>
                    </a:lnB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 dirty="0">
                          <a:solidFill>
                            <a:srgbClr val="000080"/>
                          </a:solidFill>
                          <a:latin typeface="Monaco"/>
                          <a:ea typeface="Monaco"/>
                          <a:cs typeface="Monaco"/>
                          <a:sym typeface="Monaco"/>
                        </a:rPr>
                        <a:t>3</a:t>
                      </a:r>
                      <a:r>
                        <a:rPr lang="en-US" dirty="0">
                          <a:solidFill>
                            <a:srgbClr val="000080"/>
                          </a:solidFill>
                          <a:latin typeface="Monaco"/>
                          <a:ea typeface="Monaco"/>
                          <a:cs typeface="Monaco"/>
                          <a:sym typeface="Monaco"/>
                        </a:rPr>
                        <a:t>2</a:t>
                      </a:r>
                      <a:endParaRPr dirty="0">
                        <a:solidFill>
                          <a:srgbClr val="000080"/>
                        </a:solidFill>
                        <a:latin typeface="Monaco"/>
                        <a:ea typeface="Monaco"/>
                        <a:cs typeface="Monaco"/>
                        <a:sym typeface="Monaco"/>
                      </a:endParaRP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80"/>
                      </a:solidFill>
                      <a:round/>
                    </a:lnL>
                    <a:lnR w="25400">
                      <a:solidFill>
                        <a:srgbClr val="000080"/>
                      </a:solidFill>
                      <a:round/>
                    </a:lnR>
                    <a:lnT w="25400">
                      <a:solidFill>
                        <a:srgbClr val="000080"/>
                      </a:solidFill>
                      <a:round/>
                    </a:lnT>
                    <a:lnB w="25400">
                      <a:solidFill>
                        <a:srgbClr val="000080"/>
                      </a:solidFill>
                      <a:round/>
                    </a:lnB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 dirty="0">
                          <a:solidFill>
                            <a:srgbClr val="000080"/>
                          </a:solidFill>
                          <a:latin typeface="Monaco"/>
                          <a:ea typeface="Monaco"/>
                          <a:cs typeface="Monaco"/>
                          <a:sym typeface="Monaco"/>
                        </a:rPr>
                        <a:t>3</a:t>
                      </a:r>
                      <a:r>
                        <a:rPr lang="en-US" dirty="0">
                          <a:solidFill>
                            <a:srgbClr val="000080"/>
                          </a:solidFill>
                          <a:latin typeface="Monaco"/>
                          <a:ea typeface="Monaco"/>
                          <a:cs typeface="Monaco"/>
                          <a:sym typeface="Monaco"/>
                        </a:rPr>
                        <a:t>3</a:t>
                      </a:r>
                      <a:endParaRPr dirty="0">
                        <a:solidFill>
                          <a:srgbClr val="000080"/>
                        </a:solidFill>
                        <a:latin typeface="Monaco"/>
                        <a:ea typeface="Monaco"/>
                        <a:cs typeface="Monaco"/>
                        <a:sym typeface="Monaco"/>
                      </a:endParaRP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80"/>
                      </a:solidFill>
                      <a:round/>
                    </a:lnL>
                    <a:lnR w="25400">
                      <a:solidFill>
                        <a:srgbClr val="000080"/>
                      </a:solidFill>
                      <a:round/>
                    </a:lnR>
                    <a:lnT w="25400">
                      <a:solidFill>
                        <a:srgbClr val="000080"/>
                      </a:solidFill>
                      <a:round/>
                    </a:lnT>
                    <a:lnB w="25400">
                      <a:solidFill>
                        <a:srgbClr val="000080"/>
                      </a:solidFill>
                      <a:round/>
                    </a:lnB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>
                          <a:solidFill>
                            <a:srgbClr val="000080"/>
                          </a:solidFill>
                          <a:latin typeface="Monaco"/>
                          <a:ea typeface="Monaco"/>
                          <a:cs typeface="Monaco"/>
                          <a:sym typeface="Monaco"/>
                        </a:rPr>
                        <a:t>34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80"/>
                      </a:solidFill>
                      <a:round/>
                    </a:lnL>
                    <a:lnR w="25400">
                      <a:solidFill>
                        <a:srgbClr val="000080"/>
                      </a:solidFill>
                      <a:round/>
                    </a:lnR>
                    <a:lnT w="25400">
                      <a:solidFill>
                        <a:srgbClr val="000080"/>
                      </a:solidFill>
                      <a:round/>
                    </a:lnT>
                    <a:lnB w="25400">
                      <a:solidFill>
                        <a:srgbClr val="000080"/>
                      </a:solidFill>
                      <a:round/>
                    </a:lnB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 dirty="0">
                          <a:solidFill>
                            <a:srgbClr val="000080"/>
                          </a:solidFill>
                          <a:latin typeface="Monaco"/>
                          <a:ea typeface="Monaco"/>
                          <a:cs typeface="Monaco"/>
                          <a:sym typeface="Monaco"/>
                        </a:rPr>
                        <a:t>3</a:t>
                      </a:r>
                      <a:r>
                        <a:rPr lang="en-US" dirty="0">
                          <a:solidFill>
                            <a:srgbClr val="000080"/>
                          </a:solidFill>
                          <a:latin typeface="Monaco"/>
                          <a:ea typeface="Monaco"/>
                          <a:cs typeface="Monaco"/>
                          <a:sym typeface="Monaco"/>
                        </a:rPr>
                        <a:t>5</a:t>
                      </a:r>
                      <a:endParaRPr dirty="0">
                        <a:solidFill>
                          <a:srgbClr val="000080"/>
                        </a:solidFill>
                        <a:latin typeface="Monaco"/>
                        <a:ea typeface="Monaco"/>
                        <a:cs typeface="Monaco"/>
                        <a:sym typeface="Monaco"/>
                      </a:endParaRP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80"/>
                      </a:solidFill>
                      <a:round/>
                    </a:lnL>
                    <a:lnR w="25400">
                      <a:solidFill>
                        <a:srgbClr val="000080"/>
                      </a:solidFill>
                      <a:round/>
                    </a:lnR>
                    <a:lnT w="25400">
                      <a:solidFill>
                        <a:srgbClr val="000080"/>
                      </a:solidFill>
                      <a:round/>
                    </a:lnT>
                    <a:lnB w="25400">
                      <a:solidFill>
                        <a:srgbClr val="000080"/>
                      </a:solidFill>
                      <a:round/>
                    </a:lnB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 dirty="0">
                          <a:solidFill>
                            <a:srgbClr val="000080"/>
                          </a:solidFill>
                          <a:latin typeface="Monaco"/>
                          <a:ea typeface="Monaco"/>
                          <a:cs typeface="Monaco"/>
                          <a:sym typeface="Monaco"/>
                        </a:rPr>
                        <a:t>00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80"/>
                      </a:solidFill>
                      <a:round/>
                    </a:lnL>
                    <a:lnR w="25400">
                      <a:solidFill>
                        <a:srgbClr val="000080"/>
                      </a:solidFill>
                      <a:round/>
                    </a:lnR>
                    <a:lnT w="25400">
                      <a:solidFill>
                        <a:srgbClr val="000080"/>
                      </a:solidFill>
                      <a:round/>
                    </a:lnT>
                    <a:lnB w="25400">
                      <a:solidFill>
                        <a:srgbClr val="000080"/>
                      </a:solidFill>
                      <a:round/>
                    </a:lnB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2387695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0" grpId="0" animBg="1" advAuto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Today: Bits, Bytes, and Integers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Representing information as bits</a:t>
            </a:r>
          </a:p>
          <a:p>
            <a:r>
              <a:rPr lang="en-US" dirty="0"/>
              <a:t>Bit-level manipulations</a:t>
            </a:r>
          </a:p>
          <a:p>
            <a:r>
              <a:rPr lang="en-US" dirty="0">
                <a:solidFill>
                  <a:srgbClr val="A6A6A6"/>
                </a:solidFill>
              </a:rPr>
              <a:t>Integers</a:t>
            </a:r>
          </a:p>
          <a:p>
            <a:pPr lvl="1"/>
            <a:r>
              <a:rPr lang="en-US" dirty="0">
                <a:solidFill>
                  <a:srgbClr val="A6A6A6"/>
                </a:solidFill>
              </a:rPr>
              <a:t>Representation: unsigned and signed</a:t>
            </a:r>
          </a:p>
          <a:p>
            <a:pPr lvl="1"/>
            <a:r>
              <a:rPr lang="en-US" dirty="0">
                <a:solidFill>
                  <a:srgbClr val="A6A6A6"/>
                </a:solidFill>
              </a:rPr>
              <a:t>Conversion, casting</a:t>
            </a:r>
          </a:p>
          <a:p>
            <a:pPr lvl="1"/>
            <a:r>
              <a:rPr lang="en-US" dirty="0">
                <a:solidFill>
                  <a:srgbClr val="A6A6A6"/>
                </a:solidFill>
              </a:rPr>
              <a:t>Expanding, truncating</a:t>
            </a:r>
          </a:p>
        </p:txBody>
      </p:sp>
    </p:spTree>
    <p:extLst>
      <p:ext uri="{BB962C8B-B14F-4D97-AF65-F5344CB8AC3E}">
        <p14:creationId xmlns:p14="http://schemas.microsoft.com/office/powerpoint/2010/main" val="628800231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4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Boolean Algebra</a:t>
            </a:r>
          </a:p>
        </p:txBody>
      </p:sp>
      <p:sp>
        <p:nvSpPr>
          <p:cNvPr id="56325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/>
              <a:t>Developed by George Boole in 19th Century</a:t>
            </a:r>
          </a:p>
          <a:p>
            <a:pPr marL="552450" lvl="1" eaLnBrk="1" hangingPunct="1"/>
            <a:r>
              <a:rPr lang="en-US"/>
              <a:t>Algebraic representation of logic</a:t>
            </a:r>
          </a:p>
          <a:p>
            <a:pPr marL="838200" lvl="2" eaLnBrk="1" hangingPunct="1"/>
            <a:r>
              <a:rPr lang="en-US"/>
              <a:t>Encode “True” as 1 and “False” as 0</a:t>
            </a:r>
          </a:p>
        </p:txBody>
      </p:sp>
      <p:sp>
        <p:nvSpPr>
          <p:cNvPr id="56326" name="Rectangle 5"/>
          <p:cNvSpPr>
            <a:spLocks/>
          </p:cNvSpPr>
          <p:nvPr/>
        </p:nvSpPr>
        <p:spPr bwMode="auto">
          <a:xfrm>
            <a:off x="317500" y="2603500"/>
            <a:ext cx="3746500" cy="825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1" hangingPunct="1">
              <a:spcBef>
                <a:spcPts val="575"/>
              </a:spcBef>
            </a:pPr>
            <a:r>
              <a:rPr lang="en-US" b="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And</a:t>
            </a:r>
          </a:p>
          <a:p>
            <a:pPr eaLnBrk="1" hangingPunct="1">
              <a:spcBef>
                <a:spcPts val="575"/>
              </a:spcBef>
              <a:buClr>
                <a:srgbClr val="980002"/>
              </a:buClr>
              <a:buSzPct val="60000"/>
              <a:buFont typeface="Wingdings" charset="2"/>
              <a:buChar char="n"/>
            </a:pPr>
            <a:r>
              <a:rPr lang="en-US" sz="2000" b="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A&amp;B = 1 when both A=1 and B=1</a:t>
            </a:r>
          </a:p>
        </p:txBody>
      </p:sp>
      <p:pic>
        <p:nvPicPr>
          <p:cNvPr id="56327" name="Picture 6"/>
          <p:cNvPicPr>
            <a:picLocks noChangeArrowheads="1"/>
          </p:cNvPicPr>
          <p:nvPr/>
        </p:nvPicPr>
        <p:blipFill>
          <a:blip r:embed="rId3"/>
          <a:srcRect r="77623"/>
          <a:stretch>
            <a:fillRect/>
          </a:stretch>
        </p:blipFill>
        <p:spPr bwMode="auto">
          <a:xfrm>
            <a:off x="584200" y="3429000"/>
            <a:ext cx="1397000" cy="1376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6328" name="Rectangle 7"/>
          <p:cNvSpPr>
            <a:spLocks/>
          </p:cNvSpPr>
          <p:nvPr/>
        </p:nvSpPr>
        <p:spPr bwMode="auto">
          <a:xfrm>
            <a:off x="4419600" y="2603500"/>
            <a:ext cx="3746500" cy="825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1" hangingPunct="1">
              <a:spcBef>
                <a:spcPts val="575"/>
              </a:spcBef>
            </a:pPr>
            <a:r>
              <a:rPr lang="en-US" b="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Or</a:t>
            </a:r>
          </a:p>
          <a:p>
            <a:pPr eaLnBrk="1" hangingPunct="1">
              <a:spcBef>
                <a:spcPts val="575"/>
              </a:spcBef>
              <a:buClr>
                <a:srgbClr val="980002"/>
              </a:buClr>
              <a:buSzPct val="60000"/>
              <a:buFont typeface="Wingdings" charset="2"/>
              <a:buChar char="n"/>
            </a:pPr>
            <a:r>
              <a:rPr lang="en-US" sz="2000" b="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A|B = 1 when either A=1 or B=1</a:t>
            </a:r>
          </a:p>
        </p:txBody>
      </p:sp>
      <p:pic>
        <p:nvPicPr>
          <p:cNvPr id="56329" name="Picture 8"/>
          <p:cNvPicPr>
            <a:picLocks noChangeArrowheads="1"/>
          </p:cNvPicPr>
          <p:nvPr/>
        </p:nvPicPr>
        <p:blipFill>
          <a:blip r:embed="rId4"/>
          <a:srcRect r="77623"/>
          <a:stretch>
            <a:fillRect/>
          </a:stretch>
        </p:blipFill>
        <p:spPr bwMode="auto">
          <a:xfrm>
            <a:off x="4762500" y="3436938"/>
            <a:ext cx="1397000" cy="1376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6330" name="Picture 9"/>
          <p:cNvPicPr>
            <a:picLocks noChangeArrowheads="1"/>
          </p:cNvPicPr>
          <p:nvPr/>
        </p:nvPicPr>
        <p:blipFill>
          <a:blip r:embed="rId5"/>
          <a:srcRect r="77623"/>
          <a:stretch>
            <a:fillRect/>
          </a:stretch>
        </p:blipFill>
        <p:spPr bwMode="auto">
          <a:xfrm>
            <a:off x="584200" y="5461000"/>
            <a:ext cx="1397000" cy="1376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6331" name="Rectangle 10"/>
          <p:cNvSpPr>
            <a:spLocks/>
          </p:cNvSpPr>
          <p:nvPr/>
        </p:nvSpPr>
        <p:spPr bwMode="auto">
          <a:xfrm>
            <a:off x="317500" y="4635500"/>
            <a:ext cx="2095500" cy="825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1" hangingPunct="1">
              <a:spcBef>
                <a:spcPts val="575"/>
              </a:spcBef>
            </a:pPr>
            <a:r>
              <a:rPr lang="en-US" b="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Not</a:t>
            </a:r>
          </a:p>
          <a:p>
            <a:pPr eaLnBrk="1" hangingPunct="1">
              <a:spcBef>
                <a:spcPts val="575"/>
              </a:spcBef>
              <a:buClr>
                <a:srgbClr val="980002"/>
              </a:buClr>
              <a:buSzPct val="60000"/>
              <a:buFont typeface="Wingdings" charset="2"/>
              <a:buChar char="n"/>
            </a:pPr>
            <a:r>
              <a:rPr lang="en-US" sz="2000" b="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~A = 1 when A=0</a:t>
            </a:r>
          </a:p>
        </p:txBody>
      </p:sp>
      <p:pic>
        <p:nvPicPr>
          <p:cNvPr id="56332" name="Picture 11"/>
          <p:cNvPicPr>
            <a:picLocks noChangeArrowheads="1"/>
          </p:cNvPicPr>
          <p:nvPr/>
        </p:nvPicPr>
        <p:blipFill>
          <a:blip r:embed="rId6"/>
          <a:srcRect r="77623"/>
          <a:stretch>
            <a:fillRect/>
          </a:stretch>
        </p:blipFill>
        <p:spPr bwMode="auto">
          <a:xfrm>
            <a:off x="4762500" y="5468938"/>
            <a:ext cx="1397000" cy="1376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6333" name="Rectangle 12"/>
          <p:cNvSpPr>
            <a:spLocks/>
          </p:cNvSpPr>
          <p:nvPr/>
        </p:nvSpPr>
        <p:spPr bwMode="auto">
          <a:xfrm>
            <a:off x="3568700" y="4635500"/>
            <a:ext cx="5181600" cy="825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1" hangingPunct="1">
              <a:spcBef>
                <a:spcPts val="575"/>
              </a:spcBef>
            </a:pPr>
            <a:r>
              <a:rPr lang="en-US" b="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Exclusive-Or (</a:t>
            </a:r>
            <a:r>
              <a:rPr lang="en-US" b="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Xor</a:t>
            </a:r>
            <a:r>
              <a:rPr lang="en-US" b="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)</a:t>
            </a:r>
          </a:p>
          <a:p>
            <a:pPr eaLnBrk="1" hangingPunct="1">
              <a:spcBef>
                <a:spcPts val="575"/>
              </a:spcBef>
              <a:buClr>
                <a:srgbClr val="980002"/>
              </a:buClr>
              <a:buSzPct val="60000"/>
              <a:buFont typeface="Wingdings" charset="2"/>
              <a:buChar char="n"/>
            </a:pPr>
            <a:r>
              <a:rPr lang="en-US" sz="2000" b="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A^B = 1 when either A=1 or B=1, but not both</a:t>
            </a:r>
          </a:p>
        </p:txBody>
      </p:sp>
    </p:spTree>
    <p:extLst>
      <p:ext uri="{BB962C8B-B14F-4D97-AF65-F5344CB8AC3E}">
        <p14:creationId xmlns:p14="http://schemas.microsoft.com/office/powerpoint/2010/main" val="1223318342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2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General Boolean Algebras</a:t>
            </a:r>
          </a:p>
        </p:txBody>
      </p:sp>
      <p:sp>
        <p:nvSpPr>
          <p:cNvPr id="58373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/>
              <a:t>Operate on Bit Vectors</a:t>
            </a:r>
          </a:p>
          <a:p>
            <a:pPr marL="552450" lvl="1" eaLnBrk="1" hangingPunct="1"/>
            <a:r>
              <a:rPr lang="en-US"/>
              <a:t>Operations applied bitwise</a:t>
            </a:r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All of the Properties of Boolean Algebra Apply</a:t>
            </a:r>
          </a:p>
        </p:txBody>
      </p:sp>
      <p:sp>
        <p:nvSpPr>
          <p:cNvPr id="58374" name="Rectangle 5"/>
          <p:cNvSpPr>
            <a:spLocks/>
          </p:cNvSpPr>
          <p:nvPr/>
        </p:nvSpPr>
        <p:spPr bwMode="auto">
          <a:xfrm>
            <a:off x="787400" y="2349500"/>
            <a:ext cx="1677988" cy="9779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01101001</a:t>
            </a:r>
          </a:p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&amp; 01010101</a:t>
            </a:r>
          </a:p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</a:t>
            </a:r>
            <a:r>
              <a:rPr lang="en-US" sz="2000" b="0">
                <a:solidFill>
                  <a:srgbClr val="FFFFFF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01000001</a:t>
            </a:r>
          </a:p>
        </p:txBody>
      </p:sp>
      <p:sp>
        <p:nvSpPr>
          <p:cNvPr id="58375" name="Line 6"/>
          <p:cNvSpPr>
            <a:spLocks noChangeShapeType="1"/>
          </p:cNvSpPr>
          <p:nvPr/>
        </p:nvSpPr>
        <p:spPr bwMode="auto">
          <a:xfrm>
            <a:off x="863600" y="2981325"/>
            <a:ext cx="1524000" cy="1588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58376" name="Rectangle 7"/>
          <p:cNvSpPr>
            <a:spLocks/>
          </p:cNvSpPr>
          <p:nvPr/>
        </p:nvSpPr>
        <p:spPr bwMode="auto">
          <a:xfrm>
            <a:off x="2616200" y="2349500"/>
            <a:ext cx="1677988" cy="9779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01101001</a:t>
            </a:r>
          </a:p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| 01010101</a:t>
            </a:r>
          </a:p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</a:t>
            </a:r>
            <a:r>
              <a:rPr lang="en-US" sz="2000" b="0">
                <a:solidFill>
                  <a:srgbClr val="FFFFFF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01111101</a:t>
            </a:r>
          </a:p>
        </p:txBody>
      </p:sp>
      <p:sp>
        <p:nvSpPr>
          <p:cNvPr id="58377" name="Line 8"/>
          <p:cNvSpPr>
            <a:spLocks noChangeShapeType="1"/>
          </p:cNvSpPr>
          <p:nvPr/>
        </p:nvSpPr>
        <p:spPr bwMode="auto">
          <a:xfrm>
            <a:off x="2692400" y="2981325"/>
            <a:ext cx="1524000" cy="1588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58378" name="Rectangle 9"/>
          <p:cNvSpPr>
            <a:spLocks/>
          </p:cNvSpPr>
          <p:nvPr/>
        </p:nvSpPr>
        <p:spPr bwMode="auto">
          <a:xfrm>
            <a:off x="4445000" y="2349500"/>
            <a:ext cx="1677988" cy="9779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01101001</a:t>
            </a:r>
          </a:p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^ 01010101</a:t>
            </a:r>
          </a:p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</a:t>
            </a:r>
            <a:r>
              <a:rPr lang="en-US" sz="2000" b="0">
                <a:solidFill>
                  <a:srgbClr val="FFFFFF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00111100</a:t>
            </a:r>
          </a:p>
        </p:txBody>
      </p:sp>
      <p:sp>
        <p:nvSpPr>
          <p:cNvPr id="58379" name="Line 10"/>
          <p:cNvSpPr>
            <a:spLocks noChangeShapeType="1"/>
          </p:cNvSpPr>
          <p:nvPr/>
        </p:nvSpPr>
        <p:spPr bwMode="auto">
          <a:xfrm>
            <a:off x="4597400" y="2981325"/>
            <a:ext cx="1524000" cy="1588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58380" name="Rectangle 11"/>
          <p:cNvSpPr>
            <a:spLocks/>
          </p:cNvSpPr>
          <p:nvPr/>
        </p:nvSpPr>
        <p:spPr bwMode="auto">
          <a:xfrm>
            <a:off x="6348413" y="2349500"/>
            <a:ext cx="1679575" cy="9779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</a:t>
            </a:r>
          </a:p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~ 01010101</a:t>
            </a:r>
          </a:p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</a:t>
            </a:r>
            <a:r>
              <a:rPr lang="en-US" sz="2000" b="0">
                <a:solidFill>
                  <a:srgbClr val="FFFFFF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10101010</a:t>
            </a:r>
          </a:p>
        </p:txBody>
      </p:sp>
      <p:sp>
        <p:nvSpPr>
          <p:cNvPr id="58381" name="Line 12"/>
          <p:cNvSpPr>
            <a:spLocks noChangeShapeType="1"/>
          </p:cNvSpPr>
          <p:nvPr/>
        </p:nvSpPr>
        <p:spPr bwMode="auto">
          <a:xfrm>
            <a:off x="6426200" y="2981325"/>
            <a:ext cx="1600200" cy="1588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23565" name="Rectangle 13"/>
          <p:cNvSpPr>
            <a:spLocks/>
          </p:cNvSpPr>
          <p:nvPr/>
        </p:nvSpPr>
        <p:spPr bwMode="auto">
          <a:xfrm>
            <a:off x="787400" y="3035300"/>
            <a:ext cx="1677988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01000001</a:t>
            </a:r>
          </a:p>
        </p:txBody>
      </p:sp>
      <p:sp>
        <p:nvSpPr>
          <p:cNvPr id="23566" name="Rectangle 14"/>
          <p:cNvSpPr>
            <a:spLocks/>
          </p:cNvSpPr>
          <p:nvPr/>
        </p:nvSpPr>
        <p:spPr bwMode="auto">
          <a:xfrm>
            <a:off x="2921000" y="3035300"/>
            <a:ext cx="1373188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01111101</a:t>
            </a:r>
          </a:p>
        </p:txBody>
      </p:sp>
      <p:sp>
        <p:nvSpPr>
          <p:cNvPr id="23567" name="Rectangle 15"/>
          <p:cNvSpPr>
            <a:spLocks/>
          </p:cNvSpPr>
          <p:nvPr/>
        </p:nvSpPr>
        <p:spPr bwMode="auto">
          <a:xfrm>
            <a:off x="4749800" y="3035300"/>
            <a:ext cx="1373188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00111100</a:t>
            </a:r>
          </a:p>
        </p:txBody>
      </p:sp>
      <p:sp>
        <p:nvSpPr>
          <p:cNvPr id="23568" name="Rectangle 16"/>
          <p:cNvSpPr>
            <a:spLocks/>
          </p:cNvSpPr>
          <p:nvPr/>
        </p:nvSpPr>
        <p:spPr bwMode="auto">
          <a:xfrm>
            <a:off x="6654800" y="3035300"/>
            <a:ext cx="1373188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10101010</a:t>
            </a:r>
          </a:p>
        </p:txBody>
      </p:sp>
    </p:spTree>
    <p:extLst>
      <p:ext uri="{BB962C8B-B14F-4D97-AF65-F5344CB8AC3E}">
        <p14:creationId xmlns:p14="http://schemas.microsoft.com/office/powerpoint/2010/main" val="30293761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35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35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35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35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5" grpId="0" build="p" autoUpdateAnimBg="0"/>
      <p:bldP spid="23566" grpId="0" build="p" autoUpdateAnimBg="0"/>
      <p:bldP spid="23567" grpId="0" build="p" autoUpdateAnimBg="0"/>
      <p:bldP spid="23568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0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Bit-Level Operations in C</a:t>
            </a:r>
          </a:p>
        </p:txBody>
      </p:sp>
      <p:sp>
        <p:nvSpPr>
          <p:cNvPr id="60421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Operations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&amp;</a:t>
            </a:r>
            <a:r>
              <a:rPr lang="en-US" dirty="0"/>
              <a:t>, 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|</a:t>
            </a:r>
            <a:r>
              <a:rPr lang="en-US" dirty="0"/>
              <a:t>, 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~</a:t>
            </a:r>
            <a:r>
              <a:rPr lang="en-US" dirty="0"/>
              <a:t>, 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^</a:t>
            </a:r>
            <a:r>
              <a:rPr lang="en-US" dirty="0"/>
              <a:t> Available in C</a:t>
            </a:r>
          </a:p>
          <a:p>
            <a:pPr marL="552450" lvl="1" eaLnBrk="1" hangingPunct="1"/>
            <a:r>
              <a:rPr lang="en-US" dirty="0"/>
              <a:t>Apply to any “integral” data type</a:t>
            </a:r>
          </a:p>
          <a:p>
            <a:pPr marL="838200" lvl="2" eaLnBrk="1" hangingPunct="1"/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long, </a:t>
            </a:r>
            <a:r>
              <a:rPr lang="en-US" sz="1800" dirty="0" err="1">
                <a:latin typeface="Monaco" charset="0"/>
                <a:ea typeface="Monaco" charset="0"/>
                <a:cs typeface="Monaco" charset="0"/>
                <a:sym typeface="Monaco" charset="0"/>
              </a:rPr>
              <a:t>int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, short, char, unsigned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 eaLnBrk="1" hangingPunct="1"/>
            <a:r>
              <a:rPr lang="en-US" dirty="0"/>
              <a:t>View arguments as bit vectors</a:t>
            </a:r>
          </a:p>
          <a:p>
            <a:pPr marL="552450" lvl="1" eaLnBrk="1" hangingPunct="1"/>
            <a:r>
              <a:rPr lang="en-US" dirty="0"/>
              <a:t>Arguments applied bit-wise</a:t>
            </a:r>
          </a:p>
          <a:p>
            <a:pPr eaLnBrk="1" hangingPunct="1"/>
            <a:r>
              <a:rPr lang="en-US" dirty="0"/>
              <a:t>Examples (Char data type)</a:t>
            </a:r>
          </a:p>
          <a:p>
            <a:pPr marL="552450" lvl="1" eaLnBrk="1" hangingPunct="1"/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~0x41 ➙ 0xBE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838200" lvl="2" eaLnBrk="1" hangingPunct="1"/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~01000001</a:t>
            </a:r>
            <a:r>
              <a:rPr lang="en-US" sz="1800" baseline="-6000" dirty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 ➙ 10111110</a:t>
            </a:r>
            <a:r>
              <a:rPr lang="en-US" sz="1800" baseline="-6000" dirty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 eaLnBrk="1" hangingPunct="1"/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~0x00 ➙ 0xFF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838200" lvl="2" eaLnBrk="1" hangingPunct="1"/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~00000000</a:t>
            </a:r>
            <a:r>
              <a:rPr lang="en-US" sz="1800" baseline="-6000" dirty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 ➙ 11111111</a:t>
            </a:r>
            <a:r>
              <a:rPr lang="en-US" sz="1800" baseline="-6000" dirty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 eaLnBrk="1" hangingPunct="1"/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0x69 &amp; 0x55 ➙ 0x41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838200" lvl="2" eaLnBrk="1" hangingPunct="1"/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01101001</a:t>
            </a:r>
            <a:r>
              <a:rPr lang="en-US" sz="1800" baseline="-6000" dirty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&amp; 01010101</a:t>
            </a:r>
            <a:r>
              <a:rPr lang="en-US" sz="1800" baseline="-6000" dirty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 ➙ 01000001</a:t>
            </a:r>
            <a:r>
              <a:rPr lang="en-US" sz="1800" baseline="-6000" dirty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 eaLnBrk="1" hangingPunct="1"/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0x69 | 0x55 ➙ 0x7D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838200" lvl="2" eaLnBrk="1" hangingPunct="1"/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01101001</a:t>
            </a:r>
            <a:r>
              <a:rPr lang="en-US" sz="1800" baseline="-6000" dirty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| 01010101</a:t>
            </a:r>
            <a:r>
              <a:rPr lang="en-US" sz="1800" baseline="-6000" dirty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</a:t>
            </a:r>
            <a:r>
              <a:rPr lang="en-US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➙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01111101</a:t>
            </a:r>
            <a:r>
              <a:rPr lang="en-US" sz="1800" baseline="-6000" dirty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endParaRPr lang="en-US" sz="1800" baseline="-6000" dirty="0">
              <a:latin typeface="Monaco" charset="0"/>
              <a:sym typeface="Monaco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8707663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Contrast: Logic Operations in C</a:t>
            </a:r>
          </a:p>
        </p:txBody>
      </p:sp>
      <p:sp>
        <p:nvSpPr>
          <p:cNvPr id="61445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Contrast to Logical Operators</a:t>
            </a:r>
          </a:p>
          <a:p>
            <a:pPr marL="552450" lvl="1" eaLnBrk="1" hangingPunct="1"/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&amp;&amp;, ||, !</a:t>
            </a:r>
            <a:endParaRPr lang="en-US" dirty="0">
              <a:latin typeface="Monaco" charset="0"/>
              <a:sym typeface="Monaco" charset="0"/>
            </a:endParaRPr>
          </a:p>
          <a:p>
            <a:pPr marL="838200" lvl="2" eaLnBrk="1" hangingPunct="1"/>
            <a:r>
              <a:rPr lang="en-US" dirty="0"/>
              <a:t>View 0 as “False”</a:t>
            </a:r>
          </a:p>
          <a:p>
            <a:pPr marL="838200" lvl="2" eaLnBrk="1" hangingPunct="1"/>
            <a:r>
              <a:rPr lang="en-US" dirty="0"/>
              <a:t>Anything nonzero as “True”</a:t>
            </a:r>
          </a:p>
          <a:p>
            <a:pPr marL="838200" lvl="2" eaLnBrk="1" hangingPunct="1"/>
            <a:r>
              <a:rPr lang="en-US" dirty="0"/>
              <a:t>Always return 0 or 1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Examples (char data type)</a:t>
            </a:r>
          </a:p>
          <a:p>
            <a:pPr marL="552450" lvl="1" eaLnBrk="1" hangingPunct="1"/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!0x41  ➙  0x00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 eaLnBrk="1" hangingPunct="1"/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!0x00  ➙  0x01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 eaLnBrk="1" hangingPunct="1"/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!!0x41  ➙  0x01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 eaLnBrk="1" hangingPunct="1">
              <a:spcBef>
                <a:spcPts val="2100"/>
              </a:spcBef>
            </a:pP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0x69 &amp;&amp; 0x55  ➙  0x01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 eaLnBrk="1" hangingPunct="1"/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0x69 || 0x55  ➙  0x01</a:t>
            </a:r>
            <a:endParaRPr lang="en-US" sz="1800" dirty="0">
              <a:latin typeface="Monaco" charset="0"/>
              <a:sym typeface="Monaco" charset="0"/>
            </a:endParaRPr>
          </a:p>
        </p:txBody>
      </p:sp>
      <p:sp>
        <p:nvSpPr>
          <p:cNvPr id="4" name="AutoShape 8"/>
          <p:cNvSpPr>
            <a:spLocks noChangeArrowheads="1"/>
          </p:cNvSpPr>
          <p:nvPr/>
        </p:nvSpPr>
        <p:spPr bwMode="auto">
          <a:xfrm>
            <a:off x="2449512" y="2671762"/>
            <a:ext cx="6400800" cy="1514475"/>
          </a:xfrm>
          <a:prstGeom prst="wedgeRoundRectCallout">
            <a:avLst>
              <a:gd name="adj1" fmla="val -40824"/>
              <a:gd name="adj2" fmla="val -88541"/>
              <a:gd name="adj3" fmla="val 16667"/>
            </a:avLst>
          </a:prstGeom>
          <a:solidFill>
            <a:srgbClr val="FF9900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lIns="45720" rIns="45720" anchor="ctr">
            <a:prstTxWarp prst="textNoShape">
              <a:avLst/>
            </a:prstTxWarp>
          </a:bodyPr>
          <a:lstStyle/>
          <a:p>
            <a:r>
              <a:rPr lang="en-US" sz="3200" dirty="0">
                <a:solidFill>
                  <a:srgbClr val="000000"/>
                </a:solidFill>
              </a:rPr>
              <a:t>Watch out for &amp;&amp; vs. &amp; (and || vs. |)… </a:t>
            </a:r>
          </a:p>
          <a:p>
            <a:r>
              <a:rPr lang="en-US" sz="3200" dirty="0">
                <a:solidFill>
                  <a:srgbClr val="000000"/>
                </a:solidFill>
              </a:rPr>
              <a:t>a common error in C programming</a:t>
            </a:r>
          </a:p>
        </p:txBody>
      </p:sp>
    </p:spTree>
    <p:extLst>
      <p:ext uri="{BB962C8B-B14F-4D97-AF65-F5344CB8AC3E}">
        <p14:creationId xmlns:p14="http://schemas.microsoft.com/office/powerpoint/2010/main" val="116603040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/>
          </p:cNvSpPr>
          <p:nvPr>
            <p:ph type="title"/>
          </p:nvPr>
        </p:nvSpPr>
        <p:spPr>
          <a:xfrm>
            <a:off x="357017" y="228600"/>
            <a:ext cx="7592095" cy="762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 b="0"/>
            </a:pPr>
            <a:r>
              <a:rPr sz="3600" b="1"/>
              <a:t>HW #1</a:t>
            </a:r>
          </a:p>
        </p:txBody>
      </p:sp>
      <p:sp>
        <p:nvSpPr>
          <p:cNvPr id="90" name="Shape 90"/>
          <p:cNvSpPr>
            <a:spLocks noGrp="1"/>
          </p:cNvSpPr>
          <p:nvPr>
            <p:ph type="body" idx="1"/>
          </p:nvPr>
        </p:nvSpPr>
        <p:spPr>
          <a:xfrm>
            <a:off x="76200" y="838200"/>
            <a:ext cx="8991600" cy="5562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 b="0"/>
            </a:pPr>
            <a:r>
              <a:rPr sz="2400" dirty="0"/>
              <a:t>HW #1 due Monday</a:t>
            </a:r>
            <a:r>
              <a:rPr lang="en-US" sz="2400" dirty="0"/>
              <a:t>, October 7 , </a:t>
            </a:r>
            <a:r>
              <a:rPr sz="2400" dirty="0"/>
              <a:t>at 11:59pm</a:t>
            </a:r>
          </a:p>
          <a:p>
            <a:pPr lvl="0">
              <a:defRPr sz="1800" b="0"/>
            </a:pPr>
            <a:r>
              <a:rPr sz="2400" dirty="0"/>
              <a:t>Submit HW via svn (covered in Lab1) to your repository:</a:t>
            </a:r>
          </a:p>
          <a:p>
            <a:pPr marL="0" lvl="0" indent="0">
              <a:buSzTx/>
              <a:buNone/>
              <a:defRPr sz="1800" b="0"/>
            </a:pPr>
            <a:r>
              <a:rPr sz="2400" dirty="0"/>
              <a:t>	&lt;CNETID&gt;-cs154-</a:t>
            </a:r>
            <a:r>
              <a:rPr lang="en-US" sz="2400" dirty="0"/>
              <a:t>aut-</a:t>
            </a:r>
            <a:r>
              <a:rPr sz="2400" dirty="0"/>
              <a:t>1</a:t>
            </a:r>
            <a:r>
              <a:rPr lang="en-US" sz="2400" dirty="0"/>
              <a:t>9</a:t>
            </a:r>
            <a:r>
              <a:rPr sz="2400" dirty="0"/>
              <a:t>/</a:t>
            </a:r>
            <a:r>
              <a:rPr sz="2400" b="1" dirty="0"/>
              <a:t>hw1/hw1.pdf          or</a:t>
            </a:r>
          </a:p>
          <a:p>
            <a:pPr marL="0" lvl="0" indent="0">
              <a:buSzTx/>
              <a:buNone/>
              <a:defRPr sz="1800" b="0"/>
            </a:pPr>
            <a:r>
              <a:rPr sz="2400" dirty="0"/>
              <a:t>	&lt;CNETID&gt;-cs154</a:t>
            </a:r>
            <a:r>
              <a:rPr lang="en-US" sz="2400" dirty="0"/>
              <a:t>-aut-</a:t>
            </a:r>
            <a:r>
              <a:rPr sz="2400" dirty="0"/>
              <a:t>1</a:t>
            </a:r>
            <a:r>
              <a:rPr lang="en-US" sz="2400" dirty="0"/>
              <a:t>9</a:t>
            </a:r>
            <a:r>
              <a:rPr sz="2400" dirty="0"/>
              <a:t>/</a:t>
            </a:r>
            <a:r>
              <a:rPr sz="2400" b="1" dirty="0"/>
              <a:t>hw1/hw1.txt</a:t>
            </a:r>
          </a:p>
          <a:p>
            <a:pPr marL="328612" lvl="0" indent="-328612">
              <a:defRPr sz="1800" b="0"/>
            </a:pPr>
            <a:r>
              <a:rPr sz="2300" dirty="0"/>
              <a:t>File must be in “hw1” sub-directory (or else we may not see it!)</a:t>
            </a:r>
          </a:p>
          <a:p>
            <a:pPr marL="742950" lvl="1" indent="-285750">
              <a:spcBef>
                <a:spcPts val="400"/>
              </a:spcBef>
              <a:buFont typeface="Wingdings"/>
              <a:defRPr sz="1800" b="0"/>
            </a:pPr>
            <a:r>
              <a:rPr sz="2000" dirty="0"/>
              <a:t>Files need to be in correct location for us to see and grade them</a:t>
            </a:r>
          </a:p>
          <a:p>
            <a:pPr lvl="0">
              <a:defRPr sz="1800" b="0"/>
            </a:pPr>
            <a:r>
              <a:rPr sz="2400" dirty="0"/>
              <a:t>“hw1” sub-dir </a:t>
            </a:r>
            <a:r>
              <a:rPr lang="en-US" sz="2400" dirty="0"/>
              <a:t>should have already been created </a:t>
            </a:r>
            <a:r>
              <a:rPr sz="2400" dirty="0"/>
              <a:t>for you</a:t>
            </a:r>
          </a:p>
          <a:p>
            <a:pPr marL="742950" lvl="1" indent="-285750">
              <a:spcBef>
                <a:spcPts val="400"/>
              </a:spcBef>
              <a:buFont typeface="Wingdings"/>
              <a:defRPr sz="1800" b="0"/>
            </a:pPr>
            <a:r>
              <a:rPr sz="2000" dirty="0"/>
              <a:t>(Notify us on piazza if not!)</a:t>
            </a:r>
          </a:p>
          <a:p>
            <a:pPr lvl="0">
              <a:defRPr sz="1800" b="0"/>
            </a:pPr>
            <a:r>
              <a:rPr sz="2400" dirty="0"/>
              <a:t>After your “svn add”, “svn commit”: verify that it</a:t>
            </a:r>
            <a:r>
              <a:rPr lang="en-US" sz="2400" dirty="0"/>
              <a:t>'</a:t>
            </a:r>
            <a:r>
              <a:rPr sz="2400" dirty="0"/>
              <a:t>s really in the repository by looking at it on the web! Open </a:t>
            </a:r>
          </a:p>
          <a:p>
            <a:pPr marL="0" lvl="1" indent="457200">
              <a:buSzTx/>
              <a:buNone/>
              <a:defRPr sz="1800" b="0"/>
            </a:pPr>
            <a:r>
              <a:rPr lang="en-US" dirty="0"/>
              <a:t>https://</a:t>
            </a:r>
            <a:r>
              <a:rPr lang="en-US" dirty="0" err="1"/>
              <a:t>phoenixforge.cs.uchicago.edu</a:t>
            </a:r>
            <a:r>
              <a:rPr lang="en-US" dirty="0"/>
              <a:t>/projects/CNETID-cs154-aut-19/repository</a:t>
            </a:r>
          </a:p>
          <a:p>
            <a:pPr marL="0" lvl="1" indent="457200">
              <a:buSzTx/>
              <a:buNone/>
              <a:defRPr sz="1800" b="0"/>
            </a:pPr>
            <a:r>
              <a:rPr lang="en-US" sz="2400" b="0" dirty="0"/>
              <a:t>Where </a:t>
            </a:r>
            <a:r>
              <a:rPr lang="en-US" sz="2400" b="0"/>
              <a:t>you substitute your </a:t>
            </a:r>
            <a:r>
              <a:rPr lang="en-US" sz="2400" b="0" dirty="0" err="1"/>
              <a:t>cnetid</a:t>
            </a:r>
            <a:endParaRPr sz="2400" b="0" dirty="0"/>
          </a:p>
        </p:txBody>
      </p: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8" name="Rectangle 3"/>
          <p:cNvSpPr>
            <a:spLocks noGrp="1" noChangeArrowheads="1"/>
          </p:cNvSpPr>
          <p:nvPr>
            <p:ph type="title"/>
          </p:nvPr>
        </p:nvSpPr>
        <p:spPr>
          <a:xfrm>
            <a:off x="232327" y="2109"/>
            <a:ext cx="7592094" cy="1090794"/>
          </a:xfrm>
        </p:spPr>
        <p:txBody>
          <a:bodyPr/>
          <a:lstStyle/>
          <a:p>
            <a:pPr marL="119063" indent="-119063" eaLnBrk="1" hangingPunct="1"/>
            <a:r>
              <a:rPr lang="en-US"/>
              <a:t>Shift Operations</a:t>
            </a:r>
          </a:p>
        </p:txBody>
      </p:sp>
      <p:sp>
        <p:nvSpPr>
          <p:cNvPr id="62469" name="Rectangle 4"/>
          <p:cNvSpPr>
            <a:spLocks noGrp="1" noChangeArrowheads="1"/>
          </p:cNvSpPr>
          <p:nvPr>
            <p:ph idx="1"/>
          </p:nvPr>
        </p:nvSpPr>
        <p:spPr>
          <a:xfrm>
            <a:off x="59990" y="724771"/>
            <a:ext cx="7896225" cy="5495925"/>
          </a:xfrm>
        </p:spPr>
        <p:txBody>
          <a:bodyPr/>
          <a:lstStyle/>
          <a:p>
            <a:pPr eaLnBrk="1" hangingPunct="1"/>
            <a:r>
              <a:rPr lang="en-US" dirty="0"/>
              <a:t>Left Shift: 	</a:t>
            </a:r>
            <a:r>
              <a:rPr lang="en-US" dirty="0" err="1">
                <a:latin typeface="Courier New"/>
                <a:ea typeface="Monaco" charset="0"/>
                <a:cs typeface="Courier New"/>
                <a:sym typeface="Monaco" charset="0"/>
              </a:rPr>
              <a:t>x</a:t>
            </a:r>
            <a:r>
              <a:rPr lang="en-US" dirty="0">
                <a:latin typeface="Courier New"/>
                <a:ea typeface="Monaco" charset="0"/>
                <a:cs typeface="Courier New"/>
                <a:sym typeface="Monaco" charset="0"/>
              </a:rPr>
              <a:t> &lt;&lt; </a:t>
            </a:r>
            <a:r>
              <a:rPr lang="en-US" dirty="0" err="1">
                <a:latin typeface="Courier New"/>
                <a:ea typeface="Monaco" charset="0"/>
                <a:cs typeface="Courier New"/>
                <a:sym typeface="Monaco" charset="0"/>
              </a:rPr>
              <a:t>y</a:t>
            </a:r>
            <a:endParaRPr lang="en-US" dirty="0">
              <a:latin typeface="Courier New"/>
              <a:cs typeface="Courier New"/>
            </a:endParaRPr>
          </a:p>
          <a:p>
            <a:pPr marL="552450" lvl="1" eaLnBrk="1" hangingPunct="1"/>
            <a:r>
              <a:rPr lang="en-US" dirty="0"/>
              <a:t>Shift bit-vector </a:t>
            </a:r>
            <a:r>
              <a:rPr lang="en-US" b="1" dirty="0" err="1">
                <a:latin typeface="Courier New"/>
                <a:ea typeface="Monaco" charset="0"/>
                <a:cs typeface="Courier New"/>
                <a:sym typeface="Monaco" charset="0"/>
              </a:rPr>
              <a:t>x</a:t>
            </a:r>
            <a:r>
              <a:rPr lang="en-US" dirty="0"/>
              <a:t> left </a:t>
            </a:r>
            <a:r>
              <a:rPr lang="en-US" b="1" dirty="0" err="1">
                <a:latin typeface="Courier New"/>
                <a:ea typeface="Monaco" charset="0"/>
                <a:cs typeface="Courier New"/>
                <a:sym typeface="Monaco" charset="0"/>
              </a:rPr>
              <a:t>y</a:t>
            </a:r>
            <a:r>
              <a:rPr lang="en-US" dirty="0"/>
              <a:t> positions</a:t>
            </a:r>
          </a:p>
          <a:p>
            <a:pPr marL="1181100" lvl="3" eaLnBrk="1" hangingPunct="1"/>
            <a:r>
              <a:rPr lang="en-US" dirty="0"/>
              <a:t>Throw away extra bits on left</a:t>
            </a:r>
          </a:p>
          <a:p>
            <a:pPr marL="838200" lvl="2" eaLnBrk="1" hangingPunct="1"/>
            <a:r>
              <a:rPr lang="en-US" dirty="0"/>
              <a:t>Fill with </a:t>
            </a:r>
            <a:r>
              <a:rPr lang="en-US" sz="1800" dirty="0">
                <a:latin typeface="Calibri"/>
                <a:ea typeface="Monaco" charset="0"/>
                <a:cs typeface="Calibri"/>
                <a:sym typeface="Monaco" charset="0"/>
              </a:rPr>
              <a:t>0</a:t>
            </a:r>
            <a:r>
              <a:rPr lang="en-US" dirty="0"/>
              <a:t>’s on right</a:t>
            </a:r>
          </a:p>
          <a:p>
            <a:pPr eaLnBrk="1" hangingPunct="1"/>
            <a:r>
              <a:rPr lang="en-US" dirty="0"/>
              <a:t>Right Shift: 	</a:t>
            </a:r>
            <a:r>
              <a:rPr lang="en-US" dirty="0" err="1">
                <a:latin typeface="Courier New"/>
                <a:ea typeface="Monaco" charset="0"/>
                <a:cs typeface="Courier New"/>
                <a:sym typeface="Monaco" charset="0"/>
              </a:rPr>
              <a:t>x</a:t>
            </a:r>
            <a:r>
              <a:rPr lang="en-US" dirty="0">
                <a:latin typeface="Courier New"/>
                <a:ea typeface="Monaco" charset="0"/>
                <a:cs typeface="Courier New"/>
                <a:sym typeface="Monaco" charset="0"/>
              </a:rPr>
              <a:t> &gt;&gt; </a:t>
            </a:r>
            <a:r>
              <a:rPr lang="en-US" dirty="0" err="1">
                <a:latin typeface="Courier New"/>
                <a:ea typeface="Monaco" charset="0"/>
                <a:cs typeface="Courier New"/>
                <a:sym typeface="Monaco" charset="0"/>
              </a:rPr>
              <a:t>y</a:t>
            </a:r>
            <a:endParaRPr lang="en-US" dirty="0">
              <a:latin typeface="Courier New"/>
              <a:cs typeface="Courier New"/>
            </a:endParaRPr>
          </a:p>
          <a:p>
            <a:pPr marL="552450" lvl="1" eaLnBrk="1" hangingPunct="1"/>
            <a:r>
              <a:rPr lang="en-US" dirty="0"/>
              <a:t>Shift bit-vector </a:t>
            </a:r>
            <a:r>
              <a:rPr lang="en-US" b="1" dirty="0" err="1">
                <a:latin typeface="Courier New"/>
                <a:ea typeface="Monaco" charset="0"/>
                <a:cs typeface="Courier New"/>
                <a:sym typeface="Monaco" charset="0"/>
              </a:rPr>
              <a:t>x</a:t>
            </a:r>
            <a:r>
              <a:rPr lang="en-US" dirty="0"/>
              <a:t> right </a:t>
            </a:r>
            <a:r>
              <a:rPr lang="en-US" b="1" dirty="0" err="1">
                <a:latin typeface="Courier New"/>
                <a:ea typeface="Monaco" charset="0"/>
                <a:cs typeface="Courier New"/>
                <a:sym typeface="Monaco" charset="0"/>
              </a:rPr>
              <a:t>y</a:t>
            </a:r>
            <a:r>
              <a:rPr lang="en-US" dirty="0"/>
              <a:t> positions</a:t>
            </a:r>
          </a:p>
          <a:p>
            <a:pPr marL="838200" lvl="2" eaLnBrk="1" hangingPunct="1"/>
            <a:r>
              <a:rPr lang="en-US" dirty="0"/>
              <a:t>Throw away extra bits on right</a:t>
            </a:r>
          </a:p>
          <a:p>
            <a:pPr marL="552450" lvl="1" eaLnBrk="1" hangingPunct="1"/>
            <a:r>
              <a:rPr lang="en-US" dirty="0"/>
              <a:t>Logical shift</a:t>
            </a:r>
          </a:p>
          <a:p>
            <a:pPr marL="838200" lvl="2" eaLnBrk="1" hangingPunct="1"/>
            <a:r>
              <a:rPr lang="en-US" dirty="0"/>
              <a:t>Fill with </a:t>
            </a:r>
            <a:r>
              <a:rPr lang="en-US" sz="1800" dirty="0">
                <a:latin typeface="Calibri"/>
                <a:ea typeface="Monaco" charset="0"/>
                <a:cs typeface="Calibri"/>
                <a:sym typeface="Monaco" charset="0"/>
              </a:rPr>
              <a:t>0</a:t>
            </a:r>
            <a:r>
              <a:rPr lang="en-US" dirty="0"/>
              <a:t>’s on left</a:t>
            </a:r>
          </a:p>
          <a:p>
            <a:pPr marL="552450" lvl="1" eaLnBrk="1" hangingPunct="1"/>
            <a:r>
              <a:rPr lang="en-US" dirty="0"/>
              <a:t>Arithmetic shift</a:t>
            </a:r>
          </a:p>
          <a:p>
            <a:pPr marL="838200" lvl="2" eaLnBrk="1" hangingPunct="1"/>
            <a:r>
              <a:rPr lang="en-US" dirty="0"/>
              <a:t>Replicate most significant bit on left</a:t>
            </a:r>
          </a:p>
          <a:p>
            <a:pPr eaLnBrk="1" hangingPunct="1"/>
            <a:r>
              <a:rPr lang="en-US" dirty="0"/>
              <a:t>What if shift amount &lt; 0 or ≥ word size?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6958262" y="1371600"/>
            <a:ext cx="1371600" cy="457200"/>
            <a:chOff x="0" y="0"/>
            <a:chExt cx="864" cy="288"/>
          </a:xfrm>
        </p:grpSpPr>
        <p:sp>
          <p:nvSpPr>
            <p:cNvPr id="62552" name="Rectangle 6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53" name="Rectangle 7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01100010</a:t>
              </a:r>
            </a:p>
          </p:txBody>
        </p:sp>
      </p:grp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5553325" y="1371600"/>
            <a:ext cx="1436687" cy="457200"/>
            <a:chOff x="0" y="0"/>
            <a:chExt cx="904" cy="288"/>
          </a:xfrm>
        </p:grpSpPr>
        <p:sp>
          <p:nvSpPr>
            <p:cNvPr id="62550" name="Rectangle 9"/>
            <p:cNvSpPr>
              <a:spLocks/>
            </p:cNvSpPr>
            <p:nvPr/>
          </p:nvSpPr>
          <p:spPr bwMode="auto">
            <a:xfrm>
              <a:off x="2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51" name="Rectangle 10"/>
            <p:cNvSpPr>
              <a:spLocks/>
            </p:cNvSpPr>
            <p:nvPr/>
          </p:nvSpPr>
          <p:spPr bwMode="auto">
            <a:xfrm>
              <a:off x="0" y="16"/>
              <a:ext cx="904" cy="25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dirty="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Argument </a:t>
              </a:r>
              <a:r>
                <a:rPr lang="en-US" sz="1800" b="0" dirty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x</a:t>
              </a:r>
            </a:p>
          </p:txBody>
        </p:sp>
      </p:grp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6958262" y="1828800"/>
            <a:ext cx="1371600" cy="457200"/>
            <a:chOff x="0" y="0"/>
            <a:chExt cx="864" cy="288"/>
          </a:xfrm>
        </p:grpSpPr>
        <p:sp>
          <p:nvSpPr>
            <p:cNvPr id="62548" name="Rectangle 12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49" name="Rectangle 13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00010</a:t>
              </a:r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000</a:t>
              </a:r>
            </a:p>
          </p:txBody>
        </p:sp>
      </p:grpSp>
      <p:grpSp>
        <p:nvGrpSpPr>
          <p:cNvPr id="5" name="Group 14"/>
          <p:cNvGrpSpPr>
            <a:grpSpLocks/>
          </p:cNvGrpSpPr>
          <p:nvPr/>
        </p:nvGrpSpPr>
        <p:grpSpPr bwMode="auto">
          <a:xfrm>
            <a:off x="5586662" y="1828800"/>
            <a:ext cx="1371600" cy="457200"/>
            <a:chOff x="0" y="0"/>
            <a:chExt cx="864" cy="288"/>
          </a:xfrm>
        </p:grpSpPr>
        <p:sp>
          <p:nvSpPr>
            <p:cNvPr id="62546" name="Rectangle 15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47" name="Rectangle 16"/>
            <p:cNvSpPr>
              <a:spLocks/>
            </p:cNvSpPr>
            <p:nvPr/>
          </p:nvSpPr>
          <p:spPr bwMode="auto">
            <a:xfrm>
              <a:off x="210" y="32"/>
              <a:ext cx="443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 dirty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&lt;&lt; 3</a:t>
              </a:r>
            </a:p>
          </p:txBody>
        </p:sp>
      </p:grpSp>
      <p:grpSp>
        <p:nvGrpSpPr>
          <p:cNvPr id="6" name="Group 17"/>
          <p:cNvGrpSpPr>
            <a:grpSpLocks/>
          </p:cNvGrpSpPr>
          <p:nvPr/>
        </p:nvGrpSpPr>
        <p:grpSpPr bwMode="auto">
          <a:xfrm>
            <a:off x="6958262" y="2286000"/>
            <a:ext cx="1371600" cy="457200"/>
            <a:chOff x="0" y="0"/>
            <a:chExt cx="864" cy="288"/>
          </a:xfrm>
        </p:grpSpPr>
        <p:sp>
          <p:nvSpPr>
            <p:cNvPr id="62544" name="Rectangle 18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45" name="Rectangle 19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>
                  <a:solidFill>
                    <a:srgbClr val="FFFFFF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011000</a:t>
              </a:r>
            </a:p>
          </p:txBody>
        </p:sp>
      </p:grpSp>
      <p:grpSp>
        <p:nvGrpSpPr>
          <p:cNvPr id="7" name="Group 20"/>
          <p:cNvGrpSpPr>
            <a:grpSpLocks/>
          </p:cNvGrpSpPr>
          <p:nvPr/>
        </p:nvGrpSpPr>
        <p:grpSpPr bwMode="auto">
          <a:xfrm>
            <a:off x="5586662" y="2286000"/>
            <a:ext cx="1371600" cy="457200"/>
            <a:chOff x="0" y="0"/>
            <a:chExt cx="864" cy="288"/>
          </a:xfrm>
        </p:grpSpPr>
        <p:sp>
          <p:nvSpPr>
            <p:cNvPr id="62542" name="Rectangle 21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43" name="Rectangle 22"/>
            <p:cNvSpPr>
              <a:spLocks/>
            </p:cNvSpPr>
            <p:nvPr/>
          </p:nvSpPr>
          <p:spPr bwMode="auto">
            <a:xfrm>
              <a:off x="38" y="16"/>
              <a:ext cx="787" cy="25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dirty="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Log. </a:t>
              </a:r>
              <a:r>
                <a:rPr lang="en-US" sz="1800" b="0" dirty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&gt;&gt; 2</a:t>
              </a:r>
            </a:p>
          </p:txBody>
        </p:sp>
      </p:grpSp>
      <p:grpSp>
        <p:nvGrpSpPr>
          <p:cNvPr id="8" name="Group 23"/>
          <p:cNvGrpSpPr>
            <a:grpSpLocks/>
          </p:cNvGrpSpPr>
          <p:nvPr/>
        </p:nvGrpSpPr>
        <p:grpSpPr bwMode="auto">
          <a:xfrm>
            <a:off x="6958262" y="2743200"/>
            <a:ext cx="1371600" cy="457200"/>
            <a:chOff x="0" y="0"/>
            <a:chExt cx="864" cy="288"/>
          </a:xfrm>
        </p:grpSpPr>
        <p:sp>
          <p:nvSpPr>
            <p:cNvPr id="62540" name="Rectangle 24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41" name="Rectangle 25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>
                  <a:solidFill>
                    <a:srgbClr val="FFFFFF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011000</a:t>
              </a:r>
            </a:p>
          </p:txBody>
        </p:sp>
      </p:grpSp>
      <p:grpSp>
        <p:nvGrpSpPr>
          <p:cNvPr id="9" name="Group 26"/>
          <p:cNvGrpSpPr>
            <a:grpSpLocks/>
          </p:cNvGrpSpPr>
          <p:nvPr/>
        </p:nvGrpSpPr>
        <p:grpSpPr bwMode="auto">
          <a:xfrm>
            <a:off x="5586662" y="2743200"/>
            <a:ext cx="1371600" cy="457200"/>
            <a:chOff x="0" y="0"/>
            <a:chExt cx="864" cy="288"/>
          </a:xfrm>
        </p:grpSpPr>
        <p:sp>
          <p:nvSpPr>
            <p:cNvPr id="62538" name="Rectangle 27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39" name="Rectangle 28"/>
            <p:cNvSpPr>
              <a:spLocks/>
            </p:cNvSpPr>
            <p:nvPr/>
          </p:nvSpPr>
          <p:spPr bwMode="auto">
            <a:xfrm>
              <a:off x="2" y="16"/>
              <a:ext cx="859" cy="25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Arith. 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&gt;&gt; 2</a:t>
              </a:r>
            </a:p>
          </p:txBody>
        </p:sp>
      </p:grpSp>
      <p:grpSp>
        <p:nvGrpSpPr>
          <p:cNvPr id="10" name="Group 29"/>
          <p:cNvGrpSpPr>
            <a:grpSpLocks/>
          </p:cNvGrpSpPr>
          <p:nvPr/>
        </p:nvGrpSpPr>
        <p:grpSpPr bwMode="auto">
          <a:xfrm>
            <a:off x="6958262" y="3581400"/>
            <a:ext cx="1371600" cy="457200"/>
            <a:chOff x="0" y="0"/>
            <a:chExt cx="864" cy="288"/>
          </a:xfrm>
        </p:grpSpPr>
        <p:sp>
          <p:nvSpPr>
            <p:cNvPr id="62536" name="Rectangle 30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37" name="Rectangle 31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10100010</a:t>
              </a:r>
            </a:p>
          </p:txBody>
        </p:sp>
      </p:grpSp>
      <p:grpSp>
        <p:nvGrpSpPr>
          <p:cNvPr id="11" name="Group 32"/>
          <p:cNvGrpSpPr>
            <a:grpSpLocks/>
          </p:cNvGrpSpPr>
          <p:nvPr/>
        </p:nvGrpSpPr>
        <p:grpSpPr bwMode="auto">
          <a:xfrm>
            <a:off x="5553325" y="3581400"/>
            <a:ext cx="1436687" cy="457200"/>
            <a:chOff x="0" y="0"/>
            <a:chExt cx="904" cy="288"/>
          </a:xfrm>
        </p:grpSpPr>
        <p:sp>
          <p:nvSpPr>
            <p:cNvPr id="62534" name="Rectangle 33"/>
            <p:cNvSpPr>
              <a:spLocks/>
            </p:cNvSpPr>
            <p:nvPr/>
          </p:nvSpPr>
          <p:spPr bwMode="auto">
            <a:xfrm>
              <a:off x="2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35" name="Rectangle 34"/>
            <p:cNvSpPr>
              <a:spLocks/>
            </p:cNvSpPr>
            <p:nvPr/>
          </p:nvSpPr>
          <p:spPr bwMode="auto">
            <a:xfrm>
              <a:off x="0" y="16"/>
              <a:ext cx="904" cy="25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Argument 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x</a:t>
              </a:r>
            </a:p>
          </p:txBody>
        </p:sp>
      </p:grpSp>
      <p:grpSp>
        <p:nvGrpSpPr>
          <p:cNvPr id="12" name="Group 35"/>
          <p:cNvGrpSpPr>
            <a:grpSpLocks/>
          </p:cNvGrpSpPr>
          <p:nvPr/>
        </p:nvGrpSpPr>
        <p:grpSpPr bwMode="auto">
          <a:xfrm>
            <a:off x="6958262" y="4038600"/>
            <a:ext cx="1371600" cy="457200"/>
            <a:chOff x="0" y="0"/>
            <a:chExt cx="864" cy="288"/>
          </a:xfrm>
        </p:grpSpPr>
        <p:sp>
          <p:nvSpPr>
            <p:cNvPr id="62532" name="Rectangle 36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33" name="Rectangle 37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00010</a:t>
              </a:r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000</a:t>
              </a:r>
            </a:p>
          </p:txBody>
        </p:sp>
      </p:grpSp>
      <p:grpSp>
        <p:nvGrpSpPr>
          <p:cNvPr id="13" name="Group 38"/>
          <p:cNvGrpSpPr>
            <a:grpSpLocks/>
          </p:cNvGrpSpPr>
          <p:nvPr/>
        </p:nvGrpSpPr>
        <p:grpSpPr bwMode="auto">
          <a:xfrm>
            <a:off x="5586662" y="4038600"/>
            <a:ext cx="1371600" cy="457200"/>
            <a:chOff x="0" y="0"/>
            <a:chExt cx="864" cy="288"/>
          </a:xfrm>
        </p:grpSpPr>
        <p:sp>
          <p:nvSpPr>
            <p:cNvPr id="62530" name="Rectangle 39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31" name="Rectangle 40"/>
            <p:cNvSpPr>
              <a:spLocks/>
            </p:cNvSpPr>
            <p:nvPr/>
          </p:nvSpPr>
          <p:spPr bwMode="auto">
            <a:xfrm>
              <a:off x="210" y="32"/>
              <a:ext cx="443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 dirty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&lt;&lt; 3</a:t>
              </a:r>
            </a:p>
          </p:txBody>
        </p:sp>
      </p:grpSp>
      <p:grpSp>
        <p:nvGrpSpPr>
          <p:cNvPr id="14" name="Group 41"/>
          <p:cNvGrpSpPr>
            <a:grpSpLocks/>
          </p:cNvGrpSpPr>
          <p:nvPr/>
        </p:nvGrpSpPr>
        <p:grpSpPr bwMode="auto">
          <a:xfrm>
            <a:off x="6958262" y="4495800"/>
            <a:ext cx="1371600" cy="457200"/>
            <a:chOff x="0" y="0"/>
            <a:chExt cx="864" cy="288"/>
          </a:xfrm>
        </p:grpSpPr>
        <p:sp>
          <p:nvSpPr>
            <p:cNvPr id="62528" name="Rectangle 42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29" name="Rectangle 43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>
                  <a:solidFill>
                    <a:srgbClr val="FFFFFF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101000</a:t>
              </a:r>
            </a:p>
          </p:txBody>
        </p:sp>
      </p:grpSp>
      <p:grpSp>
        <p:nvGrpSpPr>
          <p:cNvPr id="15" name="Group 44"/>
          <p:cNvGrpSpPr>
            <a:grpSpLocks/>
          </p:cNvGrpSpPr>
          <p:nvPr/>
        </p:nvGrpSpPr>
        <p:grpSpPr bwMode="auto">
          <a:xfrm>
            <a:off x="5586662" y="4495800"/>
            <a:ext cx="1371600" cy="457200"/>
            <a:chOff x="0" y="0"/>
            <a:chExt cx="864" cy="288"/>
          </a:xfrm>
        </p:grpSpPr>
        <p:sp>
          <p:nvSpPr>
            <p:cNvPr id="62526" name="Rectangle 45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27" name="Rectangle 46"/>
            <p:cNvSpPr>
              <a:spLocks/>
            </p:cNvSpPr>
            <p:nvPr/>
          </p:nvSpPr>
          <p:spPr bwMode="auto">
            <a:xfrm>
              <a:off x="38" y="16"/>
              <a:ext cx="787" cy="25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Log. 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&gt;&gt; 2</a:t>
              </a:r>
            </a:p>
          </p:txBody>
        </p:sp>
      </p:grpSp>
      <p:grpSp>
        <p:nvGrpSpPr>
          <p:cNvPr id="16" name="Group 47"/>
          <p:cNvGrpSpPr>
            <a:grpSpLocks/>
          </p:cNvGrpSpPr>
          <p:nvPr/>
        </p:nvGrpSpPr>
        <p:grpSpPr bwMode="auto">
          <a:xfrm>
            <a:off x="6958262" y="4953000"/>
            <a:ext cx="1371600" cy="457200"/>
            <a:chOff x="0" y="0"/>
            <a:chExt cx="864" cy="288"/>
          </a:xfrm>
        </p:grpSpPr>
        <p:sp>
          <p:nvSpPr>
            <p:cNvPr id="62524" name="Rectangle 48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25" name="Rectangle 49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11</a:t>
              </a:r>
              <a:r>
                <a:rPr lang="en-US" sz="1800" b="0">
                  <a:solidFill>
                    <a:srgbClr val="FFFFFF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101000</a:t>
              </a:r>
            </a:p>
          </p:txBody>
        </p:sp>
      </p:grpSp>
      <p:grpSp>
        <p:nvGrpSpPr>
          <p:cNvPr id="17" name="Group 50"/>
          <p:cNvGrpSpPr>
            <a:grpSpLocks/>
          </p:cNvGrpSpPr>
          <p:nvPr/>
        </p:nvGrpSpPr>
        <p:grpSpPr bwMode="auto">
          <a:xfrm>
            <a:off x="5586662" y="4953000"/>
            <a:ext cx="1371600" cy="457200"/>
            <a:chOff x="0" y="0"/>
            <a:chExt cx="864" cy="288"/>
          </a:xfrm>
        </p:grpSpPr>
        <p:sp>
          <p:nvSpPr>
            <p:cNvPr id="62522" name="Rectangle 51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23" name="Rectangle 52"/>
            <p:cNvSpPr>
              <a:spLocks/>
            </p:cNvSpPr>
            <p:nvPr/>
          </p:nvSpPr>
          <p:spPr bwMode="auto">
            <a:xfrm>
              <a:off x="2" y="16"/>
              <a:ext cx="859" cy="25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Arith. 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&gt;&gt; 2</a:t>
              </a:r>
            </a:p>
          </p:txBody>
        </p:sp>
      </p:grpSp>
      <p:grpSp>
        <p:nvGrpSpPr>
          <p:cNvPr id="18" name="Group 53"/>
          <p:cNvGrpSpPr>
            <a:grpSpLocks/>
          </p:cNvGrpSpPr>
          <p:nvPr/>
        </p:nvGrpSpPr>
        <p:grpSpPr bwMode="auto">
          <a:xfrm>
            <a:off x="6958262" y="1828800"/>
            <a:ext cx="1371600" cy="457200"/>
            <a:chOff x="0" y="0"/>
            <a:chExt cx="864" cy="288"/>
          </a:xfrm>
        </p:grpSpPr>
        <p:sp>
          <p:nvSpPr>
            <p:cNvPr id="62520" name="Rectangle 54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21" name="Rectangle 55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00010</a:t>
              </a:r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000</a:t>
              </a:r>
            </a:p>
          </p:txBody>
        </p:sp>
      </p:grpSp>
      <p:grpSp>
        <p:nvGrpSpPr>
          <p:cNvPr id="19" name="Group 56"/>
          <p:cNvGrpSpPr>
            <a:grpSpLocks/>
          </p:cNvGrpSpPr>
          <p:nvPr/>
        </p:nvGrpSpPr>
        <p:grpSpPr bwMode="auto">
          <a:xfrm>
            <a:off x="6958262" y="1828800"/>
            <a:ext cx="1371600" cy="457200"/>
            <a:chOff x="0" y="0"/>
            <a:chExt cx="864" cy="288"/>
          </a:xfrm>
        </p:grpSpPr>
        <p:sp>
          <p:nvSpPr>
            <p:cNvPr id="62518" name="Rectangle 57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19" name="Rectangle 58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00010</a:t>
              </a:r>
              <a:r>
                <a:rPr lang="en-US" sz="1800" b="0">
                  <a:solidFill>
                    <a:srgbClr val="000066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000</a:t>
              </a:r>
            </a:p>
          </p:txBody>
        </p:sp>
      </p:grpSp>
      <p:grpSp>
        <p:nvGrpSpPr>
          <p:cNvPr id="20" name="Group 59"/>
          <p:cNvGrpSpPr>
            <a:grpSpLocks/>
          </p:cNvGrpSpPr>
          <p:nvPr/>
        </p:nvGrpSpPr>
        <p:grpSpPr bwMode="auto">
          <a:xfrm>
            <a:off x="6958262" y="2286000"/>
            <a:ext cx="1371600" cy="457200"/>
            <a:chOff x="0" y="0"/>
            <a:chExt cx="864" cy="288"/>
          </a:xfrm>
        </p:grpSpPr>
        <p:sp>
          <p:nvSpPr>
            <p:cNvPr id="62516" name="Rectangle 60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17" name="Rectangle 61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011000</a:t>
              </a:r>
            </a:p>
          </p:txBody>
        </p:sp>
      </p:grpSp>
      <p:grpSp>
        <p:nvGrpSpPr>
          <p:cNvPr id="21" name="Group 62"/>
          <p:cNvGrpSpPr>
            <a:grpSpLocks/>
          </p:cNvGrpSpPr>
          <p:nvPr/>
        </p:nvGrpSpPr>
        <p:grpSpPr bwMode="auto">
          <a:xfrm>
            <a:off x="6958262" y="2286000"/>
            <a:ext cx="1371600" cy="457200"/>
            <a:chOff x="0" y="0"/>
            <a:chExt cx="864" cy="288"/>
          </a:xfrm>
        </p:grpSpPr>
        <p:sp>
          <p:nvSpPr>
            <p:cNvPr id="62514" name="Rectangle 63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15" name="Rectangle 64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011000</a:t>
              </a:r>
            </a:p>
          </p:txBody>
        </p:sp>
      </p:grpSp>
      <p:grpSp>
        <p:nvGrpSpPr>
          <p:cNvPr id="22" name="Group 65"/>
          <p:cNvGrpSpPr>
            <a:grpSpLocks/>
          </p:cNvGrpSpPr>
          <p:nvPr/>
        </p:nvGrpSpPr>
        <p:grpSpPr bwMode="auto">
          <a:xfrm>
            <a:off x="6958262" y="2743200"/>
            <a:ext cx="1371600" cy="457200"/>
            <a:chOff x="0" y="0"/>
            <a:chExt cx="864" cy="288"/>
          </a:xfrm>
        </p:grpSpPr>
        <p:sp>
          <p:nvSpPr>
            <p:cNvPr id="62512" name="Rectangle 66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13" name="Rectangle 67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011000</a:t>
              </a:r>
            </a:p>
          </p:txBody>
        </p:sp>
      </p:grpSp>
      <p:grpSp>
        <p:nvGrpSpPr>
          <p:cNvPr id="23" name="Group 68"/>
          <p:cNvGrpSpPr>
            <a:grpSpLocks/>
          </p:cNvGrpSpPr>
          <p:nvPr/>
        </p:nvGrpSpPr>
        <p:grpSpPr bwMode="auto">
          <a:xfrm>
            <a:off x="6958262" y="2743200"/>
            <a:ext cx="1371600" cy="457200"/>
            <a:chOff x="0" y="0"/>
            <a:chExt cx="864" cy="288"/>
          </a:xfrm>
        </p:grpSpPr>
        <p:sp>
          <p:nvSpPr>
            <p:cNvPr id="62510" name="Rectangle 69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11" name="Rectangle 70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011000</a:t>
              </a:r>
            </a:p>
          </p:txBody>
        </p:sp>
      </p:grpSp>
      <p:grpSp>
        <p:nvGrpSpPr>
          <p:cNvPr id="24" name="Group 71"/>
          <p:cNvGrpSpPr>
            <a:grpSpLocks/>
          </p:cNvGrpSpPr>
          <p:nvPr/>
        </p:nvGrpSpPr>
        <p:grpSpPr bwMode="auto">
          <a:xfrm>
            <a:off x="6958262" y="4038600"/>
            <a:ext cx="1371600" cy="457200"/>
            <a:chOff x="0" y="0"/>
            <a:chExt cx="864" cy="288"/>
          </a:xfrm>
        </p:grpSpPr>
        <p:sp>
          <p:nvSpPr>
            <p:cNvPr id="62508" name="Rectangle 72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09" name="Rectangle 73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00010</a:t>
              </a:r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000</a:t>
              </a:r>
            </a:p>
          </p:txBody>
        </p:sp>
      </p:grpSp>
      <p:grpSp>
        <p:nvGrpSpPr>
          <p:cNvPr id="25" name="Group 74"/>
          <p:cNvGrpSpPr>
            <a:grpSpLocks/>
          </p:cNvGrpSpPr>
          <p:nvPr/>
        </p:nvGrpSpPr>
        <p:grpSpPr bwMode="auto">
          <a:xfrm>
            <a:off x="6958262" y="4495800"/>
            <a:ext cx="1371600" cy="457200"/>
            <a:chOff x="0" y="0"/>
            <a:chExt cx="864" cy="288"/>
          </a:xfrm>
        </p:grpSpPr>
        <p:sp>
          <p:nvSpPr>
            <p:cNvPr id="62506" name="Rectangle 75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07" name="Rectangle 76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101000</a:t>
              </a:r>
            </a:p>
          </p:txBody>
        </p:sp>
      </p:grpSp>
      <p:grpSp>
        <p:nvGrpSpPr>
          <p:cNvPr id="26" name="Group 77"/>
          <p:cNvGrpSpPr>
            <a:grpSpLocks/>
          </p:cNvGrpSpPr>
          <p:nvPr/>
        </p:nvGrpSpPr>
        <p:grpSpPr bwMode="auto">
          <a:xfrm>
            <a:off x="6958262" y="4953000"/>
            <a:ext cx="1371600" cy="457200"/>
            <a:chOff x="0" y="0"/>
            <a:chExt cx="864" cy="288"/>
          </a:xfrm>
        </p:grpSpPr>
        <p:sp>
          <p:nvSpPr>
            <p:cNvPr id="62504" name="Rectangle 78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05" name="Rectangle 79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11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101000</a:t>
              </a:r>
            </a:p>
          </p:txBody>
        </p:sp>
      </p:grpSp>
      <p:grpSp>
        <p:nvGrpSpPr>
          <p:cNvPr id="27" name="Group 80"/>
          <p:cNvGrpSpPr>
            <a:grpSpLocks/>
          </p:cNvGrpSpPr>
          <p:nvPr/>
        </p:nvGrpSpPr>
        <p:grpSpPr bwMode="auto">
          <a:xfrm>
            <a:off x="6958262" y="4038600"/>
            <a:ext cx="1371600" cy="457200"/>
            <a:chOff x="0" y="0"/>
            <a:chExt cx="864" cy="288"/>
          </a:xfrm>
        </p:grpSpPr>
        <p:sp>
          <p:nvSpPr>
            <p:cNvPr id="62502" name="Rectangle 81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03" name="Rectangle 82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00010</a:t>
              </a:r>
              <a:r>
                <a:rPr lang="en-US" sz="1800" b="0">
                  <a:solidFill>
                    <a:srgbClr val="000066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000</a:t>
              </a:r>
            </a:p>
          </p:txBody>
        </p:sp>
      </p:grpSp>
      <p:grpSp>
        <p:nvGrpSpPr>
          <p:cNvPr id="28" name="Group 83"/>
          <p:cNvGrpSpPr>
            <a:grpSpLocks/>
          </p:cNvGrpSpPr>
          <p:nvPr/>
        </p:nvGrpSpPr>
        <p:grpSpPr bwMode="auto">
          <a:xfrm>
            <a:off x="6958262" y="4495800"/>
            <a:ext cx="1371600" cy="457200"/>
            <a:chOff x="0" y="0"/>
            <a:chExt cx="864" cy="288"/>
          </a:xfrm>
        </p:grpSpPr>
        <p:sp>
          <p:nvSpPr>
            <p:cNvPr id="62500" name="Rectangle 84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01" name="Rectangle 85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101000</a:t>
              </a:r>
            </a:p>
          </p:txBody>
        </p:sp>
      </p:grpSp>
      <p:grpSp>
        <p:nvGrpSpPr>
          <p:cNvPr id="29" name="Group 86"/>
          <p:cNvGrpSpPr>
            <a:grpSpLocks/>
          </p:cNvGrpSpPr>
          <p:nvPr/>
        </p:nvGrpSpPr>
        <p:grpSpPr bwMode="auto">
          <a:xfrm>
            <a:off x="6958262" y="4953000"/>
            <a:ext cx="1371600" cy="457200"/>
            <a:chOff x="0" y="0"/>
            <a:chExt cx="864" cy="288"/>
          </a:xfrm>
        </p:grpSpPr>
        <p:sp>
          <p:nvSpPr>
            <p:cNvPr id="62498" name="Rectangle 87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499" name="Rectangle 88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11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101000</a:t>
              </a:r>
            </a:p>
          </p:txBody>
        </p:sp>
      </p:grpSp>
      <p:sp>
        <p:nvSpPr>
          <p:cNvPr id="88" name="Shape 648"/>
          <p:cNvSpPr/>
          <p:nvPr/>
        </p:nvSpPr>
        <p:spPr>
          <a:xfrm>
            <a:off x="5541792" y="5786390"/>
            <a:ext cx="3614737" cy="1015663"/>
          </a:xfrm>
          <a:prstGeom prst="rect">
            <a:avLst/>
          </a:prstGeom>
          <a:solidFill>
            <a:srgbClr val="FF9999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0" tIns="0" rIns="0" bIns="0">
            <a:spAutoFit/>
          </a:bodyPr>
          <a:lstStyle>
            <a:lvl1pPr>
              <a:defRPr sz="22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defRPr sz="1800"/>
            </a:pPr>
            <a:r>
              <a:rPr sz="2200" dirty="0"/>
              <a:t>“Almost all C compiler/machine combinations use arit</a:t>
            </a:r>
            <a:r>
              <a:rPr lang="en-US" sz="2200" dirty="0"/>
              <a:t>h.</a:t>
            </a:r>
            <a:r>
              <a:rPr sz="2200" dirty="0"/>
              <a:t> right shifts for signed data”</a:t>
            </a:r>
          </a:p>
        </p:txBody>
      </p:sp>
    </p:spTree>
    <p:extLst>
      <p:ext uri="{BB962C8B-B14F-4D97-AF65-F5344CB8AC3E}">
        <p14:creationId xmlns:p14="http://schemas.microsoft.com/office/powerpoint/2010/main" val="168480518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>
            <a:spLocks noGrp="1"/>
          </p:cNvSpPr>
          <p:nvPr>
            <p:ph type="title"/>
          </p:nvPr>
        </p:nvSpPr>
        <p:spPr>
          <a:xfrm>
            <a:off x="357017" y="435678"/>
            <a:ext cx="7592095" cy="762001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4400"/>
            </a:lvl1pPr>
          </a:lstStyle>
          <a:p>
            <a:pPr lvl="0">
              <a:defRPr sz="1800" b="0"/>
            </a:pPr>
            <a:r>
              <a:rPr sz="4400" b="1"/>
              <a:t>Deadlines and svn</a:t>
            </a:r>
          </a:p>
        </p:txBody>
      </p:sp>
      <p:sp>
        <p:nvSpPr>
          <p:cNvPr id="94" name="Shape 94"/>
          <p:cNvSpPr>
            <a:spLocks noGrp="1"/>
          </p:cNvSpPr>
          <p:nvPr>
            <p:ph type="body" idx="1"/>
          </p:nvPr>
        </p:nvSpPr>
        <p:spPr>
          <a:xfrm>
            <a:off x="396875" y="1362075"/>
            <a:ext cx="7896225" cy="497205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565784" lvl="0" indent="-565784" defTabSz="905255">
              <a:spcBef>
                <a:spcPts val="900"/>
              </a:spcBef>
              <a:defRPr sz="1800" b="0"/>
            </a:pPr>
            <a:r>
              <a:rPr sz="2800" b="0" dirty="0"/>
              <a:t>Svn server will still work after deadline</a:t>
            </a:r>
          </a:p>
          <a:p>
            <a:pPr marL="565784" lvl="0" indent="-565784" defTabSz="905255">
              <a:spcBef>
                <a:spcPts val="900"/>
              </a:spcBef>
              <a:defRPr sz="1800" b="0"/>
            </a:pPr>
            <a:r>
              <a:rPr sz="2800" b="0" dirty="0"/>
              <a:t>You can resubmit (“svn commit”) things after the deadline, as much as you’d like</a:t>
            </a:r>
          </a:p>
          <a:p>
            <a:pPr marL="565784" lvl="0" indent="-565784" defTabSz="905255">
              <a:spcBef>
                <a:spcPts val="900"/>
              </a:spcBef>
              <a:defRPr sz="1800" b="0"/>
            </a:pPr>
            <a:r>
              <a:rPr sz="2800" b="0" dirty="0"/>
              <a:t>We’ll grade what was on server at the deadline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>
            <a:spLocks noGrp="1"/>
          </p:cNvSpPr>
          <p:nvPr>
            <p:ph type="title"/>
          </p:nvPr>
        </p:nvSpPr>
        <p:spPr>
          <a:xfrm>
            <a:off x="357017" y="435678"/>
            <a:ext cx="7592095" cy="762001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 b="0"/>
            </a:pPr>
            <a:r>
              <a:rPr sz="3600" b="1"/>
              <a:t>Today: Bits, Bytes, and Integers</a:t>
            </a:r>
          </a:p>
        </p:txBody>
      </p:sp>
      <p:sp>
        <p:nvSpPr>
          <p:cNvPr id="97" name="Shape 97"/>
          <p:cNvSpPr>
            <a:spLocks noGrp="1"/>
          </p:cNvSpPr>
          <p:nvPr>
            <p:ph type="body" idx="1"/>
          </p:nvPr>
        </p:nvSpPr>
        <p:spPr>
          <a:xfrm>
            <a:off x="396875" y="1362075"/>
            <a:ext cx="7896225" cy="497205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 b="0"/>
            </a:pPr>
            <a:r>
              <a:rPr sz="2400" b="1" dirty="0"/>
              <a:t>Representing information as bits</a:t>
            </a:r>
          </a:p>
          <a:p>
            <a:pPr lvl="0">
              <a:defRPr sz="1800" b="0"/>
            </a:pPr>
            <a:r>
              <a:rPr sz="2400" b="0" dirty="0"/>
              <a:t>Bit-level manipulations</a:t>
            </a:r>
          </a:p>
          <a:p>
            <a:pPr lvl="0">
              <a:defRPr sz="1800" b="0"/>
            </a:pPr>
            <a:r>
              <a:rPr sz="2400" b="0" dirty="0"/>
              <a:t>Integers</a:t>
            </a:r>
          </a:p>
          <a:p>
            <a:pPr marL="742950" lvl="1" indent="-285750">
              <a:spcBef>
                <a:spcPts val="400"/>
              </a:spcBef>
              <a:buFont typeface="Wingdings"/>
              <a:defRPr sz="1800" b="0"/>
            </a:pPr>
            <a:r>
              <a:rPr sz="2000" dirty="0"/>
              <a:t>Representation: unsigned and signed</a:t>
            </a:r>
          </a:p>
          <a:p>
            <a:pPr marL="742950" lvl="1" indent="-285750">
              <a:spcBef>
                <a:spcPts val="400"/>
              </a:spcBef>
              <a:buFont typeface="Wingdings"/>
              <a:defRPr sz="1800" b="0"/>
            </a:pPr>
            <a:r>
              <a:rPr sz="2000" dirty="0"/>
              <a:t>Conversion, casting</a:t>
            </a:r>
          </a:p>
          <a:p>
            <a:pPr marL="742950" lvl="1" indent="-285750">
              <a:spcBef>
                <a:spcPts val="400"/>
              </a:spcBef>
              <a:buFont typeface="Wingdings"/>
              <a:defRPr sz="1800" b="0"/>
            </a:pPr>
            <a:r>
              <a:rPr sz="2000" dirty="0"/>
              <a:t>Expanding, truncating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42" name="Rectangle 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Everything is bits</a:t>
            </a:r>
          </a:p>
        </p:txBody>
      </p:sp>
      <p:sp>
        <p:nvSpPr>
          <p:cNvPr id="9243" name="Rectangle 27"/>
          <p:cNvSpPr>
            <a:spLocks noGrp="1" noChangeArrowheads="1"/>
          </p:cNvSpPr>
          <p:nvPr>
            <p:ph type="body" idx="1"/>
          </p:nvPr>
        </p:nvSpPr>
        <p:spPr>
          <a:xfrm>
            <a:off x="396875" y="1253787"/>
            <a:ext cx="7896225" cy="5495925"/>
          </a:xfrm>
        </p:spPr>
        <p:txBody>
          <a:bodyPr/>
          <a:lstStyle/>
          <a:p>
            <a:r>
              <a:rPr lang="en-US" dirty="0"/>
              <a:t>Each bit is 0 or 1</a:t>
            </a:r>
          </a:p>
          <a:p>
            <a:r>
              <a:rPr lang="en-US" dirty="0"/>
              <a:t>By encoding/interpreting sets of bits in various ways</a:t>
            </a:r>
          </a:p>
          <a:p>
            <a:pPr lvl="1"/>
            <a:r>
              <a:rPr lang="en-US" dirty="0"/>
              <a:t>Computers determine what to do (instructions)</a:t>
            </a:r>
          </a:p>
          <a:p>
            <a:pPr lvl="1"/>
            <a:r>
              <a:rPr lang="en-US" dirty="0"/>
              <a:t>And represent and manipulate numbers, strings, etc.</a:t>
            </a:r>
          </a:p>
          <a:p>
            <a:r>
              <a:rPr lang="en-US" dirty="0"/>
              <a:t>Why bits?  Electronic Implementation</a:t>
            </a:r>
          </a:p>
          <a:p>
            <a:pPr lvl="1"/>
            <a:r>
              <a:rPr lang="en-US" dirty="0"/>
              <a:t>Easy to store in memory</a:t>
            </a:r>
          </a:p>
          <a:p>
            <a:pPr lvl="1"/>
            <a:r>
              <a:rPr lang="en-US" dirty="0"/>
              <a:t>Reliably transmitted on noisy and inaccurate wires </a:t>
            </a:r>
          </a:p>
        </p:txBody>
      </p:sp>
      <p:grpSp>
        <p:nvGrpSpPr>
          <p:cNvPr id="26" name="Group 4"/>
          <p:cNvGrpSpPr>
            <a:grpSpLocks/>
          </p:cNvGrpSpPr>
          <p:nvPr/>
        </p:nvGrpSpPr>
        <p:grpSpPr bwMode="auto">
          <a:xfrm>
            <a:off x="889000" y="4267200"/>
            <a:ext cx="6858000" cy="2209800"/>
            <a:chOff x="0" y="0"/>
            <a:chExt cx="4320" cy="1392"/>
          </a:xfrm>
        </p:grpSpPr>
        <p:sp>
          <p:nvSpPr>
            <p:cNvPr id="27" name="Rectangle 5"/>
            <p:cNvSpPr>
              <a:spLocks/>
            </p:cNvSpPr>
            <p:nvPr/>
          </p:nvSpPr>
          <p:spPr bwMode="auto">
            <a:xfrm>
              <a:off x="575" y="1008"/>
              <a:ext cx="3745" cy="240"/>
            </a:xfrm>
            <a:prstGeom prst="rect">
              <a:avLst/>
            </a:prstGeom>
            <a:solidFill>
              <a:srgbClr val="00FF99"/>
            </a:solidFill>
            <a:ln w="25400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28" name="Rectangle 6"/>
            <p:cNvSpPr>
              <a:spLocks/>
            </p:cNvSpPr>
            <p:nvPr/>
          </p:nvSpPr>
          <p:spPr bwMode="auto">
            <a:xfrm>
              <a:off x="575" y="384"/>
              <a:ext cx="3745" cy="240"/>
            </a:xfrm>
            <a:prstGeom prst="rect">
              <a:avLst/>
            </a:prstGeom>
            <a:solidFill>
              <a:srgbClr val="00FF99"/>
            </a:solidFill>
            <a:ln w="25400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29" name="Freeform 7"/>
            <p:cNvSpPr>
              <a:spLocks/>
            </p:cNvSpPr>
            <p:nvPr/>
          </p:nvSpPr>
          <p:spPr bwMode="auto">
            <a:xfrm>
              <a:off x="576" y="484"/>
              <a:ext cx="3732" cy="716"/>
            </a:xfrm>
            <a:custGeom>
              <a:avLst/>
              <a:gdLst>
                <a:gd name="T0" fmla="*/ 0 w 21600"/>
                <a:gd name="T1" fmla="*/ 21298 h 21600"/>
                <a:gd name="T2" fmla="*/ 948 w 21600"/>
                <a:gd name="T3" fmla="*/ 19699 h 21600"/>
                <a:gd name="T4" fmla="*/ 1775 w 21600"/>
                <a:gd name="T5" fmla="*/ 19398 h 21600"/>
                <a:gd name="T6" fmla="*/ 3302 w 21600"/>
                <a:gd name="T7" fmla="*/ 20665 h 21600"/>
                <a:gd name="T8" fmla="*/ 4636 w 21600"/>
                <a:gd name="T9" fmla="*/ 19699 h 21600"/>
                <a:gd name="T10" fmla="*/ 5397 w 21600"/>
                <a:gd name="T11" fmla="*/ 19066 h 21600"/>
                <a:gd name="T12" fmla="*/ 6164 w 21600"/>
                <a:gd name="T13" fmla="*/ 20031 h 21600"/>
                <a:gd name="T14" fmla="*/ 7111 w 21600"/>
                <a:gd name="T15" fmla="*/ 20333 h 21600"/>
                <a:gd name="T16" fmla="*/ 7685 w 21600"/>
                <a:gd name="T17" fmla="*/ 20031 h 21600"/>
                <a:gd name="T18" fmla="*/ 7878 w 21600"/>
                <a:gd name="T19" fmla="*/ 19699 h 21600"/>
                <a:gd name="T20" fmla="*/ 8132 w 21600"/>
                <a:gd name="T21" fmla="*/ 17165 h 21600"/>
                <a:gd name="T22" fmla="*/ 8832 w 21600"/>
                <a:gd name="T23" fmla="*/ 7632 h 21600"/>
                <a:gd name="T24" fmla="*/ 9339 w 21600"/>
                <a:gd name="T25" fmla="*/ 3499 h 21600"/>
                <a:gd name="T26" fmla="*/ 9913 w 21600"/>
                <a:gd name="T27" fmla="*/ 1599 h 21600"/>
                <a:gd name="T28" fmla="*/ 11054 w 21600"/>
                <a:gd name="T29" fmla="*/ 634 h 21600"/>
                <a:gd name="T30" fmla="*/ 12261 w 21600"/>
                <a:gd name="T31" fmla="*/ 965 h 21600"/>
                <a:gd name="T32" fmla="*/ 12514 w 21600"/>
                <a:gd name="T33" fmla="*/ 1267 h 21600"/>
                <a:gd name="T34" fmla="*/ 13595 w 21600"/>
                <a:gd name="T35" fmla="*/ 332 h 21600"/>
                <a:gd name="T36" fmla="*/ 13975 w 21600"/>
                <a:gd name="T37" fmla="*/ 1267 h 21600"/>
                <a:gd name="T38" fmla="*/ 14422 w 21600"/>
                <a:gd name="T39" fmla="*/ 1599 h 21600"/>
                <a:gd name="T40" fmla="*/ 15436 w 21600"/>
                <a:gd name="T41" fmla="*/ 1267 h 21600"/>
                <a:gd name="T42" fmla="*/ 15817 w 21600"/>
                <a:gd name="T43" fmla="*/ 1931 h 21600"/>
                <a:gd name="T44" fmla="*/ 16390 w 21600"/>
                <a:gd name="T45" fmla="*/ 332 h 21600"/>
                <a:gd name="T46" fmla="*/ 16710 w 21600"/>
                <a:gd name="T47" fmla="*/ 0 h 21600"/>
                <a:gd name="T48" fmla="*/ 18358 w 21600"/>
                <a:gd name="T49" fmla="*/ 12399 h 21600"/>
                <a:gd name="T50" fmla="*/ 19058 w 21600"/>
                <a:gd name="T51" fmla="*/ 19398 h 21600"/>
                <a:gd name="T52" fmla="*/ 20205 w 21600"/>
                <a:gd name="T53" fmla="*/ 21600 h 21600"/>
                <a:gd name="T54" fmla="*/ 20773 w 21600"/>
                <a:gd name="T55" fmla="*/ 21298 h 21600"/>
                <a:gd name="T56" fmla="*/ 20900 w 21600"/>
                <a:gd name="T57" fmla="*/ 20333 h 21600"/>
                <a:gd name="T58" fmla="*/ 21600 w 21600"/>
                <a:gd name="T59" fmla="*/ 19699 h 2160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21600"/>
                <a:gd name="T91" fmla="*/ 0 h 21600"/>
                <a:gd name="T92" fmla="*/ 21600 w 21600"/>
                <a:gd name="T93" fmla="*/ 21600 h 21600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21600" h="21600">
                  <a:moveTo>
                    <a:pt x="0" y="21298"/>
                  </a:moveTo>
                  <a:cubicBezTo>
                    <a:pt x="326" y="20936"/>
                    <a:pt x="610" y="19820"/>
                    <a:pt x="948" y="19699"/>
                  </a:cubicBezTo>
                  <a:cubicBezTo>
                    <a:pt x="1219" y="19579"/>
                    <a:pt x="1497" y="19488"/>
                    <a:pt x="1775" y="19398"/>
                  </a:cubicBezTo>
                  <a:cubicBezTo>
                    <a:pt x="2276" y="19850"/>
                    <a:pt x="2789" y="20212"/>
                    <a:pt x="3302" y="20665"/>
                  </a:cubicBezTo>
                  <a:cubicBezTo>
                    <a:pt x="3791" y="19760"/>
                    <a:pt x="3984" y="19911"/>
                    <a:pt x="4636" y="19699"/>
                  </a:cubicBezTo>
                  <a:cubicBezTo>
                    <a:pt x="4781" y="19549"/>
                    <a:pt x="5282" y="19066"/>
                    <a:pt x="5397" y="19066"/>
                  </a:cubicBezTo>
                  <a:cubicBezTo>
                    <a:pt x="5663" y="19066"/>
                    <a:pt x="5898" y="19880"/>
                    <a:pt x="6164" y="20031"/>
                  </a:cubicBezTo>
                  <a:cubicBezTo>
                    <a:pt x="6478" y="20182"/>
                    <a:pt x="6792" y="20212"/>
                    <a:pt x="7111" y="20333"/>
                  </a:cubicBezTo>
                  <a:cubicBezTo>
                    <a:pt x="7299" y="20212"/>
                    <a:pt x="7492" y="20182"/>
                    <a:pt x="7685" y="20031"/>
                  </a:cubicBezTo>
                  <a:cubicBezTo>
                    <a:pt x="7751" y="19971"/>
                    <a:pt x="7836" y="19941"/>
                    <a:pt x="7878" y="19699"/>
                  </a:cubicBezTo>
                  <a:cubicBezTo>
                    <a:pt x="7993" y="18945"/>
                    <a:pt x="8023" y="17950"/>
                    <a:pt x="8132" y="17165"/>
                  </a:cubicBezTo>
                  <a:cubicBezTo>
                    <a:pt x="8548" y="13937"/>
                    <a:pt x="8566" y="10921"/>
                    <a:pt x="8832" y="7632"/>
                  </a:cubicBezTo>
                  <a:cubicBezTo>
                    <a:pt x="8935" y="6305"/>
                    <a:pt x="9176" y="4616"/>
                    <a:pt x="9339" y="3499"/>
                  </a:cubicBezTo>
                  <a:cubicBezTo>
                    <a:pt x="9466" y="2594"/>
                    <a:pt x="9689" y="1810"/>
                    <a:pt x="9913" y="1599"/>
                  </a:cubicBezTo>
                  <a:cubicBezTo>
                    <a:pt x="10287" y="1207"/>
                    <a:pt x="11054" y="634"/>
                    <a:pt x="11054" y="634"/>
                  </a:cubicBezTo>
                  <a:cubicBezTo>
                    <a:pt x="11452" y="724"/>
                    <a:pt x="11856" y="784"/>
                    <a:pt x="12261" y="965"/>
                  </a:cubicBezTo>
                  <a:cubicBezTo>
                    <a:pt x="12345" y="996"/>
                    <a:pt x="12424" y="1267"/>
                    <a:pt x="12514" y="1267"/>
                  </a:cubicBezTo>
                  <a:cubicBezTo>
                    <a:pt x="12859" y="1267"/>
                    <a:pt x="13245" y="603"/>
                    <a:pt x="13595" y="332"/>
                  </a:cubicBezTo>
                  <a:cubicBezTo>
                    <a:pt x="13728" y="513"/>
                    <a:pt x="13837" y="1056"/>
                    <a:pt x="13975" y="1267"/>
                  </a:cubicBezTo>
                  <a:cubicBezTo>
                    <a:pt x="14114" y="1478"/>
                    <a:pt x="14271" y="1478"/>
                    <a:pt x="14422" y="1599"/>
                  </a:cubicBezTo>
                  <a:cubicBezTo>
                    <a:pt x="14790" y="1086"/>
                    <a:pt x="15050" y="935"/>
                    <a:pt x="15436" y="1267"/>
                  </a:cubicBezTo>
                  <a:cubicBezTo>
                    <a:pt x="15563" y="1478"/>
                    <a:pt x="15684" y="2142"/>
                    <a:pt x="15817" y="1931"/>
                  </a:cubicBezTo>
                  <a:cubicBezTo>
                    <a:pt x="16022" y="1569"/>
                    <a:pt x="16173" y="543"/>
                    <a:pt x="16390" y="332"/>
                  </a:cubicBezTo>
                  <a:cubicBezTo>
                    <a:pt x="16493" y="211"/>
                    <a:pt x="16601" y="91"/>
                    <a:pt x="16710" y="0"/>
                  </a:cubicBezTo>
                  <a:cubicBezTo>
                    <a:pt x="17682" y="4857"/>
                    <a:pt x="17851" y="5038"/>
                    <a:pt x="18358" y="12399"/>
                  </a:cubicBezTo>
                  <a:cubicBezTo>
                    <a:pt x="18539" y="15023"/>
                    <a:pt x="18527" y="18010"/>
                    <a:pt x="19058" y="19398"/>
                  </a:cubicBezTo>
                  <a:cubicBezTo>
                    <a:pt x="19855" y="18674"/>
                    <a:pt x="19445" y="17799"/>
                    <a:pt x="20205" y="21600"/>
                  </a:cubicBezTo>
                  <a:cubicBezTo>
                    <a:pt x="20393" y="21479"/>
                    <a:pt x="20592" y="21600"/>
                    <a:pt x="20773" y="21298"/>
                  </a:cubicBezTo>
                  <a:cubicBezTo>
                    <a:pt x="20839" y="21147"/>
                    <a:pt x="20839" y="20544"/>
                    <a:pt x="20900" y="20333"/>
                  </a:cubicBezTo>
                  <a:cubicBezTo>
                    <a:pt x="21063" y="19669"/>
                    <a:pt x="21401" y="19699"/>
                    <a:pt x="21600" y="19699"/>
                  </a:cubicBezTo>
                </a:path>
              </a:pathLst>
            </a:custGeom>
            <a:noFill/>
            <a:ln w="254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30" name="Line 8"/>
            <p:cNvSpPr>
              <a:spLocks noChangeShapeType="1"/>
            </p:cNvSpPr>
            <p:nvPr/>
          </p:nvSpPr>
          <p:spPr bwMode="auto">
            <a:xfrm flipH="1">
              <a:off x="432" y="1248"/>
              <a:ext cx="144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31" name="Line 9"/>
            <p:cNvSpPr>
              <a:spLocks noChangeShapeType="1"/>
            </p:cNvSpPr>
            <p:nvPr/>
          </p:nvSpPr>
          <p:spPr bwMode="auto">
            <a:xfrm flipH="1">
              <a:off x="432" y="384"/>
              <a:ext cx="144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32" name="Rectangle 10"/>
            <p:cNvSpPr>
              <a:spLocks/>
            </p:cNvSpPr>
            <p:nvPr/>
          </p:nvSpPr>
          <p:spPr bwMode="auto">
            <a:xfrm>
              <a:off x="0" y="1152"/>
              <a:ext cx="393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0.0V</a:t>
              </a:r>
            </a:p>
          </p:txBody>
        </p:sp>
        <p:sp>
          <p:nvSpPr>
            <p:cNvPr id="33" name="Rectangle 11"/>
            <p:cNvSpPr>
              <a:spLocks/>
            </p:cNvSpPr>
            <p:nvPr/>
          </p:nvSpPr>
          <p:spPr bwMode="auto">
            <a:xfrm>
              <a:off x="0" y="912"/>
              <a:ext cx="397" cy="23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 dirty="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0.2V</a:t>
              </a:r>
            </a:p>
          </p:txBody>
        </p:sp>
        <p:sp>
          <p:nvSpPr>
            <p:cNvPr id="34" name="Rectangle 12"/>
            <p:cNvSpPr>
              <a:spLocks/>
            </p:cNvSpPr>
            <p:nvPr/>
          </p:nvSpPr>
          <p:spPr bwMode="auto">
            <a:xfrm>
              <a:off x="0" y="528"/>
              <a:ext cx="397" cy="23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 dirty="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0.9V</a:t>
              </a:r>
            </a:p>
          </p:txBody>
        </p:sp>
        <p:sp>
          <p:nvSpPr>
            <p:cNvPr id="35" name="Rectangle 13"/>
            <p:cNvSpPr>
              <a:spLocks/>
            </p:cNvSpPr>
            <p:nvPr/>
          </p:nvSpPr>
          <p:spPr bwMode="auto">
            <a:xfrm>
              <a:off x="0" y="288"/>
              <a:ext cx="397" cy="23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 dirty="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1.1V</a:t>
              </a:r>
            </a:p>
          </p:txBody>
        </p:sp>
        <p:sp>
          <p:nvSpPr>
            <p:cNvPr id="36" name="Line 14"/>
            <p:cNvSpPr>
              <a:spLocks noChangeShapeType="1"/>
            </p:cNvSpPr>
            <p:nvPr/>
          </p:nvSpPr>
          <p:spPr bwMode="auto">
            <a:xfrm>
              <a:off x="576" y="96"/>
              <a:ext cx="1392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37" name="Line 15"/>
            <p:cNvSpPr>
              <a:spLocks noChangeShapeType="1"/>
            </p:cNvSpPr>
            <p:nvPr/>
          </p:nvSpPr>
          <p:spPr bwMode="auto">
            <a:xfrm>
              <a:off x="2160" y="96"/>
              <a:ext cx="1440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38" name="Line 16"/>
            <p:cNvSpPr>
              <a:spLocks noChangeShapeType="1"/>
            </p:cNvSpPr>
            <p:nvPr/>
          </p:nvSpPr>
          <p:spPr bwMode="auto">
            <a:xfrm>
              <a:off x="3792" y="96"/>
              <a:ext cx="480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39" name="Line 17"/>
            <p:cNvSpPr>
              <a:spLocks noChangeShapeType="1"/>
            </p:cNvSpPr>
            <p:nvPr/>
          </p:nvSpPr>
          <p:spPr bwMode="auto">
            <a:xfrm>
              <a:off x="1968" y="48"/>
              <a:ext cx="1" cy="1008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0" name="Line 18"/>
            <p:cNvSpPr>
              <a:spLocks noChangeShapeType="1"/>
            </p:cNvSpPr>
            <p:nvPr/>
          </p:nvSpPr>
          <p:spPr bwMode="auto">
            <a:xfrm>
              <a:off x="2160" y="48"/>
              <a:ext cx="1" cy="576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1" name="Line 19"/>
            <p:cNvSpPr>
              <a:spLocks noChangeShapeType="1"/>
            </p:cNvSpPr>
            <p:nvPr/>
          </p:nvSpPr>
          <p:spPr bwMode="auto">
            <a:xfrm>
              <a:off x="3600" y="48"/>
              <a:ext cx="1" cy="576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2" name="Line 20"/>
            <p:cNvSpPr>
              <a:spLocks noChangeShapeType="1"/>
            </p:cNvSpPr>
            <p:nvPr/>
          </p:nvSpPr>
          <p:spPr bwMode="auto">
            <a:xfrm>
              <a:off x="3792" y="48"/>
              <a:ext cx="1" cy="96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3" name="Rectangle 21"/>
            <p:cNvSpPr>
              <a:spLocks/>
            </p:cNvSpPr>
            <p:nvPr/>
          </p:nvSpPr>
          <p:spPr bwMode="auto">
            <a:xfrm>
              <a:off x="1105" y="0"/>
              <a:ext cx="304" cy="240"/>
            </a:xfrm>
            <a:prstGeom prst="rect">
              <a:avLst/>
            </a:prstGeom>
            <a:solidFill>
              <a:srgbClr val="FFFFFF"/>
            </a:solidFill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0</a:t>
              </a:r>
            </a:p>
          </p:txBody>
        </p:sp>
        <p:sp>
          <p:nvSpPr>
            <p:cNvPr id="44" name="Rectangle 22"/>
            <p:cNvSpPr>
              <a:spLocks/>
            </p:cNvSpPr>
            <p:nvPr/>
          </p:nvSpPr>
          <p:spPr bwMode="auto">
            <a:xfrm>
              <a:off x="2641" y="0"/>
              <a:ext cx="304" cy="240"/>
            </a:xfrm>
            <a:prstGeom prst="rect">
              <a:avLst/>
            </a:prstGeom>
            <a:solidFill>
              <a:srgbClr val="FFFFFF"/>
            </a:solidFill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1</a:t>
              </a:r>
            </a:p>
          </p:txBody>
        </p:sp>
        <p:sp>
          <p:nvSpPr>
            <p:cNvPr id="45" name="Rectangle 23"/>
            <p:cNvSpPr>
              <a:spLocks/>
            </p:cNvSpPr>
            <p:nvPr/>
          </p:nvSpPr>
          <p:spPr bwMode="auto">
            <a:xfrm>
              <a:off x="3936" y="0"/>
              <a:ext cx="200" cy="240"/>
            </a:xfrm>
            <a:prstGeom prst="rect">
              <a:avLst/>
            </a:prstGeom>
            <a:solidFill>
              <a:srgbClr val="FFFFFF"/>
            </a:solidFill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0</a:t>
              </a:r>
            </a:p>
          </p:txBody>
        </p:sp>
        <p:sp>
          <p:nvSpPr>
            <p:cNvPr id="46" name="Line 24"/>
            <p:cNvSpPr>
              <a:spLocks noChangeShapeType="1"/>
            </p:cNvSpPr>
            <p:nvPr/>
          </p:nvSpPr>
          <p:spPr bwMode="auto">
            <a:xfrm flipH="1">
              <a:off x="432" y="1008"/>
              <a:ext cx="144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7" name="Line 25"/>
            <p:cNvSpPr>
              <a:spLocks noChangeShapeType="1"/>
            </p:cNvSpPr>
            <p:nvPr/>
          </p:nvSpPr>
          <p:spPr bwMode="auto">
            <a:xfrm flipH="1">
              <a:off x="432" y="624"/>
              <a:ext cx="144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0906040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4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2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 dirty="0"/>
              <a:t>Byte: A block of 8 bits</a:t>
            </a:r>
          </a:p>
        </p:txBody>
      </p:sp>
      <p:sp>
        <p:nvSpPr>
          <p:cNvPr id="43013" name="Rectangle 4"/>
          <p:cNvSpPr>
            <a:spLocks noGrp="1" noChangeArrowheads="1"/>
          </p:cNvSpPr>
          <p:nvPr>
            <p:ph idx="1"/>
          </p:nvPr>
        </p:nvSpPr>
        <p:spPr>
          <a:xfrm>
            <a:off x="204952" y="1227890"/>
            <a:ext cx="7896225" cy="5495925"/>
          </a:xfrm>
        </p:spPr>
        <p:txBody>
          <a:bodyPr/>
          <a:lstStyle/>
          <a:p>
            <a:pPr eaLnBrk="1" hangingPunct="1"/>
            <a:r>
              <a:rPr lang="en-US" dirty="0"/>
              <a:t>(Usually) smallest addressable unit in memory</a:t>
            </a:r>
          </a:p>
          <a:p>
            <a:pPr lvl="1"/>
            <a:r>
              <a:rPr lang="en-US" dirty="0"/>
              <a:t>Every byte has a </a:t>
            </a:r>
            <a:r>
              <a:rPr lang="en-US" i="1" dirty="0"/>
              <a:t>memory address</a:t>
            </a:r>
          </a:p>
          <a:p>
            <a:pPr lvl="1"/>
            <a:endParaRPr lang="en-US" i="1" dirty="0"/>
          </a:p>
          <a:p>
            <a:pPr marL="95250"/>
            <a:r>
              <a:rPr lang="en-US" dirty="0"/>
              <a:t>Programmers think of memory as a very large array of bytes, and refer to bytes by address</a:t>
            </a:r>
          </a:p>
          <a:p>
            <a:pPr marL="952500" lvl="2"/>
            <a:r>
              <a:rPr lang="en-US" dirty="0"/>
              <a:t>In reality, it’s not, but can think of it that way</a:t>
            </a:r>
          </a:p>
          <a:p>
            <a:pPr marL="952500" lvl="2"/>
            <a:endParaRPr lang="en-US" dirty="0"/>
          </a:p>
          <a:p>
            <a:pPr marL="95250"/>
            <a:r>
              <a:rPr lang="en-US" dirty="0"/>
              <a:t>An address is like an index into that array</a:t>
            </a:r>
          </a:p>
          <a:p>
            <a:pPr marL="563881" lvl="1"/>
            <a:r>
              <a:rPr lang="en-US" dirty="0"/>
              <a:t>A pointer variable stores an address</a:t>
            </a:r>
          </a:p>
          <a:p>
            <a:pPr marL="952500" lvl="2"/>
            <a:endParaRPr lang="en-US" dirty="0"/>
          </a:p>
          <a:p>
            <a:pPr lvl="1"/>
            <a:endParaRPr lang="en-US" dirty="0"/>
          </a:p>
        </p:txBody>
      </p:sp>
      <p:grpSp>
        <p:nvGrpSpPr>
          <p:cNvPr id="154" name="Group 5"/>
          <p:cNvGrpSpPr>
            <a:grpSpLocks/>
          </p:cNvGrpSpPr>
          <p:nvPr/>
        </p:nvGrpSpPr>
        <p:grpSpPr bwMode="auto">
          <a:xfrm>
            <a:off x="944726" y="5331981"/>
            <a:ext cx="6416675" cy="1239838"/>
            <a:chOff x="0" y="0"/>
            <a:chExt cx="4042" cy="780"/>
          </a:xfrm>
        </p:grpSpPr>
        <p:sp>
          <p:nvSpPr>
            <p:cNvPr id="155" name="Rectangle 6"/>
            <p:cNvSpPr>
              <a:spLocks/>
            </p:cNvSpPr>
            <p:nvPr/>
          </p:nvSpPr>
          <p:spPr bwMode="auto">
            <a:xfrm>
              <a:off x="13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156" name="Rectangle 7"/>
            <p:cNvSpPr>
              <a:spLocks/>
            </p:cNvSpPr>
            <p:nvPr/>
          </p:nvSpPr>
          <p:spPr bwMode="auto">
            <a:xfrm>
              <a:off x="37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157" name="Rectangle 8"/>
            <p:cNvSpPr>
              <a:spLocks/>
            </p:cNvSpPr>
            <p:nvPr/>
          </p:nvSpPr>
          <p:spPr bwMode="auto">
            <a:xfrm>
              <a:off x="61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158" name="Rectangle 9"/>
            <p:cNvSpPr>
              <a:spLocks/>
            </p:cNvSpPr>
            <p:nvPr/>
          </p:nvSpPr>
          <p:spPr bwMode="auto">
            <a:xfrm>
              <a:off x="85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159" name="Rectangle 10"/>
            <p:cNvSpPr>
              <a:spLocks/>
            </p:cNvSpPr>
            <p:nvPr/>
          </p:nvSpPr>
          <p:spPr bwMode="auto">
            <a:xfrm>
              <a:off x="109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160" name="Rectangle 11"/>
            <p:cNvSpPr>
              <a:spLocks/>
            </p:cNvSpPr>
            <p:nvPr/>
          </p:nvSpPr>
          <p:spPr bwMode="auto">
            <a:xfrm>
              <a:off x="1338" y="520"/>
              <a:ext cx="96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161" name="Rectangle 12"/>
            <p:cNvSpPr>
              <a:spLocks/>
            </p:cNvSpPr>
            <p:nvPr/>
          </p:nvSpPr>
          <p:spPr bwMode="auto">
            <a:xfrm>
              <a:off x="229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162" name="Rectangle 13"/>
            <p:cNvSpPr>
              <a:spLocks/>
            </p:cNvSpPr>
            <p:nvPr/>
          </p:nvSpPr>
          <p:spPr bwMode="auto">
            <a:xfrm>
              <a:off x="253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163" name="Rectangle 14"/>
            <p:cNvSpPr>
              <a:spLocks/>
            </p:cNvSpPr>
            <p:nvPr/>
          </p:nvSpPr>
          <p:spPr bwMode="auto">
            <a:xfrm>
              <a:off x="277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164" name="Rectangle 15"/>
            <p:cNvSpPr>
              <a:spLocks/>
            </p:cNvSpPr>
            <p:nvPr/>
          </p:nvSpPr>
          <p:spPr bwMode="auto">
            <a:xfrm>
              <a:off x="301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165" name="Rectangle 16"/>
            <p:cNvSpPr>
              <a:spLocks/>
            </p:cNvSpPr>
            <p:nvPr/>
          </p:nvSpPr>
          <p:spPr bwMode="auto">
            <a:xfrm>
              <a:off x="325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166" name="Rectangle 17"/>
            <p:cNvSpPr>
              <a:spLocks/>
            </p:cNvSpPr>
            <p:nvPr/>
          </p:nvSpPr>
          <p:spPr bwMode="auto">
            <a:xfrm>
              <a:off x="349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167" name="Rectangle 18"/>
            <p:cNvSpPr>
              <a:spLocks/>
            </p:cNvSpPr>
            <p:nvPr/>
          </p:nvSpPr>
          <p:spPr bwMode="auto">
            <a:xfrm>
              <a:off x="1332" y="484"/>
              <a:ext cx="968" cy="296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lIns="50800" tIns="50800" rIns="45720" bIns="50800">
              <a:prstTxWarp prst="textNoShape">
                <a:avLst/>
              </a:prstTxWarp>
            </a:bodyPr>
            <a:lstStyle/>
            <a:p>
              <a:pPr algn="ctr" eaLnBrk="1" hangingPunct="1">
                <a:lnSpc>
                  <a:spcPct val="90000"/>
                </a:lnSpc>
              </a:pPr>
              <a:r>
                <a:rPr lang="en-US" dirty="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• • •</a:t>
              </a:r>
            </a:p>
          </p:txBody>
        </p:sp>
        <p:sp>
          <p:nvSpPr>
            <p:cNvPr id="168" name="Rectangle 19"/>
            <p:cNvSpPr>
              <a:spLocks/>
            </p:cNvSpPr>
            <p:nvPr/>
          </p:nvSpPr>
          <p:spPr bwMode="auto">
            <a:xfrm rot="-2580000">
              <a:off x="-2" y="171"/>
              <a:ext cx="589" cy="22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wrap="none" lIns="50800" tIns="50800" rIns="45720" bIns="50800">
              <a:prstTxWarp prst="textNoShape">
                <a:avLst/>
              </a:prstTxWarp>
              <a:spAutoFit/>
            </a:bodyPr>
            <a:lstStyle/>
            <a:p>
              <a:pPr eaLnBrk="1" hangingPunct="1">
                <a:lnSpc>
                  <a:spcPct val="90000"/>
                </a:lnSpc>
              </a:pP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00•••0</a:t>
              </a:r>
            </a:p>
          </p:txBody>
        </p:sp>
        <p:sp>
          <p:nvSpPr>
            <p:cNvPr id="169" name="Rectangle 20"/>
            <p:cNvSpPr>
              <a:spLocks/>
            </p:cNvSpPr>
            <p:nvPr/>
          </p:nvSpPr>
          <p:spPr bwMode="auto">
            <a:xfrm rot="-2580000">
              <a:off x="3455" y="171"/>
              <a:ext cx="590" cy="22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wrap="none" lIns="50800" tIns="50800" rIns="45720" bIns="50800">
              <a:prstTxWarp prst="textNoShape">
                <a:avLst/>
              </a:prstTxWarp>
              <a:spAutoFit/>
            </a:bodyPr>
            <a:lstStyle/>
            <a:p>
              <a:pPr eaLnBrk="1" hangingPunct="1">
                <a:lnSpc>
                  <a:spcPct val="90000"/>
                </a:lnSpc>
              </a:pP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FF•••F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96613388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2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 dirty="0"/>
              <a:t>Three Notations of a Byte</a:t>
            </a:r>
          </a:p>
        </p:txBody>
      </p:sp>
      <p:sp>
        <p:nvSpPr>
          <p:cNvPr id="43013" name="Rectangle 4"/>
          <p:cNvSpPr>
            <a:spLocks noGrp="1" noChangeArrowheads="1"/>
          </p:cNvSpPr>
          <p:nvPr>
            <p:ph idx="1"/>
          </p:nvPr>
        </p:nvSpPr>
        <p:spPr>
          <a:xfrm>
            <a:off x="204952" y="1227890"/>
            <a:ext cx="7896225" cy="5495925"/>
          </a:xfrm>
        </p:spPr>
        <p:txBody>
          <a:bodyPr/>
          <a:lstStyle/>
          <a:p>
            <a:pPr eaLnBrk="1" hangingPunct="1"/>
            <a:r>
              <a:rPr lang="en-US" dirty="0"/>
              <a:t>Binary: 00000000</a:t>
            </a:r>
            <a:r>
              <a:rPr lang="en-US" baseline="-6000" dirty="0"/>
              <a:t>2</a:t>
            </a:r>
            <a:r>
              <a:rPr lang="en-US" dirty="0"/>
              <a:t> to 11111111</a:t>
            </a:r>
            <a:r>
              <a:rPr lang="en-US" baseline="-6000" dirty="0"/>
              <a:t>2</a:t>
            </a:r>
          </a:p>
          <a:p>
            <a:pPr eaLnBrk="1" hangingPunct="1"/>
            <a:endParaRPr lang="en-US" dirty="0"/>
          </a:p>
          <a:p>
            <a:pPr marL="95250"/>
            <a:r>
              <a:rPr lang="en-US" dirty="0"/>
              <a:t>Decimal: 0</a:t>
            </a:r>
            <a:r>
              <a:rPr lang="en-US" baseline="-6000" dirty="0"/>
              <a:t>10</a:t>
            </a:r>
            <a:r>
              <a:rPr lang="en-US" dirty="0"/>
              <a:t> to 255</a:t>
            </a:r>
            <a:r>
              <a:rPr lang="en-US" baseline="-6000" dirty="0"/>
              <a:t>10</a:t>
            </a:r>
          </a:p>
          <a:p>
            <a:pPr marL="95250"/>
            <a:endParaRPr lang="en-US" dirty="0"/>
          </a:p>
          <a:p>
            <a:pPr marL="95250"/>
            <a:r>
              <a:rPr lang="en-US" dirty="0"/>
              <a:t>Hexadecimal: 00</a:t>
            </a:r>
            <a:r>
              <a:rPr lang="en-US" baseline="-6000" dirty="0"/>
              <a:t>16</a:t>
            </a:r>
            <a:r>
              <a:rPr lang="en-US" dirty="0"/>
              <a:t> to FF</a:t>
            </a:r>
            <a:r>
              <a:rPr lang="en-US" baseline="-6000" dirty="0"/>
              <a:t>16</a:t>
            </a:r>
            <a:endParaRPr lang="en-US" dirty="0"/>
          </a:p>
          <a:p>
            <a:pPr marL="838200" lvl="2" eaLnBrk="1" hangingPunct="1"/>
            <a:r>
              <a:rPr lang="en-US" dirty="0"/>
              <a:t>Base 16 number representation</a:t>
            </a:r>
          </a:p>
          <a:p>
            <a:pPr marL="838200" lvl="2" eaLnBrk="1" hangingPunct="1"/>
            <a:r>
              <a:rPr lang="en-US" dirty="0"/>
              <a:t>Use characters ‘0’ to ‘9’ and ‘A’ to ‘F’</a:t>
            </a:r>
          </a:p>
          <a:p>
            <a:pPr marL="838200" lvl="2" eaLnBrk="1" hangingPunct="1"/>
            <a:r>
              <a:rPr lang="en-US" dirty="0"/>
              <a:t>Write FA1D37B</a:t>
            </a:r>
            <a:r>
              <a:rPr lang="en-US" baseline="-6000" dirty="0"/>
              <a:t>16</a:t>
            </a:r>
            <a:r>
              <a:rPr lang="en-US" dirty="0"/>
              <a:t> in C as</a:t>
            </a:r>
          </a:p>
          <a:p>
            <a:pPr marL="1295400" lvl="3"/>
            <a:r>
              <a:rPr lang="en-US" dirty="0"/>
              <a:t>0xFA1D37B</a:t>
            </a:r>
          </a:p>
          <a:p>
            <a:pPr marL="1295400" lvl="3"/>
            <a:r>
              <a:rPr lang="en-US" dirty="0"/>
              <a:t>0xfa1d37b </a:t>
            </a:r>
          </a:p>
          <a:p>
            <a:pPr marL="1181100" lvl="3" eaLnBrk="1" hangingPunct="1">
              <a:buNone/>
            </a:pPr>
            <a:endParaRPr lang="en-US" dirty="0"/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6553200" y="1106488"/>
            <a:ext cx="1851025" cy="4591050"/>
            <a:chOff x="0" y="0"/>
            <a:chExt cx="1166" cy="2891"/>
          </a:xfrm>
        </p:grpSpPr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0" y="507"/>
              <a:ext cx="1104" cy="2384"/>
              <a:chOff x="0" y="0"/>
              <a:chExt cx="1104" cy="2384"/>
            </a:xfrm>
          </p:grpSpPr>
          <p:grpSp>
            <p:nvGrpSpPr>
              <p:cNvPr id="4" name="Group 7"/>
              <p:cNvGrpSpPr>
                <a:grpSpLocks/>
              </p:cNvGrpSpPr>
              <p:nvPr/>
            </p:nvGrpSpPr>
            <p:grpSpPr bwMode="auto">
              <a:xfrm>
                <a:off x="0" y="0"/>
                <a:ext cx="288" cy="224"/>
                <a:chOff x="0" y="0"/>
                <a:chExt cx="288" cy="224"/>
              </a:xfrm>
            </p:grpSpPr>
            <p:sp>
              <p:nvSpPr>
                <p:cNvPr id="43161" name="Rectangle 8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62" name="Rectangle 9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</a:t>
                  </a:r>
                </a:p>
              </p:txBody>
            </p:sp>
          </p:grpSp>
          <p:grpSp>
            <p:nvGrpSpPr>
              <p:cNvPr id="5" name="Group 10"/>
              <p:cNvGrpSpPr>
                <a:grpSpLocks/>
              </p:cNvGrpSpPr>
              <p:nvPr/>
            </p:nvGrpSpPr>
            <p:grpSpPr bwMode="auto">
              <a:xfrm>
                <a:off x="288" y="0"/>
                <a:ext cx="288" cy="224"/>
                <a:chOff x="0" y="0"/>
                <a:chExt cx="288" cy="224"/>
              </a:xfrm>
            </p:grpSpPr>
            <p:sp>
              <p:nvSpPr>
                <p:cNvPr id="43159" name="Rectangle 11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60" name="Rectangle 12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</a:t>
                  </a:r>
                </a:p>
              </p:txBody>
            </p:sp>
          </p:grpSp>
          <p:grpSp>
            <p:nvGrpSpPr>
              <p:cNvPr id="6" name="Group 13"/>
              <p:cNvGrpSpPr>
                <a:grpSpLocks/>
              </p:cNvGrpSpPr>
              <p:nvPr/>
            </p:nvGrpSpPr>
            <p:grpSpPr bwMode="auto">
              <a:xfrm>
                <a:off x="576" y="0"/>
                <a:ext cx="528" cy="224"/>
                <a:chOff x="0" y="0"/>
                <a:chExt cx="528" cy="224"/>
              </a:xfrm>
            </p:grpSpPr>
            <p:sp>
              <p:nvSpPr>
                <p:cNvPr id="43157" name="Rectangle 14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58" name="Rectangle 15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0000</a:t>
                  </a:r>
                </a:p>
              </p:txBody>
            </p:sp>
          </p:grpSp>
          <p:grpSp>
            <p:nvGrpSpPr>
              <p:cNvPr id="7" name="Group 16"/>
              <p:cNvGrpSpPr>
                <a:grpSpLocks/>
              </p:cNvGrpSpPr>
              <p:nvPr/>
            </p:nvGrpSpPr>
            <p:grpSpPr bwMode="auto">
              <a:xfrm>
                <a:off x="0" y="144"/>
                <a:ext cx="288" cy="224"/>
                <a:chOff x="0" y="0"/>
                <a:chExt cx="288" cy="224"/>
              </a:xfrm>
            </p:grpSpPr>
            <p:sp>
              <p:nvSpPr>
                <p:cNvPr id="43155" name="Rectangle 17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56" name="Rectangle 18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</a:t>
                  </a:r>
                </a:p>
              </p:txBody>
            </p:sp>
          </p:grpSp>
          <p:grpSp>
            <p:nvGrpSpPr>
              <p:cNvPr id="8" name="Group 19"/>
              <p:cNvGrpSpPr>
                <a:grpSpLocks/>
              </p:cNvGrpSpPr>
              <p:nvPr/>
            </p:nvGrpSpPr>
            <p:grpSpPr bwMode="auto">
              <a:xfrm>
                <a:off x="288" y="144"/>
                <a:ext cx="288" cy="224"/>
                <a:chOff x="0" y="0"/>
                <a:chExt cx="288" cy="224"/>
              </a:xfrm>
            </p:grpSpPr>
            <p:sp>
              <p:nvSpPr>
                <p:cNvPr id="43153" name="Rectangle 20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54" name="Rectangle 21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</a:t>
                  </a:r>
                </a:p>
              </p:txBody>
            </p:sp>
          </p:grpSp>
          <p:grpSp>
            <p:nvGrpSpPr>
              <p:cNvPr id="9" name="Group 22"/>
              <p:cNvGrpSpPr>
                <a:grpSpLocks/>
              </p:cNvGrpSpPr>
              <p:nvPr/>
            </p:nvGrpSpPr>
            <p:grpSpPr bwMode="auto">
              <a:xfrm>
                <a:off x="576" y="144"/>
                <a:ext cx="528" cy="224"/>
                <a:chOff x="0" y="0"/>
                <a:chExt cx="528" cy="224"/>
              </a:xfrm>
            </p:grpSpPr>
            <p:sp>
              <p:nvSpPr>
                <p:cNvPr id="43151" name="Rectangle 23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52" name="Rectangle 24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0001</a:t>
                  </a:r>
                </a:p>
              </p:txBody>
            </p:sp>
          </p:grpSp>
          <p:grpSp>
            <p:nvGrpSpPr>
              <p:cNvPr id="10" name="Group 25"/>
              <p:cNvGrpSpPr>
                <a:grpSpLocks/>
              </p:cNvGrpSpPr>
              <p:nvPr/>
            </p:nvGrpSpPr>
            <p:grpSpPr bwMode="auto">
              <a:xfrm>
                <a:off x="0" y="288"/>
                <a:ext cx="288" cy="224"/>
                <a:chOff x="0" y="0"/>
                <a:chExt cx="288" cy="224"/>
              </a:xfrm>
            </p:grpSpPr>
            <p:sp>
              <p:nvSpPr>
                <p:cNvPr id="43149" name="Rectangle 26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50" name="Rectangle 27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2</a:t>
                  </a:r>
                </a:p>
              </p:txBody>
            </p:sp>
          </p:grpSp>
          <p:grpSp>
            <p:nvGrpSpPr>
              <p:cNvPr id="11" name="Group 28"/>
              <p:cNvGrpSpPr>
                <a:grpSpLocks/>
              </p:cNvGrpSpPr>
              <p:nvPr/>
            </p:nvGrpSpPr>
            <p:grpSpPr bwMode="auto">
              <a:xfrm>
                <a:off x="288" y="288"/>
                <a:ext cx="288" cy="224"/>
                <a:chOff x="0" y="0"/>
                <a:chExt cx="288" cy="224"/>
              </a:xfrm>
            </p:grpSpPr>
            <p:sp>
              <p:nvSpPr>
                <p:cNvPr id="43147" name="Rectangle 29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48" name="Rectangle 30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2</a:t>
                  </a:r>
                </a:p>
              </p:txBody>
            </p:sp>
          </p:grpSp>
          <p:grpSp>
            <p:nvGrpSpPr>
              <p:cNvPr id="12" name="Group 31"/>
              <p:cNvGrpSpPr>
                <a:grpSpLocks/>
              </p:cNvGrpSpPr>
              <p:nvPr/>
            </p:nvGrpSpPr>
            <p:grpSpPr bwMode="auto">
              <a:xfrm>
                <a:off x="576" y="288"/>
                <a:ext cx="528" cy="224"/>
                <a:chOff x="0" y="0"/>
                <a:chExt cx="528" cy="224"/>
              </a:xfrm>
            </p:grpSpPr>
            <p:sp>
              <p:nvSpPr>
                <p:cNvPr id="43145" name="Rectangle 32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46" name="Rectangle 33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0010</a:t>
                  </a:r>
                </a:p>
              </p:txBody>
            </p:sp>
          </p:grpSp>
          <p:grpSp>
            <p:nvGrpSpPr>
              <p:cNvPr id="13" name="Group 34"/>
              <p:cNvGrpSpPr>
                <a:grpSpLocks/>
              </p:cNvGrpSpPr>
              <p:nvPr/>
            </p:nvGrpSpPr>
            <p:grpSpPr bwMode="auto">
              <a:xfrm>
                <a:off x="0" y="432"/>
                <a:ext cx="288" cy="224"/>
                <a:chOff x="0" y="0"/>
                <a:chExt cx="288" cy="224"/>
              </a:xfrm>
            </p:grpSpPr>
            <p:sp>
              <p:nvSpPr>
                <p:cNvPr id="43143" name="Rectangle 35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44" name="Rectangle 36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3</a:t>
                  </a:r>
                </a:p>
              </p:txBody>
            </p:sp>
          </p:grpSp>
          <p:grpSp>
            <p:nvGrpSpPr>
              <p:cNvPr id="14" name="Group 37"/>
              <p:cNvGrpSpPr>
                <a:grpSpLocks/>
              </p:cNvGrpSpPr>
              <p:nvPr/>
            </p:nvGrpSpPr>
            <p:grpSpPr bwMode="auto">
              <a:xfrm>
                <a:off x="288" y="432"/>
                <a:ext cx="288" cy="224"/>
                <a:chOff x="0" y="0"/>
                <a:chExt cx="288" cy="224"/>
              </a:xfrm>
            </p:grpSpPr>
            <p:sp>
              <p:nvSpPr>
                <p:cNvPr id="43141" name="Rectangle 38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42" name="Rectangle 39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3</a:t>
                  </a:r>
                </a:p>
              </p:txBody>
            </p:sp>
          </p:grpSp>
          <p:grpSp>
            <p:nvGrpSpPr>
              <p:cNvPr id="15" name="Group 40"/>
              <p:cNvGrpSpPr>
                <a:grpSpLocks/>
              </p:cNvGrpSpPr>
              <p:nvPr/>
            </p:nvGrpSpPr>
            <p:grpSpPr bwMode="auto">
              <a:xfrm>
                <a:off x="576" y="432"/>
                <a:ext cx="528" cy="224"/>
                <a:chOff x="0" y="0"/>
                <a:chExt cx="528" cy="224"/>
              </a:xfrm>
            </p:grpSpPr>
            <p:sp>
              <p:nvSpPr>
                <p:cNvPr id="43139" name="Rectangle 41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40" name="Rectangle 42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0011</a:t>
                  </a:r>
                </a:p>
              </p:txBody>
            </p:sp>
          </p:grpSp>
          <p:grpSp>
            <p:nvGrpSpPr>
              <p:cNvPr id="16" name="Group 43"/>
              <p:cNvGrpSpPr>
                <a:grpSpLocks/>
              </p:cNvGrpSpPr>
              <p:nvPr/>
            </p:nvGrpSpPr>
            <p:grpSpPr bwMode="auto">
              <a:xfrm>
                <a:off x="0" y="576"/>
                <a:ext cx="288" cy="224"/>
                <a:chOff x="0" y="0"/>
                <a:chExt cx="288" cy="224"/>
              </a:xfrm>
            </p:grpSpPr>
            <p:sp>
              <p:nvSpPr>
                <p:cNvPr id="43137" name="Rectangle 44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38" name="Rectangle 45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4</a:t>
                  </a:r>
                </a:p>
              </p:txBody>
            </p:sp>
          </p:grpSp>
          <p:grpSp>
            <p:nvGrpSpPr>
              <p:cNvPr id="17" name="Group 46"/>
              <p:cNvGrpSpPr>
                <a:grpSpLocks/>
              </p:cNvGrpSpPr>
              <p:nvPr/>
            </p:nvGrpSpPr>
            <p:grpSpPr bwMode="auto">
              <a:xfrm>
                <a:off x="288" y="576"/>
                <a:ext cx="288" cy="224"/>
                <a:chOff x="0" y="0"/>
                <a:chExt cx="288" cy="224"/>
              </a:xfrm>
            </p:grpSpPr>
            <p:sp>
              <p:nvSpPr>
                <p:cNvPr id="43135" name="Rectangle 47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36" name="Rectangle 48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4</a:t>
                  </a:r>
                </a:p>
              </p:txBody>
            </p:sp>
          </p:grpSp>
          <p:grpSp>
            <p:nvGrpSpPr>
              <p:cNvPr id="18" name="Group 49"/>
              <p:cNvGrpSpPr>
                <a:grpSpLocks/>
              </p:cNvGrpSpPr>
              <p:nvPr/>
            </p:nvGrpSpPr>
            <p:grpSpPr bwMode="auto">
              <a:xfrm>
                <a:off x="576" y="576"/>
                <a:ext cx="528" cy="224"/>
                <a:chOff x="0" y="0"/>
                <a:chExt cx="528" cy="224"/>
              </a:xfrm>
            </p:grpSpPr>
            <p:sp>
              <p:nvSpPr>
                <p:cNvPr id="43133" name="Rectangle 50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34" name="Rectangle 51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0100</a:t>
                  </a:r>
                </a:p>
              </p:txBody>
            </p:sp>
          </p:grpSp>
          <p:grpSp>
            <p:nvGrpSpPr>
              <p:cNvPr id="19" name="Group 52"/>
              <p:cNvGrpSpPr>
                <a:grpSpLocks/>
              </p:cNvGrpSpPr>
              <p:nvPr/>
            </p:nvGrpSpPr>
            <p:grpSpPr bwMode="auto">
              <a:xfrm>
                <a:off x="0" y="720"/>
                <a:ext cx="288" cy="224"/>
                <a:chOff x="0" y="0"/>
                <a:chExt cx="288" cy="224"/>
              </a:xfrm>
            </p:grpSpPr>
            <p:sp>
              <p:nvSpPr>
                <p:cNvPr id="43131" name="Rectangle 53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32" name="Rectangle 54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5</a:t>
                  </a:r>
                </a:p>
              </p:txBody>
            </p:sp>
          </p:grpSp>
          <p:grpSp>
            <p:nvGrpSpPr>
              <p:cNvPr id="20" name="Group 55"/>
              <p:cNvGrpSpPr>
                <a:grpSpLocks/>
              </p:cNvGrpSpPr>
              <p:nvPr/>
            </p:nvGrpSpPr>
            <p:grpSpPr bwMode="auto">
              <a:xfrm>
                <a:off x="288" y="720"/>
                <a:ext cx="288" cy="224"/>
                <a:chOff x="0" y="0"/>
                <a:chExt cx="288" cy="224"/>
              </a:xfrm>
            </p:grpSpPr>
            <p:sp>
              <p:nvSpPr>
                <p:cNvPr id="43129" name="Rectangle 56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30" name="Rectangle 57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5</a:t>
                  </a:r>
                </a:p>
              </p:txBody>
            </p:sp>
          </p:grpSp>
          <p:grpSp>
            <p:nvGrpSpPr>
              <p:cNvPr id="21" name="Group 58"/>
              <p:cNvGrpSpPr>
                <a:grpSpLocks/>
              </p:cNvGrpSpPr>
              <p:nvPr/>
            </p:nvGrpSpPr>
            <p:grpSpPr bwMode="auto">
              <a:xfrm>
                <a:off x="576" y="720"/>
                <a:ext cx="528" cy="224"/>
                <a:chOff x="0" y="0"/>
                <a:chExt cx="528" cy="224"/>
              </a:xfrm>
            </p:grpSpPr>
            <p:sp>
              <p:nvSpPr>
                <p:cNvPr id="43127" name="Rectangle 59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28" name="Rectangle 60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0101</a:t>
                  </a:r>
                </a:p>
              </p:txBody>
            </p:sp>
          </p:grpSp>
          <p:grpSp>
            <p:nvGrpSpPr>
              <p:cNvPr id="22" name="Group 61"/>
              <p:cNvGrpSpPr>
                <a:grpSpLocks/>
              </p:cNvGrpSpPr>
              <p:nvPr/>
            </p:nvGrpSpPr>
            <p:grpSpPr bwMode="auto">
              <a:xfrm>
                <a:off x="0" y="864"/>
                <a:ext cx="288" cy="224"/>
                <a:chOff x="0" y="0"/>
                <a:chExt cx="288" cy="224"/>
              </a:xfrm>
            </p:grpSpPr>
            <p:sp>
              <p:nvSpPr>
                <p:cNvPr id="43125" name="Rectangle 62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26" name="Rectangle 63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6</a:t>
                  </a:r>
                </a:p>
              </p:txBody>
            </p:sp>
          </p:grpSp>
          <p:grpSp>
            <p:nvGrpSpPr>
              <p:cNvPr id="23" name="Group 64"/>
              <p:cNvGrpSpPr>
                <a:grpSpLocks/>
              </p:cNvGrpSpPr>
              <p:nvPr/>
            </p:nvGrpSpPr>
            <p:grpSpPr bwMode="auto">
              <a:xfrm>
                <a:off x="288" y="864"/>
                <a:ext cx="288" cy="224"/>
                <a:chOff x="0" y="0"/>
                <a:chExt cx="288" cy="224"/>
              </a:xfrm>
            </p:grpSpPr>
            <p:sp>
              <p:nvSpPr>
                <p:cNvPr id="43123" name="Rectangle 65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24" name="Rectangle 66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6</a:t>
                  </a:r>
                </a:p>
              </p:txBody>
            </p:sp>
          </p:grpSp>
          <p:grpSp>
            <p:nvGrpSpPr>
              <p:cNvPr id="24" name="Group 67"/>
              <p:cNvGrpSpPr>
                <a:grpSpLocks/>
              </p:cNvGrpSpPr>
              <p:nvPr/>
            </p:nvGrpSpPr>
            <p:grpSpPr bwMode="auto">
              <a:xfrm>
                <a:off x="576" y="864"/>
                <a:ext cx="528" cy="224"/>
                <a:chOff x="0" y="0"/>
                <a:chExt cx="528" cy="224"/>
              </a:xfrm>
            </p:grpSpPr>
            <p:sp>
              <p:nvSpPr>
                <p:cNvPr id="43121" name="Rectangle 68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22" name="Rectangle 69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0110</a:t>
                  </a:r>
                </a:p>
              </p:txBody>
            </p:sp>
          </p:grpSp>
          <p:grpSp>
            <p:nvGrpSpPr>
              <p:cNvPr id="25" name="Group 70"/>
              <p:cNvGrpSpPr>
                <a:grpSpLocks/>
              </p:cNvGrpSpPr>
              <p:nvPr/>
            </p:nvGrpSpPr>
            <p:grpSpPr bwMode="auto">
              <a:xfrm>
                <a:off x="0" y="1008"/>
                <a:ext cx="288" cy="224"/>
                <a:chOff x="0" y="0"/>
                <a:chExt cx="288" cy="224"/>
              </a:xfrm>
            </p:grpSpPr>
            <p:sp>
              <p:nvSpPr>
                <p:cNvPr id="43119" name="Rectangle 71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20" name="Rectangle 72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7</a:t>
                  </a:r>
                </a:p>
              </p:txBody>
            </p:sp>
          </p:grpSp>
          <p:grpSp>
            <p:nvGrpSpPr>
              <p:cNvPr id="26" name="Group 73"/>
              <p:cNvGrpSpPr>
                <a:grpSpLocks/>
              </p:cNvGrpSpPr>
              <p:nvPr/>
            </p:nvGrpSpPr>
            <p:grpSpPr bwMode="auto">
              <a:xfrm>
                <a:off x="288" y="1008"/>
                <a:ext cx="288" cy="224"/>
                <a:chOff x="0" y="0"/>
                <a:chExt cx="288" cy="224"/>
              </a:xfrm>
            </p:grpSpPr>
            <p:sp>
              <p:nvSpPr>
                <p:cNvPr id="43117" name="Rectangle 74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18" name="Rectangle 75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7</a:t>
                  </a:r>
                </a:p>
              </p:txBody>
            </p:sp>
          </p:grpSp>
          <p:grpSp>
            <p:nvGrpSpPr>
              <p:cNvPr id="27" name="Group 76"/>
              <p:cNvGrpSpPr>
                <a:grpSpLocks/>
              </p:cNvGrpSpPr>
              <p:nvPr/>
            </p:nvGrpSpPr>
            <p:grpSpPr bwMode="auto">
              <a:xfrm>
                <a:off x="576" y="1008"/>
                <a:ext cx="528" cy="224"/>
                <a:chOff x="0" y="0"/>
                <a:chExt cx="528" cy="224"/>
              </a:xfrm>
            </p:grpSpPr>
            <p:sp>
              <p:nvSpPr>
                <p:cNvPr id="43115" name="Rectangle 77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16" name="Rectangle 78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0111</a:t>
                  </a:r>
                </a:p>
              </p:txBody>
            </p:sp>
          </p:grpSp>
          <p:grpSp>
            <p:nvGrpSpPr>
              <p:cNvPr id="28" name="Group 79"/>
              <p:cNvGrpSpPr>
                <a:grpSpLocks/>
              </p:cNvGrpSpPr>
              <p:nvPr/>
            </p:nvGrpSpPr>
            <p:grpSpPr bwMode="auto">
              <a:xfrm>
                <a:off x="0" y="1152"/>
                <a:ext cx="288" cy="224"/>
                <a:chOff x="0" y="0"/>
                <a:chExt cx="288" cy="224"/>
              </a:xfrm>
            </p:grpSpPr>
            <p:sp>
              <p:nvSpPr>
                <p:cNvPr id="43113" name="Rectangle 80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14" name="Rectangle 81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8</a:t>
                  </a:r>
                </a:p>
              </p:txBody>
            </p:sp>
          </p:grpSp>
          <p:grpSp>
            <p:nvGrpSpPr>
              <p:cNvPr id="29" name="Group 82"/>
              <p:cNvGrpSpPr>
                <a:grpSpLocks/>
              </p:cNvGrpSpPr>
              <p:nvPr/>
            </p:nvGrpSpPr>
            <p:grpSpPr bwMode="auto">
              <a:xfrm>
                <a:off x="288" y="1152"/>
                <a:ext cx="288" cy="224"/>
                <a:chOff x="0" y="0"/>
                <a:chExt cx="288" cy="224"/>
              </a:xfrm>
            </p:grpSpPr>
            <p:sp>
              <p:nvSpPr>
                <p:cNvPr id="43111" name="Rectangle 83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12" name="Rectangle 84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8</a:t>
                  </a:r>
                </a:p>
              </p:txBody>
            </p:sp>
          </p:grpSp>
          <p:grpSp>
            <p:nvGrpSpPr>
              <p:cNvPr id="30" name="Group 85"/>
              <p:cNvGrpSpPr>
                <a:grpSpLocks/>
              </p:cNvGrpSpPr>
              <p:nvPr/>
            </p:nvGrpSpPr>
            <p:grpSpPr bwMode="auto">
              <a:xfrm>
                <a:off x="576" y="1152"/>
                <a:ext cx="528" cy="224"/>
                <a:chOff x="0" y="0"/>
                <a:chExt cx="528" cy="224"/>
              </a:xfrm>
            </p:grpSpPr>
            <p:sp>
              <p:nvSpPr>
                <p:cNvPr id="43109" name="Rectangle 86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10" name="Rectangle 87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1000</a:t>
                  </a:r>
                </a:p>
              </p:txBody>
            </p:sp>
          </p:grpSp>
          <p:grpSp>
            <p:nvGrpSpPr>
              <p:cNvPr id="31" name="Group 88"/>
              <p:cNvGrpSpPr>
                <a:grpSpLocks/>
              </p:cNvGrpSpPr>
              <p:nvPr/>
            </p:nvGrpSpPr>
            <p:grpSpPr bwMode="auto">
              <a:xfrm>
                <a:off x="0" y="1296"/>
                <a:ext cx="288" cy="224"/>
                <a:chOff x="0" y="0"/>
                <a:chExt cx="288" cy="224"/>
              </a:xfrm>
            </p:grpSpPr>
            <p:sp>
              <p:nvSpPr>
                <p:cNvPr id="43107" name="Rectangle 89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08" name="Rectangle 90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9</a:t>
                  </a:r>
                </a:p>
              </p:txBody>
            </p:sp>
          </p:grpSp>
          <p:grpSp>
            <p:nvGrpSpPr>
              <p:cNvPr id="43008" name="Group 91"/>
              <p:cNvGrpSpPr>
                <a:grpSpLocks/>
              </p:cNvGrpSpPr>
              <p:nvPr/>
            </p:nvGrpSpPr>
            <p:grpSpPr bwMode="auto">
              <a:xfrm>
                <a:off x="288" y="1296"/>
                <a:ext cx="288" cy="224"/>
                <a:chOff x="0" y="0"/>
                <a:chExt cx="288" cy="224"/>
              </a:xfrm>
            </p:grpSpPr>
            <p:sp>
              <p:nvSpPr>
                <p:cNvPr id="43105" name="Rectangle 92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06" name="Rectangle 93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9</a:t>
                  </a:r>
                </a:p>
              </p:txBody>
            </p:sp>
          </p:grpSp>
          <p:grpSp>
            <p:nvGrpSpPr>
              <p:cNvPr id="43009" name="Group 94"/>
              <p:cNvGrpSpPr>
                <a:grpSpLocks/>
              </p:cNvGrpSpPr>
              <p:nvPr/>
            </p:nvGrpSpPr>
            <p:grpSpPr bwMode="auto">
              <a:xfrm>
                <a:off x="576" y="1296"/>
                <a:ext cx="528" cy="224"/>
                <a:chOff x="0" y="0"/>
                <a:chExt cx="528" cy="224"/>
              </a:xfrm>
            </p:grpSpPr>
            <p:sp>
              <p:nvSpPr>
                <p:cNvPr id="43103" name="Rectangle 95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04" name="Rectangle 96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1001</a:t>
                  </a:r>
                </a:p>
              </p:txBody>
            </p:sp>
          </p:grpSp>
          <p:grpSp>
            <p:nvGrpSpPr>
              <p:cNvPr id="43014" name="Group 97"/>
              <p:cNvGrpSpPr>
                <a:grpSpLocks/>
              </p:cNvGrpSpPr>
              <p:nvPr/>
            </p:nvGrpSpPr>
            <p:grpSpPr bwMode="auto">
              <a:xfrm>
                <a:off x="0" y="1440"/>
                <a:ext cx="288" cy="224"/>
                <a:chOff x="0" y="0"/>
                <a:chExt cx="288" cy="224"/>
              </a:xfrm>
            </p:grpSpPr>
            <p:sp>
              <p:nvSpPr>
                <p:cNvPr id="43101" name="Rectangle 98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02" name="Rectangle 99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A</a:t>
                  </a:r>
                </a:p>
              </p:txBody>
            </p:sp>
          </p:grpSp>
          <p:grpSp>
            <p:nvGrpSpPr>
              <p:cNvPr id="43015" name="Group 100"/>
              <p:cNvGrpSpPr>
                <a:grpSpLocks/>
              </p:cNvGrpSpPr>
              <p:nvPr/>
            </p:nvGrpSpPr>
            <p:grpSpPr bwMode="auto">
              <a:xfrm>
                <a:off x="288" y="1440"/>
                <a:ext cx="288" cy="224"/>
                <a:chOff x="0" y="0"/>
                <a:chExt cx="288" cy="224"/>
              </a:xfrm>
            </p:grpSpPr>
            <p:sp>
              <p:nvSpPr>
                <p:cNvPr id="43099" name="Rectangle 101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00" name="Rectangle 102"/>
                <p:cNvSpPr>
                  <a:spLocks/>
                </p:cNvSpPr>
                <p:nvPr/>
              </p:nvSpPr>
              <p:spPr bwMode="auto">
                <a:xfrm>
                  <a:off x="8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10</a:t>
                  </a:r>
                </a:p>
              </p:txBody>
            </p:sp>
          </p:grpSp>
          <p:grpSp>
            <p:nvGrpSpPr>
              <p:cNvPr id="43019" name="Group 103"/>
              <p:cNvGrpSpPr>
                <a:grpSpLocks/>
              </p:cNvGrpSpPr>
              <p:nvPr/>
            </p:nvGrpSpPr>
            <p:grpSpPr bwMode="auto">
              <a:xfrm>
                <a:off x="576" y="1440"/>
                <a:ext cx="528" cy="224"/>
                <a:chOff x="0" y="0"/>
                <a:chExt cx="528" cy="224"/>
              </a:xfrm>
            </p:grpSpPr>
            <p:sp>
              <p:nvSpPr>
                <p:cNvPr id="43097" name="Rectangle 104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98" name="Rectangle 105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1010</a:t>
                  </a:r>
                </a:p>
              </p:txBody>
            </p:sp>
          </p:grpSp>
          <p:grpSp>
            <p:nvGrpSpPr>
              <p:cNvPr id="43020" name="Group 106"/>
              <p:cNvGrpSpPr>
                <a:grpSpLocks/>
              </p:cNvGrpSpPr>
              <p:nvPr/>
            </p:nvGrpSpPr>
            <p:grpSpPr bwMode="auto">
              <a:xfrm>
                <a:off x="0" y="1584"/>
                <a:ext cx="288" cy="224"/>
                <a:chOff x="0" y="0"/>
                <a:chExt cx="288" cy="224"/>
              </a:xfrm>
            </p:grpSpPr>
            <p:sp>
              <p:nvSpPr>
                <p:cNvPr id="43095" name="Rectangle 107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96" name="Rectangle 108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B</a:t>
                  </a:r>
                </a:p>
              </p:txBody>
            </p:sp>
          </p:grpSp>
          <p:grpSp>
            <p:nvGrpSpPr>
              <p:cNvPr id="43021" name="Group 109"/>
              <p:cNvGrpSpPr>
                <a:grpSpLocks/>
              </p:cNvGrpSpPr>
              <p:nvPr/>
            </p:nvGrpSpPr>
            <p:grpSpPr bwMode="auto">
              <a:xfrm>
                <a:off x="288" y="1584"/>
                <a:ext cx="288" cy="224"/>
                <a:chOff x="0" y="0"/>
                <a:chExt cx="288" cy="224"/>
              </a:xfrm>
            </p:grpSpPr>
            <p:sp>
              <p:nvSpPr>
                <p:cNvPr id="43093" name="Rectangle 110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94" name="Rectangle 111"/>
                <p:cNvSpPr>
                  <a:spLocks/>
                </p:cNvSpPr>
                <p:nvPr/>
              </p:nvSpPr>
              <p:spPr bwMode="auto">
                <a:xfrm>
                  <a:off x="8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11</a:t>
                  </a:r>
                </a:p>
              </p:txBody>
            </p:sp>
          </p:grpSp>
          <p:grpSp>
            <p:nvGrpSpPr>
              <p:cNvPr id="43022" name="Group 112"/>
              <p:cNvGrpSpPr>
                <a:grpSpLocks/>
              </p:cNvGrpSpPr>
              <p:nvPr/>
            </p:nvGrpSpPr>
            <p:grpSpPr bwMode="auto">
              <a:xfrm>
                <a:off x="576" y="1584"/>
                <a:ext cx="528" cy="224"/>
                <a:chOff x="0" y="0"/>
                <a:chExt cx="528" cy="224"/>
              </a:xfrm>
            </p:grpSpPr>
            <p:sp>
              <p:nvSpPr>
                <p:cNvPr id="43091" name="Rectangle 113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92" name="Rectangle 114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1011</a:t>
                  </a:r>
                </a:p>
              </p:txBody>
            </p:sp>
          </p:grpSp>
          <p:grpSp>
            <p:nvGrpSpPr>
              <p:cNvPr id="43023" name="Group 115"/>
              <p:cNvGrpSpPr>
                <a:grpSpLocks/>
              </p:cNvGrpSpPr>
              <p:nvPr/>
            </p:nvGrpSpPr>
            <p:grpSpPr bwMode="auto">
              <a:xfrm>
                <a:off x="0" y="1728"/>
                <a:ext cx="288" cy="224"/>
                <a:chOff x="0" y="0"/>
                <a:chExt cx="288" cy="224"/>
              </a:xfrm>
            </p:grpSpPr>
            <p:sp>
              <p:nvSpPr>
                <p:cNvPr id="43089" name="Rectangle 116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90" name="Rectangle 117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C</a:t>
                  </a:r>
                </a:p>
              </p:txBody>
            </p:sp>
          </p:grpSp>
          <p:grpSp>
            <p:nvGrpSpPr>
              <p:cNvPr id="43024" name="Group 118"/>
              <p:cNvGrpSpPr>
                <a:grpSpLocks/>
              </p:cNvGrpSpPr>
              <p:nvPr/>
            </p:nvGrpSpPr>
            <p:grpSpPr bwMode="auto">
              <a:xfrm>
                <a:off x="288" y="1728"/>
                <a:ext cx="288" cy="224"/>
                <a:chOff x="0" y="0"/>
                <a:chExt cx="288" cy="224"/>
              </a:xfrm>
            </p:grpSpPr>
            <p:sp>
              <p:nvSpPr>
                <p:cNvPr id="43087" name="Rectangle 119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88" name="Rectangle 120"/>
                <p:cNvSpPr>
                  <a:spLocks/>
                </p:cNvSpPr>
                <p:nvPr/>
              </p:nvSpPr>
              <p:spPr bwMode="auto">
                <a:xfrm>
                  <a:off x="8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12</a:t>
                  </a:r>
                </a:p>
              </p:txBody>
            </p:sp>
          </p:grpSp>
          <p:grpSp>
            <p:nvGrpSpPr>
              <p:cNvPr id="43025" name="Group 121"/>
              <p:cNvGrpSpPr>
                <a:grpSpLocks/>
              </p:cNvGrpSpPr>
              <p:nvPr/>
            </p:nvGrpSpPr>
            <p:grpSpPr bwMode="auto">
              <a:xfrm>
                <a:off x="576" y="1728"/>
                <a:ext cx="528" cy="224"/>
                <a:chOff x="0" y="0"/>
                <a:chExt cx="528" cy="224"/>
              </a:xfrm>
            </p:grpSpPr>
            <p:sp>
              <p:nvSpPr>
                <p:cNvPr id="43085" name="Rectangle 122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86" name="Rectangle 123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1100</a:t>
                  </a:r>
                </a:p>
              </p:txBody>
            </p:sp>
          </p:grpSp>
          <p:grpSp>
            <p:nvGrpSpPr>
              <p:cNvPr id="43026" name="Group 124"/>
              <p:cNvGrpSpPr>
                <a:grpSpLocks/>
              </p:cNvGrpSpPr>
              <p:nvPr/>
            </p:nvGrpSpPr>
            <p:grpSpPr bwMode="auto">
              <a:xfrm>
                <a:off x="0" y="1872"/>
                <a:ext cx="288" cy="224"/>
                <a:chOff x="0" y="0"/>
                <a:chExt cx="288" cy="224"/>
              </a:xfrm>
            </p:grpSpPr>
            <p:sp>
              <p:nvSpPr>
                <p:cNvPr id="43083" name="Rectangle 125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84" name="Rectangle 126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D</a:t>
                  </a:r>
                </a:p>
              </p:txBody>
            </p:sp>
          </p:grpSp>
          <p:grpSp>
            <p:nvGrpSpPr>
              <p:cNvPr id="43027" name="Group 127"/>
              <p:cNvGrpSpPr>
                <a:grpSpLocks/>
              </p:cNvGrpSpPr>
              <p:nvPr/>
            </p:nvGrpSpPr>
            <p:grpSpPr bwMode="auto">
              <a:xfrm>
                <a:off x="288" y="1872"/>
                <a:ext cx="288" cy="224"/>
                <a:chOff x="0" y="0"/>
                <a:chExt cx="288" cy="224"/>
              </a:xfrm>
            </p:grpSpPr>
            <p:sp>
              <p:nvSpPr>
                <p:cNvPr id="43081" name="Rectangle 128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82" name="Rectangle 129"/>
                <p:cNvSpPr>
                  <a:spLocks/>
                </p:cNvSpPr>
                <p:nvPr/>
              </p:nvSpPr>
              <p:spPr bwMode="auto">
                <a:xfrm>
                  <a:off x="8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13</a:t>
                  </a:r>
                </a:p>
              </p:txBody>
            </p:sp>
          </p:grpSp>
          <p:grpSp>
            <p:nvGrpSpPr>
              <p:cNvPr id="43028" name="Group 130"/>
              <p:cNvGrpSpPr>
                <a:grpSpLocks/>
              </p:cNvGrpSpPr>
              <p:nvPr/>
            </p:nvGrpSpPr>
            <p:grpSpPr bwMode="auto">
              <a:xfrm>
                <a:off x="576" y="1872"/>
                <a:ext cx="528" cy="224"/>
                <a:chOff x="0" y="0"/>
                <a:chExt cx="528" cy="224"/>
              </a:xfrm>
            </p:grpSpPr>
            <p:sp>
              <p:nvSpPr>
                <p:cNvPr id="43079" name="Rectangle 131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80" name="Rectangle 132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1101</a:t>
                  </a:r>
                </a:p>
              </p:txBody>
            </p:sp>
          </p:grpSp>
          <p:grpSp>
            <p:nvGrpSpPr>
              <p:cNvPr id="43029" name="Group 133"/>
              <p:cNvGrpSpPr>
                <a:grpSpLocks/>
              </p:cNvGrpSpPr>
              <p:nvPr/>
            </p:nvGrpSpPr>
            <p:grpSpPr bwMode="auto">
              <a:xfrm>
                <a:off x="0" y="2016"/>
                <a:ext cx="288" cy="224"/>
                <a:chOff x="0" y="0"/>
                <a:chExt cx="288" cy="224"/>
              </a:xfrm>
            </p:grpSpPr>
            <p:sp>
              <p:nvSpPr>
                <p:cNvPr id="43077" name="Rectangle 134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78" name="Rectangle 135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E</a:t>
                  </a:r>
                </a:p>
              </p:txBody>
            </p:sp>
          </p:grpSp>
          <p:grpSp>
            <p:nvGrpSpPr>
              <p:cNvPr id="43030" name="Group 136"/>
              <p:cNvGrpSpPr>
                <a:grpSpLocks/>
              </p:cNvGrpSpPr>
              <p:nvPr/>
            </p:nvGrpSpPr>
            <p:grpSpPr bwMode="auto">
              <a:xfrm>
                <a:off x="288" y="2016"/>
                <a:ext cx="288" cy="224"/>
                <a:chOff x="0" y="0"/>
                <a:chExt cx="288" cy="224"/>
              </a:xfrm>
            </p:grpSpPr>
            <p:sp>
              <p:nvSpPr>
                <p:cNvPr id="43075" name="Rectangle 137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76" name="Rectangle 138"/>
                <p:cNvSpPr>
                  <a:spLocks/>
                </p:cNvSpPr>
                <p:nvPr/>
              </p:nvSpPr>
              <p:spPr bwMode="auto">
                <a:xfrm>
                  <a:off x="8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14</a:t>
                  </a:r>
                </a:p>
              </p:txBody>
            </p:sp>
          </p:grpSp>
          <p:grpSp>
            <p:nvGrpSpPr>
              <p:cNvPr id="43031" name="Group 139"/>
              <p:cNvGrpSpPr>
                <a:grpSpLocks/>
              </p:cNvGrpSpPr>
              <p:nvPr/>
            </p:nvGrpSpPr>
            <p:grpSpPr bwMode="auto">
              <a:xfrm>
                <a:off x="576" y="2016"/>
                <a:ext cx="528" cy="224"/>
                <a:chOff x="0" y="0"/>
                <a:chExt cx="528" cy="224"/>
              </a:xfrm>
            </p:grpSpPr>
            <p:sp>
              <p:nvSpPr>
                <p:cNvPr id="43073" name="Rectangle 140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74" name="Rectangle 141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1110</a:t>
                  </a:r>
                </a:p>
              </p:txBody>
            </p:sp>
          </p:grpSp>
          <p:grpSp>
            <p:nvGrpSpPr>
              <p:cNvPr id="43032" name="Group 142"/>
              <p:cNvGrpSpPr>
                <a:grpSpLocks/>
              </p:cNvGrpSpPr>
              <p:nvPr/>
            </p:nvGrpSpPr>
            <p:grpSpPr bwMode="auto">
              <a:xfrm>
                <a:off x="0" y="2160"/>
                <a:ext cx="288" cy="224"/>
                <a:chOff x="0" y="0"/>
                <a:chExt cx="288" cy="224"/>
              </a:xfrm>
            </p:grpSpPr>
            <p:sp>
              <p:nvSpPr>
                <p:cNvPr id="43071" name="Rectangle 143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72" name="Rectangle 144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F</a:t>
                  </a:r>
                </a:p>
              </p:txBody>
            </p:sp>
          </p:grpSp>
          <p:grpSp>
            <p:nvGrpSpPr>
              <p:cNvPr id="43033" name="Group 145"/>
              <p:cNvGrpSpPr>
                <a:grpSpLocks/>
              </p:cNvGrpSpPr>
              <p:nvPr/>
            </p:nvGrpSpPr>
            <p:grpSpPr bwMode="auto">
              <a:xfrm>
                <a:off x="288" y="2160"/>
                <a:ext cx="288" cy="224"/>
                <a:chOff x="0" y="0"/>
                <a:chExt cx="288" cy="224"/>
              </a:xfrm>
            </p:grpSpPr>
            <p:sp>
              <p:nvSpPr>
                <p:cNvPr id="43069" name="Rectangle 146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70" name="Rectangle 147"/>
                <p:cNvSpPr>
                  <a:spLocks/>
                </p:cNvSpPr>
                <p:nvPr/>
              </p:nvSpPr>
              <p:spPr bwMode="auto">
                <a:xfrm>
                  <a:off x="8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15</a:t>
                  </a:r>
                </a:p>
              </p:txBody>
            </p:sp>
          </p:grpSp>
          <p:grpSp>
            <p:nvGrpSpPr>
              <p:cNvPr id="43034" name="Group 148"/>
              <p:cNvGrpSpPr>
                <a:grpSpLocks/>
              </p:cNvGrpSpPr>
              <p:nvPr/>
            </p:nvGrpSpPr>
            <p:grpSpPr bwMode="auto">
              <a:xfrm>
                <a:off x="576" y="2160"/>
                <a:ext cx="528" cy="224"/>
                <a:chOff x="0" y="0"/>
                <a:chExt cx="528" cy="224"/>
              </a:xfrm>
            </p:grpSpPr>
            <p:sp>
              <p:nvSpPr>
                <p:cNvPr id="43067" name="Rectangle 149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68" name="Rectangle 150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1111</a:t>
                  </a:r>
                </a:p>
              </p:txBody>
            </p:sp>
          </p:grpSp>
        </p:grpSp>
        <p:sp>
          <p:nvSpPr>
            <p:cNvPr id="43016" name="Rectangle 151"/>
            <p:cNvSpPr>
              <a:spLocks/>
            </p:cNvSpPr>
            <p:nvPr/>
          </p:nvSpPr>
          <p:spPr bwMode="auto">
            <a:xfrm rot="-2340000">
              <a:off x="50" y="267"/>
              <a:ext cx="362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Hex</a:t>
              </a:r>
            </a:p>
          </p:txBody>
        </p:sp>
        <p:sp>
          <p:nvSpPr>
            <p:cNvPr id="43017" name="Rectangle 152"/>
            <p:cNvSpPr>
              <a:spLocks/>
            </p:cNvSpPr>
            <p:nvPr/>
          </p:nvSpPr>
          <p:spPr bwMode="auto">
            <a:xfrm rot="-2340000">
              <a:off x="307" y="177"/>
              <a:ext cx="649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Decimal</a:t>
              </a:r>
            </a:p>
          </p:txBody>
        </p:sp>
        <p:sp>
          <p:nvSpPr>
            <p:cNvPr id="43018" name="Rectangle 153"/>
            <p:cNvSpPr>
              <a:spLocks/>
            </p:cNvSpPr>
            <p:nvPr/>
          </p:nvSpPr>
          <p:spPr bwMode="auto">
            <a:xfrm rot="-2340000">
              <a:off x="606" y="210"/>
              <a:ext cx="546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Binary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30460267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Shape 283"/>
          <p:cNvSpPr>
            <a:spLocks noGrp="1"/>
          </p:cNvSpPr>
          <p:nvPr>
            <p:ph type="title"/>
          </p:nvPr>
        </p:nvSpPr>
        <p:spPr>
          <a:xfrm>
            <a:off x="357017" y="435678"/>
            <a:ext cx="7592095" cy="762001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 b="0"/>
            </a:pPr>
            <a:r>
              <a:rPr lang="en-US" sz="3600" b="1" dirty="0">
                <a:sym typeface="Wingdings"/>
              </a:rPr>
              <a:t>Words</a:t>
            </a:r>
            <a:endParaRPr sz="3600" b="1" dirty="0"/>
          </a:p>
        </p:txBody>
      </p:sp>
      <p:sp>
        <p:nvSpPr>
          <p:cNvPr id="284" name="Shape 284"/>
          <p:cNvSpPr>
            <a:spLocks noGrp="1"/>
          </p:cNvSpPr>
          <p:nvPr>
            <p:ph type="body" idx="1"/>
          </p:nvPr>
        </p:nvSpPr>
        <p:spPr>
          <a:xfrm>
            <a:off x="396875" y="1362075"/>
            <a:ext cx="7896225" cy="497205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152400" lvl="0">
              <a:defRPr sz="1800" b="0"/>
            </a:pPr>
            <a:r>
              <a:rPr lang="en-US" sz="2400" b="1" dirty="0"/>
              <a:t>Every computer has a “word size”</a:t>
            </a:r>
          </a:p>
          <a:p>
            <a:pPr marL="609600" lvl="1">
              <a:defRPr sz="1800" b="0"/>
            </a:pPr>
            <a:r>
              <a:rPr b="1" dirty="0"/>
              <a:t>Nominal size of</a:t>
            </a:r>
            <a:r>
              <a:rPr lang="en-US" b="1" dirty="0"/>
              <a:t> integer-valued data</a:t>
            </a:r>
          </a:p>
          <a:p>
            <a:pPr marL="998219" lvl="2">
              <a:defRPr sz="1800" b="0"/>
            </a:pPr>
            <a:r>
              <a:rPr lang="en-US" b="1"/>
              <a:t>Including </a:t>
            </a:r>
            <a:r>
              <a:rPr lang="en-US" b="1" dirty="0"/>
              <a:t>address</a:t>
            </a:r>
            <a:r>
              <a:rPr lang="en-US" dirty="0"/>
              <a:t>!</a:t>
            </a:r>
            <a:endParaRPr b="1" dirty="0"/>
          </a:p>
          <a:p>
            <a:pPr marL="152400" lvl="0">
              <a:defRPr sz="1800" b="0"/>
            </a:pPr>
            <a:r>
              <a:rPr sz="2400" b="1" dirty="0"/>
              <a:t>Older</a:t>
            </a:r>
            <a:r>
              <a:rPr lang="en-US" sz="2400" b="1" dirty="0"/>
              <a:t> </a:t>
            </a:r>
            <a:r>
              <a:rPr sz="2400" b="1" dirty="0"/>
              <a:t>machines: 32 bits (4 bytes) words</a:t>
            </a:r>
          </a:p>
          <a:p>
            <a:pPr marL="438150" lvl="1" indent="-285750">
              <a:spcBef>
                <a:spcPts val="400"/>
              </a:spcBef>
              <a:buFont typeface="Wingdings"/>
              <a:defRPr sz="1800" b="0"/>
            </a:pPr>
            <a:r>
              <a:rPr sz="2000" dirty="0"/>
              <a:t>Limits addresses to 4GB</a:t>
            </a:r>
            <a:endParaRPr lang="en-US" sz="2000" dirty="0"/>
          </a:p>
          <a:p>
            <a:pPr marL="826769" lvl="2" indent="-285750">
              <a:spcBef>
                <a:spcPts val="400"/>
              </a:spcBef>
              <a:buFont typeface="Wingdings"/>
              <a:defRPr sz="1800" b="0"/>
            </a:pPr>
            <a:r>
              <a:rPr lang="en-US" sz="2000" dirty="0"/>
              <a:t>Why?</a:t>
            </a:r>
            <a:endParaRPr sz="2000" dirty="0"/>
          </a:p>
          <a:p>
            <a:pPr marL="438150" lvl="1" indent="-285750">
              <a:spcBef>
                <a:spcPts val="400"/>
              </a:spcBef>
              <a:buFont typeface="Wingdings"/>
              <a:defRPr sz="1800" b="0"/>
            </a:pPr>
            <a:r>
              <a:rPr lang="en-US" sz="2000" dirty="0"/>
              <a:t>Too s</a:t>
            </a:r>
            <a:r>
              <a:rPr sz="2000" dirty="0"/>
              <a:t>mall for memory-intensive applications</a:t>
            </a:r>
          </a:p>
          <a:p>
            <a:pPr marL="152400" lvl="0">
              <a:defRPr sz="1800" b="0"/>
            </a:pPr>
            <a:r>
              <a:rPr sz="2400" b="1" dirty="0"/>
              <a:t>Newer systems: 64 bits (8 bytes) words</a:t>
            </a:r>
          </a:p>
          <a:p>
            <a:pPr marL="438150" lvl="1" indent="-285750">
              <a:spcBef>
                <a:spcPts val="400"/>
              </a:spcBef>
              <a:buFont typeface="Wingdings"/>
              <a:defRPr sz="1800" b="0"/>
            </a:pPr>
            <a:r>
              <a:rPr sz="2000" dirty="0"/>
              <a:t>Potential address space ≈ 1.8 X 10</a:t>
            </a:r>
            <a:r>
              <a:rPr sz="2000" baseline="31999" dirty="0"/>
              <a:t>19</a:t>
            </a:r>
            <a:r>
              <a:rPr sz="2000" dirty="0"/>
              <a:t> bytes</a:t>
            </a:r>
          </a:p>
          <a:p>
            <a:pPr marL="438150" lvl="1" indent="-285750">
              <a:spcBef>
                <a:spcPts val="400"/>
              </a:spcBef>
              <a:buFont typeface="Wingdings"/>
              <a:defRPr sz="1800" b="0"/>
            </a:pPr>
            <a:r>
              <a:rPr sz="2000" dirty="0"/>
              <a:t>x86-64 machines support 48-bit addresses: 256 Terabytes</a:t>
            </a:r>
          </a:p>
          <a:p>
            <a:pPr marL="152400" lvl="0">
              <a:defRPr sz="1800" b="0"/>
            </a:pPr>
            <a:r>
              <a:rPr sz="2400" b="1" dirty="0"/>
              <a:t>Machines support multiple data formats</a:t>
            </a:r>
          </a:p>
          <a:p>
            <a:pPr marL="438150" lvl="1" indent="-285750">
              <a:spcBef>
                <a:spcPts val="400"/>
              </a:spcBef>
              <a:buFont typeface="Wingdings"/>
              <a:defRPr sz="1800" b="0"/>
            </a:pPr>
            <a:r>
              <a:rPr sz="2000" dirty="0"/>
              <a:t>Fractions or multiples of word size</a:t>
            </a:r>
          </a:p>
          <a:p>
            <a:pPr marL="438150" lvl="1" indent="-285750">
              <a:spcBef>
                <a:spcPts val="400"/>
              </a:spcBef>
              <a:buFont typeface="Wingdings"/>
              <a:defRPr sz="1800" b="0"/>
            </a:pPr>
            <a:r>
              <a:rPr sz="2000" dirty="0"/>
              <a:t>Always integral number of bytes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4" grpId="0" uiExpand="1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4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Word-Oriented Memory Organization</a:t>
            </a:r>
          </a:p>
        </p:txBody>
      </p:sp>
      <p:sp>
        <p:nvSpPr>
          <p:cNvPr id="46085" name="Rectangle 4"/>
          <p:cNvSpPr>
            <a:spLocks noGrp="1" noChangeArrowheads="1"/>
          </p:cNvSpPr>
          <p:nvPr>
            <p:ph idx="1"/>
          </p:nvPr>
        </p:nvSpPr>
        <p:spPr>
          <a:xfrm>
            <a:off x="396876" y="1362075"/>
            <a:ext cx="4554538" cy="4972050"/>
          </a:xfrm>
        </p:spPr>
        <p:txBody>
          <a:bodyPr/>
          <a:lstStyle/>
          <a:p>
            <a:pPr eaLnBrk="1" hangingPunct="1"/>
            <a:r>
              <a:rPr lang="en-US" dirty="0"/>
              <a:t>Addresses Specify Byte Locations</a:t>
            </a:r>
          </a:p>
          <a:p>
            <a:pPr marL="552450" lvl="1" eaLnBrk="1" hangingPunct="1"/>
            <a:r>
              <a:rPr lang="en-US" dirty="0"/>
              <a:t>Address of first byte in word</a:t>
            </a:r>
          </a:p>
          <a:p>
            <a:pPr marL="552450" lvl="1" eaLnBrk="1" hangingPunct="1"/>
            <a:r>
              <a:rPr lang="en-US" dirty="0"/>
              <a:t>Addresses of successive words differ by 4 (32-bit) or 8 (64-bit)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5219700" y="1143000"/>
            <a:ext cx="3467100" cy="5591175"/>
            <a:chOff x="0" y="0"/>
            <a:chExt cx="2184" cy="3522"/>
          </a:xfrm>
        </p:grpSpPr>
        <p:sp>
          <p:nvSpPr>
            <p:cNvPr id="46087" name="Rectangle 6"/>
            <p:cNvSpPr>
              <a:spLocks/>
            </p:cNvSpPr>
            <p:nvPr/>
          </p:nvSpPr>
          <p:spPr bwMode="auto">
            <a:xfrm>
              <a:off x="1253" y="418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88" name="Rectangle 7"/>
            <p:cNvSpPr>
              <a:spLocks/>
            </p:cNvSpPr>
            <p:nvPr/>
          </p:nvSpPr>
          <p:spPr bwMode="auto">
            <a:xfrm>
              <a:off x="1253" y="610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89" name="Rectangle 8"/>
            <p:cNvSpPr>
              <a:spLocks/>
            </p:cNvSpPr>
            <p:nvPr/>
          </p:nvSpPr>
          <p:spPr bwMode="auto">
            <a:xfrm>
              <a:off x="1253" y="802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0" name="Rectangle 9"/>
            <p:cNvSpPr>
              <a:spLocks/>
            </p:cNvSpPr>
            <p:nvPr/>
          </p:nvSpPr>
          <p:spPr bwMode="auto">
            <a:xfrm>
              <a:off x="1253" y="994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1" name="Rectangle 10"/>
            <p:cNvSpPr>
              <a:spLocks/>
            </p:cNvSpPr>
            <p:nvPr/>
          </p:nvSpPr>
          <p:spPr bwMode="auto">
            <a:xfrm>
              <a:off x="1253" y="1186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2" name="Rectangle 11"/>
            <p:cNvSpPr>
              <a:spLocks/>
            </p:cNvSpPr>
            <p:nvPr/>
          </p:nvSpPr>
          <p:spPr bwMode="auto">
            <a:xfrm>
              <a:off x="1253" y="1378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3" name="Rectangle 12"/>
            <p:cNvSpPr>
              <a:spLocks/>
            </p:cNvSpPr>
            <p:nvPr/>
          </p:nvSpPr>
          <p:spPr bwMode="auto">
            <a:xfrm>
              <a:off x="1253" y="1570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4" name="Rectangle 13"/>
            <p:cNvSpPr>
              <a:spLocks/>
            </p:cNvSpPr>
            <p:nvPr/>
          </p:nvSpPr>
          <p:spPr bwMode="auto">
            <a:xfrm>
              <a:off x="1253" y="1762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5" name="Rectangle 14"/>
            <p:cNvSpPr>
              <a:spLocks/>
            </p:cNvSpPr>
            <p:nvPr/>
          </p:nvSpPr>
          <p:spPr bwMode="auto">
            <a:xfrm>
              <a:off x="1253" y="1954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6" name="Rectangle 15"/>
            <p:cNvSpPr>
              <a:spLocks/>
            </p:cNvSpPr>
            <p:nvPr/>
          </p:nvSpPr>
          <p:spPr bwMode="auto">
            <a:xfrm>
              <a:off x="1253" y="2146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7" name="Rectangle 16"/>
            <p:cNvSpPr>
              <a:spLocks/>
            </p:cNvSpPr>
            <p:nvPr/>
          </p:nvSpPr>
          <p:spPr bwMode="auto">
            <a:xfrm>
              <a:off x="1253" y="2338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8" name="Rectangle 17"/>
            <p:cNvSpPr>
              <a:spLocks/>
            </p:cNvSpPr>
            <p:nvPr/>
          </p:nvSpPr>
          <p:spPr bwMode="auto">
            <a:xfrm>
              <a:off x="1253" y="2530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9" name="Rectangle 18"/>
            <p:cNvSpPr>
              <a:spLocks/>
            </p:cNvSpPr>
            <p:nvPr/>
          </p:nvSpPr>
          <p:spPr bwMode="auto">
            <a:xfrm>
              <a:off x="1733" y="418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0000</a:t>
              </a:r>
            </a:p>
          </p:txBody>
        </p:sp>
        <p:sp>
          <p:nvSpPr>
            <p:cNvPr id="46100" name="Rectangle 19"/>
            <p:cNvSpPr>
              <a:spLocks/>
            </p:cNvSpPr>
            <p:nvPr/>
          </p:nvSpPr>
          <p:spPr bwMode="auto">
            <a:xfrm>
              <a:off x="1733" y="610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0001</a:t>
              </a:r>
            </a:p>
          </p:txBody>
        </p:sp>
        <p:sp>
          <p:nvSpPr>
            <p:cNvPr id="46101" name="Rectangle 20"/>
            <p:cNvSpPr>
              <a:spLocks/>
            </p:cNvSpPr>
            <p:nvPr/>
          </p:nvSpPr>
          <p:spPr bwMode="auto">
            <a:xfrm>
              <a:off x="1733" y="802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0002</a:t>
              </a:r>
            </a:p>
          </p:txBody>
        </p:sp>
        <p:sp>
          <p:nvSpPr>
            <p:cNvPr id="46102" name="Rectangle 21"/>
            <p:cNvSpPr>
              <a:spLocks/>
            </p:cNvSpPr>
            <p:nvPr/>
          </p:nvSpPr>
          <p:spPr bwMode="auto">
            <a:xfrm>
              <a:off x="1733" y="994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0003</a:t>
              </a:r>
            </a:p>
          </p:txBody>
        </p:sp>
        <p:sp>
          <p:nvSpPr>
            <p:cNvPr id="46103" name="Rectangle 22"/>
            <p:cNvSpPr>
              <a:spLocks/>
            </p:cNvSpPr>
            <p:nvPr/>
          </p:nvSpPr>
          <p:spPr bwMode="auto">
            <a:xfrm>
              <a:off x="1733" y="1186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0004</a:t>
              </a:r>
            </a:p>
          </p:txBody>
        </p:sp>
        <p:sp>
          <p:nvSpPr>
            <p:cNvPr id="46104" name="Rectangle 23"/>
            <p:cNvSpPr>
              <a:spLocks/>
            </p:cNvSpPr>
            <p:nvPr/>
          </p:nvSpPr>
          <p:spPr bwMode="auto">
            <a:xfrm>
              <a:off x="1733" y="1378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0005</a:t>
              </a:r>
            </a:p>
          </p:txBody>
        </p:sp>
        <p:sp>
          <p:nvSpPr>
            <p:cNvPr id="46105" name="Rectangle 24"/>
            <p:cNvSpPr>
              <a:spLocks/>
            </p:cNvSpPr>
            <p:nvPr/>
          </p:nvSpPr>
          <p:spPr bwMode="auto">
            <a:xfrm>
              <a:off x="1733" y="1570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0006</a:t>
              </a:r>
            </a:p>
          </p:txBody>
        </p:sp>
        <p:sp>
          <p:nvSpPr>
            <p:cNvPr id="46106" name="Rectangle 25"/>
            <p:cNvSpPr>
              <a:spLocks/>
            </p:cNvSpPr>
            <p:nvPr/>
          </p:nvSpPr>
          <p:spPr bwMode="auto">
            <a:xfrm>
              <a:off x="1733" y="1762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0007</a:t>
              </a:r>
            </a:p>
          </p:txBody>
        </p:sp>
        <p:sp>
          <p:nvSpPr>
            <p:cNvPr id="46107" name="Rectangle 26"/>
            <p:cNvSpPr>
              <a:spLocks/>
            </p:cNvSpPr>
            <p:nvPr/>
          </p:nvSpPr>
          <p:spPr bwMode="auto">
            <a:xfrm>
              <a:off x="1733" y="1954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0008</a:t>
              </a:r>
            </a:p>
          </p:txBody>
        </p:sp>
        <p:sp>
          <p:nvSpPr>
            <p:cNvPr id="46108" name="Rectangle 27"/>
            <p:cNvSpPr>
              <a:spLocks/>
            </p:cNvSpPr>
            <p:nvPr/>
          </p:nvSpPr>
          <p:spPr bwMode="auto">
            <a:xfrm>
              <a:off x="1733" y="2146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0009</a:t>
              </a:r>
            </a:p>
          </p:txBody>
        </p:sp>
        <p:sp>
          <p:nvSpPr>
            <p:cNvPr id="46109" name="Rectangle 28"/>
            <p:cNvSpPr>
              <a:spLocks/>
            </p:cNvSpPr>
            <p:nvPr/>
          </p:nvSpPr>
          <p:spPr bwMode="auto">
            <a:xfrm>
              <a:off x="1733" y="2338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0010</a:t>
              </a:r>
            </a:p>
          </p:txBody>
        </p:sp>
        <p:sp>
          <p:nvSpPr>
            <p:cNvPr id="46110" name="Rectangle 29"/>
            <p:cNvSpPr>
              <a:spLocks/>
            </p:cNvSpPr>
            <p:nvPr/>
          </p:nvSpPr>
          <p:spPr bwMode="auto">
            <a:xfrm>
              <a:off x="1733" y="2530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0011</a:t>
              </a: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657" y="418"/>
              <a:ext cx="384" cy="3072"/>
              <a:chOff x="0" y="0"/>
              <a:chExt cx="384" cy="3072"/>
            </a:xfrm>
          </p:grpSpPr>
          <p:sp>
            <p:nvSpPr>
              <p:cNvPr id="46155" name="Rectangle 31"/>
              <p:cNvSpPr>
                <a:spLocks/>
              </p:cNvSpPr>
              <p:nvPr/>
            </p:nvSpPr>
            <p:spPr bwMode="auto">
              <a:xfrm>
                <a:off x="0" y="1536"/>
                <a:ext cx="384" cy="1536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6156" name="Rectangle 32"/>
              <p:cNvSpPr>
                <a:spLocks/>
              </p:cNvSpPr>
              <p:nvPr/>
            </p:nvSpPr>
            <p:spPr bwMode="auto">
              <a:xfrm>
                <a:off x="0" y="0"/>
                <a:ext cx="384" cy="1536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</p:grpSp>
        <p:grpSp>
          <p:nvGrpSpPr>
            <p:cNvPr id="4" name="Group 33"/>
            <p:cNvGrpSpPr>
              <a:grpSpLocks/>
            </p:cNvGrpSpPr>
            <p:nvPr/>
          </p:nvGrpSpPr>
          <p:grpSpPr bwMode="auto">
            <a:xfrm>
              <a:off x="81" y="418"/>
              <a:ext cx="384" cy="3072"/>
              <a:chOff x="0" y="0"/>
              <a:chExt cx="384" cy="3072"/>
            </a:xfrm>
          </p:grpSpPr>
          <p:sp>
            <p:nvSpPr>
              <p:cNvPr id="46151" name="Rectangle 34"/>
              <p:cNvSpPr>
                <a:spLocks/>
              </p:cNvSpPr>
              <p:nvPr/>
            </p:nvSpPr>
            <p:spPr bwMode="auto">
              <a:xfrm>
                <a:off x="0" y="0"/>
                <a:ext cx="384" cy="768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6152" name="Rectangle 35"/>
              <p:cNvSpPr>
                <a:spLocks/>
              </p:cNvSpPr>
              <p:nvPr/>
            </p:nvSpPr>
            <p:spPr bwMode="auto">
              <a:xfrm>
                <a:off x="0" y="768"/>
                <a:ext cx="384" cy="768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6153" name="Rectangle 36"/>
              <p:cNvSpPr>
                <a:spLocks/>
              </p:cNvSpPr>
              <p:nvPr/>
            </p:nvSpPr>
            <p:spPr bwMode="auto">
              <a:xfrm>
                <a:off x="0" y="1536"/>
                <a:ext cx="384" cy="768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6154" name="Rectangle 37"/>
              <p:cNvSpPr>
                <a:spLocks/>
              </p:cNvSpPr>
              <p:nvPr/>
            </p:nvSpPr>
            <p:spPr bwMode="auto">
              <a:xfrm>
                <a:off x="0" y="2304"/>
                <a:ext cx="384" cy="768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</p:grpSp>
        <p:sp>
          <p:nvSpPr>
            <p:cNvPr id="46113" name="Rectangle 38"/>
            <p:cNvSpPr>
              <a:spLocks/>
            </p:cNvSpPr>
            <p:nvPr/>
          </p:nvSpPr>
          <p:spPr bwMode="auto">
            <a:xfrm>
              <a:off x="0" y="0"/>
              <a:ext cx="543" cy="41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32-bit</a:t>
              </a:r>
            </a:p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Words</a:t>
              </a:r>
            </a:p>
          </p:txBody>
        </p:sp>
        <p:sp>
          <p:nvSpPr>
            <p:cNvPr id="46114" name="Rectangle 39"/>
            <p:cNvSpPr>
              <a:spLocks/>
            </p:cNvSpPr>
            <p:nvPr/>
          </p:nvSpPr>
          <p:spPr bwMode="auto">
            <a:xfrm>
              <a:off x="1198" y="82"/>
              <a:ext cx="490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Bytes</a:t>
              </a:r>
            </a:p>
          </p:txBody>
        </p:sp>
        <p:sp>
          <p:nvSpPr>
            <p:cNvPr id="46115" name="Rectangle 40"/>
            <p:cNvSpPr>
              <a:spLocks/>
            </p:cNvSpPr>
            <p:nvPr/>
          </p:nvSpPr>
          <p:spPr bwMode="auto">
            <a:xfrm>
              <a:off x="1718" y="82"/>
              <a:ext cx="466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Addr.</a:t>
              </a:r>
            </a:p>
          </p:txBody>
        </p:sp>
        <p:sp>
          <p:nvSpPr>
            <p:cNvPr id="46116" name="Rectangle 41"/>
            <p:cNvSpPr>
              <a:spLocks/>
            </p:cNvSpPr>
            <p:nvPr/>
          </p:nvSpPr>
          <p:spPr bwMode="auto">
            <a:xfrm>
              <a:off x="1253" y="2722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117" name="Rectangle 42"/>
            <p:cNvSpPr>
              <a:spLocks/>
            </p:cNvSpPr>
            <p:nvPr/>
          </p:nvSpPr>
          <p:spPr bwMode="auto">
            <a:xfrm>
              <a:off x="1733" y="2722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0012</a:t>
              </a:r>
            </a:p>
          </p:txBody>
        </p:sp>
        <p:sp>
          <p:nvSpPr>
            <p:cNvPr id="46118" name="Rectangle 43"/>
            <p:cNvSpPr>
              <a:spLocks/>
            </p:cNvSpPr>
            <p:nvPr/>
          </p:nvSpPr>
          <p:spPr bwMode="auto">
            <a:xfrm>
              <a:off x="1253" y="2914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119" name="Rectangle 44"/>
            <p:cNvSpPr>
              <a:spLocks/>
            </p:cNvSpPr>
            <p:nvPr/>
          </p:nvSpPr>
          <p:spPr bwMode="auto">
            <a:xfrm>
              <a:off x="1733" y="2914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0013</a:t>
              </a:r>
            </a:p>
          </p:txBody>
        </p:sp>
        <p:sp>
          <p:nvSpPr>
            <p:cNvPr id="46120" name="Rectangle 45"/>
            <p:cNvSpPr>
              <a:spLocks/>
            </p:cNvSpPr>
            <p:nvPr/>
          </p:nvSpPr>
          <p:spPr bwMode="auto">
            <a:xfrm>
              <a:off x="1253" y="3106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121" name="Rectangle 46"/>
            <p:cNvSpPr>
              <a:spLocks/>
            </p:cNvSpPr>
            <p:nvPr/>
          </p:nvSpPr>
          <p:spPr bwMode="auto">
            <a:xfrm>
              <a:off x="1733" y="3106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0014</a:t>
              </a:r>
            </a:p>
          </p:txBody>
        </p:sp>
        <p:sp>
          <p:nvSpPr>
            <p:cNvPr id="46122" name="Rectangle 47"/>
            <p:cNvSpPr>
              <a:spLocks/>
            </p:cNvSpPr>
            <p:nvPr/>
          </p:nvSpPr>
          <p:spPr bwMode="auto">
            <a:xfrm>
              <a:off x="1253" y="3298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123" name="Rectangle 48"/>
            <p:cNvSpPr>
              <a:spLocks/>
            </p:cNvSpPr>
            <p:nvPr/>
          </p:nvSpPr>
          <p:spPr bwMode="auto">
            <a:xfrm>
              <a:off x="1733" y="3298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0015</a:t>
              </a:r>
            </a:p>
          </p:txBody>
        </p:sp>
        <p:sp>
          <p:nvSpPr>
            <p:cNvPr id="46124" name="Rectangle 49"/>
            <p:cNvSpPr>
              <a:spLocks/>
            </p:cNvSpPr>
            <p:nvPr/>
          </p:nvSpPr>
          <p:spPr bwMode="auto">
            <a:xfrm>
              <a:off x="576" y="0"/>
              <a:ext cx="543" cy="41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64-bit</a:t>
              </a:r>
            </a:p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Words</a:t>
              </a:r>
            </a:p>
          </p:txBody>
        </p:sp>
        <p:sp>
          <p:nvSpPr>
            <p:cNvPr id="46125" name="Rectangle 50"/>
            <p:cNvSpPr>
              <a:spLocks/>
            </p:cNvSpPr>
            <p:nvPr/>
          </p:nvSpPr>
          <p:spPr bwMode="auto">
            <a:xfrm>
              <a:off x="657" y="946"/>
              <a:ext cx="392" cy="46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Addr </a:t>
              </a:r>
            </a:p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=</a:t>
              </a:r>
            </a:p>
            <a:p>
              <a:pPr algn="ctr" eaLnBrk="1" hangingPunct="1"/>
              <a:r>
                <a:rPr lang="en-US" sz="14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??</a:t>
              </a:r>
            </a:p>
          </p:txBody>
        </p:sp>
        <p:sp>
          <p:nvSpPr>
            <p:cNvPr id="46126" name="Rectangle 51"/>
            <p:cNvSpPr>
              <a:spLocks/>
            </p:cNvSpPr>
            <p:nvPr/>
          </p:nvSpPr>
          <p:spPr bwMode="auto">
            <a:xfrm>
              <a:off x="657" y="2434"/>
              <a:ext cx="392" cy="46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Addr </a:t>
              </a:r>
            </a:p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=</a:t>
              </a:r>
            </a:p>
            <a:p>
              <a:pPr algn="ctr" eaLnBrk="1" hangingPunct="1"/>
              <a:r>
                <a:rPr lang="en-US" sz="14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??</a:t>
              </a:r>
            </a:p>
          </p:txBody>
        </p:sp>
        <p:sp>
          <p:nvSpPr>
            <p:cNvPr id="46127" name="Rectangle 52"/>
            <p:cNvSpPr>
              <a:spLocks/>
            </p:cNvSpPr>
            <p:nvPr/>
          </p:nvSpPr>
          <p:spPr bwMode="auto">
            <a:xfrm>
              <a:off x="81" y="562"/>
              <a:ext cx="392" cy="46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Addr </a:t>
              </a:r>
            </a:p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=</a:t>
              </a:r>
            </a:p>
            <a:p>
              <a:pPr algn="ctr" eaLnBrk="1" hangingPunct="1"/>
              <a:r>
                <a:rPr lang="en-US" sz="14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??</a:t>
              </a:r>
            </a:p>
          </p:txBody>
        </p:sp>
        <p:sp>
          <p:nvSpPr>
            <p:cNvPr id="46128" name="Rectangle 53"/>
            <p:cNvSpPr>
              <a:spLocks/>
            </p:cNvSpPr>
            <p:nvPr/>
          </p:nvSpPr>
          <p:spPr bwMode="auto">
            <a:xfrm>
              <a:off x="81" y="1330"/>
              <a:ext cx="392" cy="46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Addr </a:t>
              </a:r>
            </a:p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=</a:t>
              </a:r>
            </a:p>
            <a:p>
              <a:pPr algn="ctr" eaLnBrk="1" hangingPunct="1"/>
              <a:r>
                <a:rPr lang="en-US" sz="14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??</a:t>
              </a:r>
            </a:p>
          </p:txBody>
        </p:sp>
        <p:sp>
          <p:nvSpPr>
            <p:cNvPr id="46129" name="Rectangle 54"/>
            <p:cNvSpPr>
              <a:spLocks/>
            </p:cNvSpPr>
            <p:nvPr/>
          </p:nvSpPr>
          <p:spPr bwMode="auto">
            <a:xfrm>
              <a:off x="81" y="2098"/>
              <a:ext cx="392" cy="46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Addr </a:t>
              </a:r>
            </a:p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=</a:t>
              </a:r>
            </a:p>
            <a:p>
              <a:pPr algn="ctr" eaLnBrk="1" hangingPunct="1"/>
              <a:r>
                <a:rPr lang="en-US" sz="14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??</a:t>
              </a:r>
            </a:p>
          </p:txBody>
        </p:sp>
        <p:sp>
          <p:nvSpPr>
            <p:cNvPr id="46130" name="Rectangle 55"/>
            <p:cNvSpPr>
              <a:spLocks/>
            </p:cNvSpPr>
            <p:nvPr/>
          </p:nvSpPr>
          <p:spPr bwMode="auto">
            <a:xfrm>
              <a:off x="81" y="2866"/>
              <a:ext cx="392" cy="46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Addr </a:t>
              </a:r>
            </a:p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=</a:t>
              </a:r>
            </a:p>
            <a:p>
              <a:pPr algn="ctr" eaLnBrk="1" hangingPunct="1"/>
              <a:r>
                <a:rPr lang="en-US" sz="14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??</a:t>
              </a:r>
            </a:p>
          </p:txBody>
        </p:sp>
        <p:grpSp>
          <p:nvGrpSpPr>
            <p:cNvPr id="5" name="Group 56"/>
            <p:cNvGrpSpPr>
              <a:grpSpLocks/>
            </p:cNvGrpSpPr>
            <p:nvPr/>
          </p:nvGrpSpPr>
          <p:grpSpPr bwMode="auto">
            <a:xfrm>
              <a:off x="103" y="826"/>
              <a:ext cx="340" cy="2496"/>
              <a:chOff x="0" y="0"/>
              <a:chExt cx="340" cy="2496"/>
            </a:xfrm>
          </p:grpSpPr>
          <p:grpSp>
            <p:nvGrpSpPr>
              <p:cNvPr id="6" name="Group 57"/>
              <p:cNvGrpSpPr>
                <a:grpSpLocks/>
              </p:cNvGrpSpPr>
              <p:nvPr/>
            </p:nvGrpSpPr>
            <p:grpSpPr bwMode="auto">
              <a:xfrm>
                <a:off x="0" y="0"/>
                <a:ext cx="340" cy="192"/>
                <a:chOff x="0" y="0"/>
                <a:chExt cx="340" cy="192"/>
              </a:xfrm>
            </p:grpSpPr>
            <p:sp>
              <p:nvSpPr>
                <p:cNvPr id="46149" name="Rectangle 58"/>
                <p:cNvSpPr>
                  <a:spLocks/>
                </p:cNvSpPr>
                <p:nvPr/>
              </p:nvSpPr>
              <p:spPr bwMode="auto">
                <a:xfrm>
                  <a:off x="26" y="24"/>
                  <a:ext cx="288" cy="144"/>
                </a:xfrm>
                <a:prstGeom prst="rect">
                  <a:avLst/>
                </a:prstGeom>
                <a:solidFill>
                  <a:srgbClr val="FFFF99"/>
                </a:solidFill>
                <a:ln w="19050">
                  <a:noFill/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6150" name="Rectangle 59"/>
                <p:cNvSpPr>
                  <a:spLocks/>
                </p:cNvSpPr>
                <p:nvPr/>
              </p:nvSpPr>
              <p:spPr bwMode="auto">
                <a:xfrm>
                  <a:off x="0" y="0"/>
                  <a:ext cx="340" cy="19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rIns="4572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>
                    <a:lnSpc>
                      <a:spcPct val="90000"/>
                    </a:lnSpc>
                  </a:pPr>
                  <a:r>
                    <a:rPr lang="en-US" sz="1400" b="0">
                      <a:solidFill>
                        <a:srgbClr val="000066"/>
                      </a:solidFill>
                      <a:latin typeface="Courier New" charset="0"/>
                      <a:ea typeface="Courier New" charset="0"/>
                      <a:cs typeface="Courier New" charset="0"/>
                      <a:sym typeface="Courier New" charset="0"/>
                    </a:rPr>
                    <a:t>0000</a:t>
                  </a:r>
                </a:p>
              </p:txBody>
            </p:sp>
          </p:grpSp>
          <p:grpSp>
            <p:nvGrpSpPr>
              <p:cNvPr id="7" name="Group 60"/>
              <p:cNvGrpSpPr>
                <a:grpSpLocks/>
              </p:cNvGrpSpPr>
              <p:nvPr/>
            </p:nvGrpSpPr>
            <p:grpSpPr bwMode="auto">
              <a:xfrm>
                <a:off x="0" y="768"/>
                <a:ext cx="340" cy="192"/>
                <a:chOff x="0" y="0"/>
                <a:chExt cx="340" cy="192"/>
              </a:xfrm>
            </p:grpSpPr>
            <p:sp>
              <p:nvSpPr>
                <p:cNvPr id="46147" name="Rectangle 61"/>
                <p:cNvSpPr>
                  <a:spLocks/>
                </p:cNvSpPr>
                <p:nvPr/>
              </p:nvSpPr>
              <p:spPr bwMode="auto">
                <a:xfrm>
                  <a:off x="26" y="24"/>
                  <a:ext cx="288" cy="144"/>
                </a:xfrm>
                <a:prstGeom prst="rect">
                  <a:avLst/>
                </a:prstGeom>
                <a:solidFill>
                  <a:srgbClr val="FFFF99"/>
                </a:solidFill>
                <a:ln w="19050">
                  <a:noFill/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6148" name="Rectangle 62"/>
                <p:cNvSpPr>
                  <a:spLocks/>
                </p:cNvSpPr>
                <p:nvPr/>
              </p:nvSpPr>
              <p:spPr bwMode="auto">
                <a:xfrm>
                  <a:off x="0" y="0"/>
                  <a:ext cx="340" cy="19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rIns="4572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>
                    <a:lnSpc>
                      <a:spcPct val="90000"/>
                    </a:lnSpc>
                  </a:pPr>
                  <a:r>
                    <a:rPr lang="en-US" sz="1400" b="0">
                      <a:solidFill>
                        <a:srgbClr val="000066"/>
                      </a:solidFill>
                      <a:latin typeface="Courier New" charset="0"/>
                      <a:ea typeface="Courier New" charset="0"/>
                      <a:cs typeface="Courier New" charset="0"/>
                      <a:sym typeface="Courier New" charset="0"/>
                    </a:rPr>
                    <a:t>0004</a:t>
                  </a:r>
                </a:p>
              </p:txBody>
            </p:sp>
          </p:grpSp>
          <p:grpSp>
            <p:nvGrpSpPr>
              <p:cNvPr id="8" name="Group 63"/>
              <p:cNvGrpSpPr>
                <a:grpSpLocks/>
              </p:cNvGrpSpPr>
              <p:nvPr/>
            </p:nvGrpSpPr>
            <p:grpSpPr bwMode="auto">
              <a:xfrm>
                <a:off x="0" y="1536"/>
                <a:ext cx="340" cy="192"/>
                <a:chOff x="0" y="0"/>
                <a:chExt cx="340" cy="192"/>
              </a:xfrm>
            </p:grpSpPr>
            <p:sp>
              <p:nvSpPr>
                <p:cNvPr id="46145" name="Rectangle 64"/>
                <p:cNvSpPr>
                  <a:spLocks/>
                </p:cNvSpPr>
                <p:nvPr/>
              </p:nvSpPr>
              <p:spPr bwMode="auto">
                <a:xfrm>
                  <a:off x="26" y="24"/>
                  <a:ext cx="288" cy="144"/>
                </a:xfrm>
                <a:prstGeom prst="rect">
                  <a:avLst/>
                </a:prstGeom>
                <a:solidFill>
                  <a:srgbClr val="FFFF99"/>
                </a:solidFill>
                <a:ln w="19050">
                  <a:noFill/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6146" name="Rectangle 65"/>
                <p:cNvSpPr>
                  <a:spLocks/>
                </p:cNvSpPr>
                <p:nvPr/>
              </p:nvSpPr>
              <p:spPr bwMode="auto">
                <a:xfrm>
                  <a:off x="0" y="0"/>
                  <a:ext cx="340" cy="19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rIns="4572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>
                    <a:lnSpc>
                      <a:spcPct val="90000"/>
                    </a:lnSpc>
                  </a:pPr>
                  <a:r>
                    <a:rPr lang="en-US" sz="1400" b="0">
                      <a:solidFill>
                        <a:srgbClr val="000066"/>
                      </a:solidFill>
                      <a:latin typeface="Courier New" charset="0"/>
                      <a:ea typeface="Courier New" charset="0"/>
                      <a:cs typeface="Courier New" charset="0"/>
                      <a:sym typeface="Courier New" charset="0"/>
                    </a:rPr>
                    <a:t>0008</a:t>
                  </a:r>
                </a:p>
              </p:txBody>
            </p:sp>
          </p:grpSp>
          <p:grpSp>
            <p:nvGrpSpPr>
              <p:cNvPr id="9" name="Group 66"/>
              <p:cNvGrpSpPr>
                <a:grpSpLocks/>
              </p:cNvGrpSpPr>
              <p:nvPr/>
            </p:nvGrpSpPr>
            <p:grpSpPr bwMode="auto">
              <a:xfrm>
                <a:off x="0" y="2304"/>
                <a:ext cx="340" cy="192"/>
                <a:chOff x="0" y="0"/>
                <a:chExt cx="340" cy="192"/>
              </a:xfrm>
            </p:grpSpPr>
            <p:sp>
              <p:nvSpPr>
                <p:cNvPr id="46143" name="Rectangle 67"/>
                <p:cNvSpPr>
                  <a:spLocks/>
                </p:cNvSpPr>
                <p:nvPr/>
              </p:nvSpPr>
              <p:spPr bwMode="auto">
                <a:xfrm>
                  <a:off x="26" y="24"/>
                  <a:ext cx="288" cy="144"/>
                </a:xfrm>
                <a:prstGeom prst="rect">
                  <a:avLst/>
                </a:prstGeom>
                <a:solidFill>
                  <a:srgbClr val="FFFF99"/>
                </a:solidFill>
                <a:ln w="19050">
                  <a:noFill/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6144" name="Rectangle 68"/>
                <p:cNvSpPr>
                  <a:spLocks/>
                </p:cNvSpPr>
                <p:nvPr/>
              </p:nvSpPr>
              <p:spPr bwMode="auto">
                <a:xfrm>
                  <a:off x="0" y="0"/>
                  <a:ext cx="340" cy="19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rIns="4572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>
                    <a:lnSpc>
                      <a:spcPct val="90000"/>
                    </a:lnSpc>
                  </a:pPr>
                  <a:r>
                    <a:rPr lang="en-US" sz="1400" b="0">
                      <a:solidFill>
                        <a:srgbClr val="000066"/>
                      </a:solidFill>
                      <a:latin typeface="Courier New" charset="0"/>
                      <a:ea typeface="Courier New" charset="0"/>
                      <a:cs typeface="Courier New" charset="0"/>
                      <a:sym typeface="Courier New" charset="0"/>
                    </a:rPr>
                    <a:t>0012</a:t>
                  </a:r>
                </a:p>
              </p:txBody>
            </p:sp>
          </p:grpSp>
        </p:grpSp>
        <p:grpSp>
          <p:nvGrpSpPr>
            <p:cNvPr id="10" name="Group 69"/>
            <p:cNvGrpSpPr>
              <a:grpSpLocks/>
            </p:cNvGrpSpPr>
            <p:nvPr/>
          </p:nvGrpSpPr>
          <p:grpSpPr bwMode="auto">
            <a:xfrm>
              <a:off x="679" y="1210"/>
              <a:ext cx="340" cy="1680"/>
              <a:chOff x="0" y="0"/>
              <a:chExt cx="340" cy="1680"/>
            </a:xfrm>
          </p:grpSpPr>
          <p:grpSp>
            <p:nvGrpSpPr>
              <p:cNvPr id="11" name="Group 70"/>
              <p:cNvGrpSpPr>
                <a:grpSpLocks/>
              </p:cNvGrpSpPr>
              <p:nvPr/>
            </p:nvGrpSpPr>
            <p:grpSpPr bwMode="auto">
              <a:xfrm>
                <a:off x="0" y="0"/>
                <a:ext cx="340" cy="192"/>
                <a:chOff x="0" y="0"/>
                <a:chExt cx="340" cy="192"/>
              </a:xfrm>
            </p:grpSpPr>
            <p:sp>
              <p:nvSpPr>
                <p:cNvPr id="46137" name="Rectangle 71"/>
                <p:cNvSpPr>
                  <a:spLocks/>
                </p:cNvSpPr>
                <p:nvPr/>
              </p:nvSpPr>
              <p:spPr bwMode="auto">
                <a:xfrm>
                  <a:off x="26" y="24"/>
                  <a:ext cx="288" cy="144"/>
                </a:xfrm>
                <a:prstGeom prst="rect">
                  <a:avLst/>
                </a:prstGeom>
                <a:solidFill>
                  <a:srgbClr val="FFFF99"/>
                </a:solidFill>
                <a:ln w="19050">
                  <a:noFill/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6138" name="Rectangle 72"/>
                <p:cNvSpPr>
                  <a:spLocks/>
                </p:cNvSpPr>
                <p:nvPr/>
              </p:nvSpPr>
              <p:spPr bwMode="auto">
                <a:xfrm>
                  <a:off x="0" y="0"/>
                  <a:ext cx="340" cy="19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rIns="4572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>
                    <a:lnSpc>
                      <a:spcPct val="90000"/>
                    </a:lnSpc>
                  </a:pPr>
                  <a:r>
                    <a:rPr lang="en-US" sz="1400" b="0">
                      <a:solidFill>
                        <a:srgbClr val="000066"/>
                      </a:solidFill>
                      <a:latin typeface="Courier New" charset="0"/>
                      <a:ea typeface="Courier New" charset="0"/>
                      <a:cs typeface="Courier New" charset="0"/>
                      <a:sym typeface="Courier New" charset="0"/>
                    </a:rPr>
                    <a:t>0000</a:t>
                  </a:r>
                </a:p>
              </p:txBody>
            </p:sp>
          </p:grpSp>
          <p:grpSp>
            <p:nvGrpSpPr>
              <p:cNvPr id="12" name="Group 73"/>
              <p:cNvGrpSpPr>
                <a:grpSpLocks/>
              </p:cNvGrpSpPr>
              <p:nvPr/>
            </p:nvGrpSpPr>
            <p:grpSpPr bwMode="auto">
              <a:xfrm>
                <a:off x="0" y="1488"/>
                <a:ext cx="340" cy="192"/>
                <a:chOff x="0" y="0"/>
                <a:chExt cx="340" cy="192"/>
              </a:xfrm>
            </p:grpSpPr>
            <p:sp>
              <p:nvSpPr>
                <p:cNvPr id="46135" name="Rectangle 74"/>
                <p:cNvSpPr>
                  <a:spLocks/>
                </p:cNvSpPr>
                <p:nvPr/>
              </p:nvSpPr>
              <p:spPr bwMode="auto">
                <a:xfrm>
                  <a:off x="26" y="24"/>
                  <a:ext cx="288" cy="144"/>
                </a:xfrm>
                <a:prstGeom prst="rect">
                  <a:avLst/>
                </a:prstGeom>
                <a:solidFill>
                  <a:srgbClr val="FFFF99"/>
                </a:solidFill>
                <a:ln w="19050">
                  <a:noFill/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6136" name="Rectangle 75"/>
                <p:cNvSpPr>
                  <a:spLocks/>
                </p:cNvSpPr>
                <p:nvPr/>
              </p:nvSpPr>
              <p:spPr bwMode="auto">
                <a:xfrm>
                  <a:off x="0" y="0"/>
                  <a:ext cx="340" cy="19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rIns="4572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>
                    <a:lnSpc>
                      <a:spcPct val="90000"/>
                    </a:lnSpc>
                  </a:pPr>
                  <a:r>
                    <a:rPr lang="en-US" sz="1400" b="0">
                      <a:solidFill>
                        <a:srgbClr val="000066"/>
                      </a:solidFill>
                      <a:latin typeface="Courier New" charset="0"/>
                      <a:ea typeface="Courier New" charset="0"/>
                      <a:cs typeface="Courier New" charset="0"/>
                      <a:sym typeface="Courier New" charset="0"/>
                    </a:rPr>
                    <a:t>0008</a:t>
                  </a: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1666787625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CC99"/>
      </a:accent1>
      <a:accent2>
        <a:srgbClr val="3333CC"/>
      </a:accent2>
      <a:accent3>
        <a:srgbClr val="8F8F8F"/>
      </a:accent3>
      <a:accent4>
        <a:srgbClr val="707070"/>
      </a:accent4>
      <a:accent5>
        <a:srgbClr val="AAE2CA"/>
      </a:accent5>
      <a:accent6>
        <a:srgbClr val="2D2DB9"/>
      </a:accent6>
      <a:hlink>
        <a:srgbClr val="0000FF"/>
      </a:hlink>
      <a:folHlink>
        <a:srgbClr val="FF00FF"/>
      </a:folHlink>
    </a:clrScheme>
    <a:fontScheme name="Default">
      <a:majorFont>
        <a:latin typeface="Avenir Roman"/>
        <a:ea typeface="Avenir Roman"/>
        <a:cs typeface="Avenir Roman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00CC99"/>
          </a:solidFill>
          <a:prstDash val="solid"/>
          <a:bevel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 Narrow Bold"/>
            <a:ea typeface="Arial Narrow Bold"/>
            <a:cs typeface="Arial Narrow Bold"/>
            <a:sym typeface="Arial Narrow Bol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CC99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 Narrow Bold"/>
            <a:ea typeface="Arial Narrow Bold"/>
            <a:cs typeface="Arial Narrow Bold"/>
            <a:sym typeface="Arial Narrow Bol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CC99"/>
      </a:accent1>
      <a:accent2>
        <a:srgbClr val="3333CC"/>
      </a:accent2>
      <a:accent3>
        <a:srgbClr val="8F8F8F"/>
      </a:accent3>
      <a:accent4>
        <a:srgbClr val="707070"/>
      </a:accent4>
      <a:accent5>
        <a:srgbClr val="AAE2CA"/>
      </a:accent5>
      <a:accent6>
        <a:srgbClr val="2D2DB9"/>
      </a:accent6>
      <a:hlink>
        <a:srgbClr val="0000FF"/>
      </a:hlink>
      <a:folHlink>
        <a:srgbClr val="FF00FF"/>
      </a:folHlink>
    </a:clrScheme>
    <a:fontScheme name="Default">
      <a:majorFont>
        <a:latin typeface="Avenir Roman"/>
        <a:ea typeface="Avenir Roman"/>
        <a:cs typeface="Avenir Roman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00CC99"/>
          </a:solidFill>
          <a:prstDash val="solid"/>
          <a:bevel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 Narrow Bold"/>
            <a:ea typeface="Arial Narrow Bold"/>
            <a:cs typeface="Arial Narrow Bold"/>
            <a:sym typeface="Arial Narrow Bol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CC99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 Narrow Bold"/>
            <a:ea typeface="Arial Narrow Bold"/>
            <a:cs typeface="Arial Narrow Bold"/>
            <a:sym typeface="Arial Narrow Bol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5961</TotalTime>
  <Words>1482</Words>
  <Application>Microsoft Macintosh PowerPoint</Application>
  <PresentationFormat>On-screen Show (4:3)</PresentationFormat>
  <Paragraphs>493</Paragraphs>
  <Slides>20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15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36" baseType="lpstr">
      <vt:lpstr>Calibri Bold</vt:lpstr>
      <vt:lpstr>Calibri Italic</vt:lpstr>
      <vt:lpstr>Arial Narrow</vt:lpstr>
      <vt:lpstr>Arial Narrow Bold</vt:lpstr>
      <vt:lpstr>Avenir Roman</vt:lpstr>
      <vt:lpstr>Calibri</vt:lpstr>
      <vt:lpstr>Courier New</vt:lpstr>
      <vt:lpstr>Courier New Bold</vt:lpstr>
      <vt:lpstr>Courier New Bold Italic</vt:lpstr>
      <vt:lpstr>Gill Sans</vt:lpstr>
      <vt:lpstr>Helvetica</vt:lpstr>
      <vt:lpstr>Monaco</vt:lpstr>
      <vt:lpstr>Times New Roman</vt:lpstr>
      <vt:lpstr>Wingdings</vt:lpstr>
      <vt:lpstr>Wingdings 2</vt:lpstr>
      <vt:lpstr>Default</vt:lpstr>
      <vt:lpstr>Bits, Bytes, and Integers  CS154 Autumn 2019, Prof Chien Lecture 2 Sections 2.1, 2.2 </vt:lpstr>
      <vt:lpstr>HW #1</vt:lpstr>
      <vt:lpstr>Deadlines and svn</vt:lpstr>
      <vt:lpstr>Today: Bits, Bytes, and Integers</vt:lpstr>
      <vt:lpstr>Everything is bits</vt:lpstr>
      <vt:lpstr>Byte: A block of 8 bits</vt:lpstr>
      <vt:lpstr>Three Notations of a Byte</vt:lpstr>
      <vt:lpstr>Words</vt:lpstr>
      <vt:lpstr>Word-Oriented Memory Organization</vt:lpstr>
      <vt:lpstr>Example Data Representations</vt:lpstr>
      <vt:lpstr>Byte Ordering</vt:lpstr>
      <vt:lpstr>Byte Ordering Example</vt:lpstr>
      <vt:lpstr>TP Question:  </vt:lpstr>
      <vt:lpstr>Representing Strings</vt:lpstr>
      <vt:lpstr>Today: Bits, Bytes, and Integers</vt:lpstr>
      <vt:lpstr>Boolean Algebra</vt:lpstr>
      <vt:lpstr>General Boolean Algebras</vt:lpstr>
      <vt:lpstr>Bit-Level Operations in C</vt:lpstr>
      <vt:lpstr>Contrast: Logic Operations in C</vt:lpstr>
      <vt:lpstr>Shift Operations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Bits, Bytes, and Integers  CS154 Spring 2017 Lecture 2 Sections 2.1 and 2.2</dc:title>
  <cp:lastModifiedBy>Andrew A Chien</cp:lastModifiedBy>
  <cp:revision>117</cp:revision>
  <dcterms:modified xsi:type="dcterms:W3CDTF">2019-10-03T22:00:16Z</dcterms:modified>
</cp:coreProperties>
</file>