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47" r:id="rId4"/>
    <p:sldId id="343" r:id="rId5"/>
    <p:sldId id="367" r:id="rId6"/>
    <p:sldId id="308" r:id="rId7"/>
    <p:sldId id="309" r:id="rId8"/>
    <p:sldId id="310" r:id="rId9"/>
    <p:sldId id="311" r:id="rId10"/>
    <p:sldId id="313" r:id="rId11"/>
    <p:sldId id="314" r:id="rId12"/>
    <p:sldId id="364" r:id="rId13"/>
    <p:sldId id="350" r:id="rId14"/>
    <p:sldId id="366" r:id="rId15"/>
    <p:sldId id="349" r:id="rId16"/>
    <p:sldId id="365" r:id="rId17"/>
    <p:sldId id="319" r:id="rId18"/>
    <p:sldId id="322" r:id="rId19"/>
    <p:sldId id="318" r:id="rId20"/>
    <p:sldId id="337" r:id="rId21"/>
    <p:sldId id="351" r:id="rId22"/>
    <p:sldId id="352" r:id="rId23"/>
    <p:sldId id="342" r:id="rId24"/>
    <p:sldId id="345" r:id="rId25"/>
    <p:sldId id="353" r:id="rId26"/>
    <p:sldId id="354" r:id="rId27"/>
    <p:sldId id="338" r:id="rId28"/>
    <p:sldId id="355" r:id="rId29"/>
    <p:sldId id="339" r:id="rId30"/>
    <p:sldId id="340" r:id="rId31"/>
    <p:sldId id="341" r:id="rId32"/>
    <p:sldId id="356" r:id="rId33"/>
    <p:sldId id="362" r:id="rId34"/>
    <p:sldId id="359" r:id="rId35"/>
    <p:sldId id="360" r:id="rId36"/>
    <p:sldId id="358" r:id="rId37"/>
    <p:sldId id="363" r:id="rId38"/>
    <p:sldId id="327" r:id="rId39"/>
    <p:sldId id="328" r:id="rId40"/>
    <p:sldId id="331" r:id="rId41"/>
    <p:sldId id="368" r:id="rId42"/>
    <p:sldId id="369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50000" autoAdjust="0"/>
  </p:normalViewPr>
  <p:slideViewPr>
    <p:cSldViewPr>
      <p:cViewPr varScale="1">
        <p:scale>
          <a:sx n="117" d="100"/>
          <a:sy n="117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290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booksite.mkp.com/9780123838728/figures/PDF/Chapter_01.pdf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Relationship Id="rId3" Type="http://schemas.openxmlformats.org/officeDocument/2006/relationships/hyperlink" Target="http://booksite.mkp.com/9780123838728/figures/PDF/Chapter_01.pdf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booksite.mkp.com/9780123838728/figures/PDF/Chapter_01.pdf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appears in Computer Architecture: A Quantitative Approach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http://booksite.mkp.com/9780123838728/figures/PDF/Chapter_01.pdf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1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appears in Computer Architecture: A Quantitative Approach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http://booksite.mkp.com/9780123838728/figures/PDF/Chapter_01.pdf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appears in Computer Architecture: A Quantitative Approach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http://booksite.mkp.com/9780123838728/figures/PDF/Chapter_01.pdf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Abstractions!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839" y="8685611"/>
            <a:ext cx="2972027" cy="456406"/>
          </a:xfrm>
          <a:prstGeom prst="rect">
            <a:avLst/>
          </a:prstGeom>
        </p:spPr>
        <p:txBody>
          <a:bodyPr/>
          <a:lstStyle/>
          <a:p>
            <a:fld id="{8EB5E3DA-6A83-4C17-8996-EC16419E7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99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sites.google.com/site/cs154uchicago/main" TargetMode="External"/><Relationship Id="rId3" Type="http://schemas.openxmlformats.org/officeDocument/2006/relationships/hyperlink" Target="https://sites.google.com/site/cs154uchicago/main/course-faq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margaret@cs.uchicago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CNetID@uchicago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CMSC 15400: Introduction to Computer Systems	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Reading: Chapter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44958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lang="en-US" sz="2800" kern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Prof. Andrew A. Chien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lang="en-US" sz="2800" kern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Prof. Haryadi S. Gunawi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Abstractions in Modern </a:t>
            </a:r>
            <a:br>
              <a:rPr lang="en-US" dirty="0"/>
            </a:br>
            <a:r>
              <a:rPr lang="en-US" dirty="0"/>
              <a:t>Computing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6075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6075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6075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/>
              <a:t>Gates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6075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6075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6075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Operating System/Virtual Machines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6075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6075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560888" y="2826576"/>
            <a:ext cx="468311" cy="12779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06007" y="320040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class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46075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</p:spTree>
    <p:extLst>
      <p:ext uri="{BB962C8B-B14F-4D97-AF65-F5344CB8AC3E}">
        <p14:creationId xmlns:p14="http://schemas.microsoft.com/office/powerpoint/2010/main" val="859950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Are Computer Systems?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299911-F8A9-B84F-AE71-275F4786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69" y="1487817"/>
            <a:ext cx="8387031" cy="392238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269F8B7-B3B9-154D-85AA-7AF8EC1E9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" y="1447800"/>
            <a:ext cx="8382000" cy="3922383"/>
          </a:xfrm>
        </p:spPr>
      </p:pic>
      <p:sp>
        <p:nvSpPr>
          <p:cNvPr id="7" name="TextBox 6"/>
          <p:cNvSpPr txBox="1"/>
          <p:nvPr/>
        </p:nvSpPr>
        <p:spPr>
          <a:xfrm>
            <a:off x="2226458" y="6274980"/>
            <a:ext cx="678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Intel Coffee Lake (2019) - 14 nm++ process, 11 metal layers, ~174 mm² die size</a:t>
            </a:r>
          </a:p>
          <a:p>
            <a:r>
              <a:rPr lang="en-US" sz="1600" dirty="0"/>
              <a:t>8 CPU cores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9484" y="4848466"/>
            <a:ext cx="4362926" cy="95410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3 Billion Transistors</a:t>
            </a:r>
          </a:p>
          <a:p>
            <a:pPr algn="l"/>
            <a:r>
              <a:rPr lang="en-US" sz="2800" dirty="0"/>
              <a:t>18 Billion Skylake18C Server</a:t>
            </a:r>
          </a:p>
        </p:txBody>
      </p:sp>
    </p:spTree>
    <p:extLst>
      <p:ext uri="{BB962C8B-B14F-4D97-AF65-F5344CB8AC3E}">
        <p14:creationId xmlns:p14="http://schemas.microsoft.com/office/powerpoint/2010/main" val="678648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6075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6075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6075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/>
              <a:t>Gates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6075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6075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6075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6075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Operating System/Virtual Machines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6075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6075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46075" y="4114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9092" y="30480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Instruction Set Architecture</a:t>
            </a:r>
          </a:p>
          <a:p>
            <a:r>
              <a:rPr lang="en-US" sz="2000" dirty="0"/>
              <a:t>Interfaces for controlling hardware</a:t>
            </a:r>
          </a:p>
          <a:p>
            <a:r>
              <a:rPr lang="en-US" sz="2000" dirty="0"/>
              <a:t>“Architecture”</a:t>
            </a:r>
          </a:p>
          <a:p>
            <a:r>
              <a:rPr lang="en-US" sz="2000" dirty="0"/>
              <a:t>Defines what is possible in software</a:t>
            </a:r>
          </a:p>
          <a:p>
            <a:r>
              <a:rPr lang="en-US" sz="2000" dirty="0"/>
              <a:t>(e.g. int, float, matrix, add, sub, move)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62400" y="3352800"/>
            <a:ext cx="1066800" cy="762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54085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0A9F1-E078-6049-BE42-D4A786D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impacts on Computer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7AF90-A668-1347-9293-4A89FFF9D9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Datatypes</a:t>
            </a:r>
          </a:p>
          <a:p>
            <a:pPr lvl="1"/>
            <a:r>
              <a:rPr lang="en-US" dirty="0"/>
              <a:t>Int32, Int64, FP32, FP64</a:t>
            </a:r>
          </a:p>
          <a:p>
            <a:pPr lvl="1"/>
            <a:endParaRPr lang="en-US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Add</a:t>
            </a:r>
          </a:p>
          <a:p>
            <a:pPr lvl="1"/>
            <a:r>
              <a:rPr lang="en-US" dirty="0" err="1"/>
              <a:t>Mul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err="1"/>
              <a:t>vmul</a:t>
            </a:r>
            <a:r>
              <a:rPr lang="en-US" dirty="0"/>
              <a:t>, </a:t>
            </a:r>
            <a:r>
              <a:rPr lang="en-US" dirty="0" err="1"/>
              <a:t>vadd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391425D-3033-5F47-8199-0A1C67C2B0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ML inspired datatypes</a:t>
            </a:r>
          </a:p>
          <a:p>
            <a:pPr lvl="1"/>
            <a:r>
              <a:rPr lang="en-US" dirty="0"/>
              <a:t>Bfloat16 (smaller fraction, larger exponent)</a:t>
            </a:r>
          </a:p>
          <a:p>
            <a:pPr lvl="1"/>
            <a:r>
              <a:rPr lang="en-US" dirty="0"/>
              <a:t>Vector</a:t>
            </a:r>
          </a:p>
          <a:p>
            <a:pPr lvl="1"/>
            <a:r>
              <a:rPr lang="en-US" dirty="0"/>
              <a:t>Matrix</a:t>
            </a:r>
          </a:p>
          <a:p>
            <a:pPr lvl="1"/>
            <a:endParaRPr lang="en-US" dirty="0"/>
          </a:p>
          <a:p>
            <a:r>
              <a:rPr lang="en-US" dirty="0"/>
              <a:t>ML Operations</a:t>
            </a:r>
          </a:p>
          <a:p>
            <a:pPr lvl="1"/>
            <a:r>
              <a:rPr lang="en-US" dirty="0"/>
              <a:t>8-bit vector, Bfloat16</a:t>
            </a:r>
          </a:p>
          <a:p>
            <a:pPr lvl="1"/>
            <a:r>
              <a:rPr lang="en-US" dirty="0"/>
              <a:t>Vector-vector</a:t>
            </a:r>
          </a:p>
          <a:p>
            <a:pPr lvl="1"/>
            <a:r>
              <a:rPr lang="en-US" dirty="0"/>
              <a:t>Matrix-vector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DB8BDA7-F128-BB47-9C45-52157480371D}"/>
              </a:ext>
            </a:extLst>
          </p:cNvPr>
          <p:cNvSpPr/>
          <p:nvPr/>
        </p:nvSpPr>
        <p:spPr bwMode="auto">
          <a:xfrm>
            <a:off x="6477000" y="2895600"/>
            <a:ext cx="2438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Cheaper Operations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9F459B0-B082-BD42-A6C1-DCA91A5A7E55}"/>
              </a:ext>
            </a:extLst>
          </p:cNvPr>
          <p:cNvSpPr/>
          <p:nvPr/>
        </p:nvSpPr>
        <p:spPr bwMode="auto">
          <a:xfrm>
            <a:off x="7026349" y="4978400"/>
            <a:ext cx="1905000" cy="71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Easy Parallelism and Locality</a:t>
            </a:r>
          </a:p>
        </p:txBody>
      </p:sp>
    </p:spTree>
    <p:extLst>
      <p:ext uri="{BB962C8B-B14F-4D97-AF65-F5344CB8AC3E}">
        <p14:creationId xmlns:p14="http://schemas.microsoft.com/office/powerpoint/2010/main" val="1033480498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6075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6075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6075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/>
              <a:t>Gates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6075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6075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6075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6075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Operating System/Virtual Machines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6075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6075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46075" y="4114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Microarchitecture</a:t>
            </a:r>
          </a:p>
          <a:p>
            <a:r>
              <a:rPr lang="en-US" sz="2000" dirty="0"/>
              <a:t>The ISA implementation.  Key to performance, and recently security challenges.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8600" y="3962400"/>
            <a:ext cx="1517339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98189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32F63C-7838-D942-A49D-82EFAFCA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and Meltdown Attacks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8020D3-809C-104A-B231-52538A7C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979950"/>
            <a:ext cx="8382000" cy="1852650"/>
          </a:xfrm>
        </p:spPr>
        <p:txBody>
          <a:bodyPr/>
          <a:lstStyle/>
          <a:p>
            <a:r>
              <a:rPr lang="en-US" dirty="0"/>
              <a:t>Problem: Microarchitecture leaks information (performance)</a:t>
            </a:r>
          </a:p>
          <a:p>
            <a:r>
              <a:rPr lang="en-US" dirty="0"/>
              <a:t>Creates side-channel to access OS protected data</a:t>
            </a:r>
          </a:p>
          <a:p>
            <a:r>
              <a:rPr lang="en-US" dirty="0"/>
              <a:t>Cost: 8-19% slowdown ($2-3B servers a year?)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8CD8B8-D31E-4C4B-8CEB-D4BE17A3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40897"/>
            <a:ext cx="7395210" cy="29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38A8AD-3472-A347-BBC0-4CB179BAE39C}"/>
              </a:ext>
            </a:extLst>
          </p:cNvPr>
          <p:cNvSpPr txBox="1"/>
          <p:nvPr/>
        </p:nvSpPr>
        <p:spPr>
          <a:xfrm>
            <a:off x="6416192" y="835316"/>
            <a:ext cx="212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January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1ECC23-DEE5-FD47-A223-E8F98EAC4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2" y="440619"/>
            <a:ext cx="6172200" cy="975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CBAFC9-5CF8-5945-955E-BAADA609472C}"/>
              </a:ext>
            </a:extLst>
          </p:cNvPr>
          <p:cNvSpPr txBox="1"/>
          <p:nvPr/>
        </p:nvSpPr>
        <p:spPr>
          <a:xfrm>
            <a:off x="29193" y="4417639"/>
            <a:ext cx="401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Logical (Instruction Set Architecture)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CEDF2C-973A-EA4F-BEF3-1055F31821CA}"/>
              </a:ext>
            </a:extLst>
          </p:cNvPr>
          <p:cNvSpPr txBox="1"/>
          <p:nvPr/>
        </p:nvSpPr>
        <p:spPr>
          <a:xfrm>
            <a:off x="4398346" y="4417638"/>
            <a:ext cx="360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Performance (Microarchitecture)</a:t>
            </a:r>
          </a:p>
        </p:txBody>
      </p:sp>
    </p:spTree>
    <p:extLst>
      <p:ext uri="{BB962C8B-B14F-4D97-AF65-F5344CB8AC3E}">
        <p14:creationId xmlns:p14="http://schemas.microsoft.com/office/powerpoint/2010/main" val="1571835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5562600" y="1524000"/>
            <a:ext cx="3200400" cy="990600"/>
          </a:xfrm>
          <a:prstGeom prst="wedgeRoundRectCallout">
            <a:avLst>
              <a:gd name="adj1" fmla="val -76005"/>
              <a:gd name="adj2" fmla="val 29440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6075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6075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6075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/>
              <a:t>Gates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6075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6075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6075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6075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Operating System/Virtual Machines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6075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6075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46075" y="4114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0" y="41148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Operating System</a:t>
            </a:r>
          </a:p>
          <a:p>
            <a:r>
              <a:rPr lang="en-US" sz="2000" dirty="0"/>
              <a:t>Interfaces for controlling and coordinating the use of hardware among various applications and users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3048000"/>
            <a:ext cx="2133600" cy="9906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486400" y="1447800"/>
            <a:ext cx="3200400" cy="990600"/>
          </a:xfrm>
          <a:prstGeom prst="wedgeRoundRectCallout">
            <a:avLst>
              <a:gd name="adj1" fmla="val -67865"/>
              <a:gd name="adj2" fmla="val 4235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More and more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layers and abstractions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in each layer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baseline="0" dirty="0">
                <a:latin typeface="Gill Sans"/>
                <a:ea typeface="+mn-ea"/>
                <a:cs typeface="Gill Sans"/>
              </a:rPr>
              <a:t>(</a:t>
            </a:r>
            <a:r>
              <a:rPr lang="en-US" sz="1800" kern="0" baseline="0" dirty="0" err="1">
                <a:latin typeface="Gill Sans"/>
                <a:ea typeface="+mn-ea"/>
                <a:cs typeface="Gill Sans"/>
              </a:rPr>
              <a:t>cs</a:t>
            </a:r>
            <a:r>
              <a:rPr lang="en-US" sz="1800" kern="0" dirty="0">
                <a:latin typeface="Gill Sans"/>
                <a:ea typeface="+mn-ea"/>
                <a:cs typeface="Gill Sans"/>
              </a:rPr>
              <a:t> 2xx series)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81643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you the </a:t>
            </a:r>
            <a:r>
              <a:rPr lang="en-US" dirty="0">
                <a:solidFill>
                  <a:srgbClr val="FF0000"/>
                </a:solidFill>
              </a:rPr>
              <a:t>basis</a:t>
            </a:r>
            <a:r>
              <a:rPr lang="en-US" dirty="0"/>
              <a:t> to understand how the </a:t>
            </a:r>
            <a:r>
              <a:rPr lang="en-US" b="1" dirty="0"/>
              <a:t>OS</a:t>
            </a:r>
            <a:r>
              <a:rPr lang="en-US" dirty="0"/>
              <a:t>, </a:t>
            </a:r>
            <a:r>
              <a:rPr lang="en-US" b="1" dirty="0"/>
              <a:t>Architecture</a:t>
            </a:r>
            <a:r>
              <a:rPr lang="en-US" dirty="0"/>
              <a:t>, and </a:t>
            </a:r>
            <a:r>
              <a:rPr lang="en-US" b="1" dirty="0"/>
              <a:t>Microarchitecture</a:t>
            </a:r>
            <a:r>
              <a:rPr lang="en-US" dirty="0"/>
              <a:t> affect the programmer</a:t>
            </a:r>
          </a:p>
          <a:p>
            <a:pPr marL="0" indent="0">
              <a:buNone/>
            </a:pP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book</a:t>
            </a:r>
            <a:r>
              <a:rPr lang="en-US" dirty="0"/>
              <a:t> is an excellent technical reference</a:t>
            </a:r>
          </a:p>
          <a:p>
            <a:pPr lvl="1"/>
            <a:r>
              <a:rPr lang="en-US" sz="1600" dirty="0"/>
              <a:t>Not great for big picture</a:t>
            </a:r>
          </a:p>
          <a:p>
            <a:pPr lvl="1"/>
            <a:endParaRPr lang="en-US" sz="1600" dirty="0"/>
          </a:p>
          <a:p>
            <a:r>
              <a:rPr lang="en-US" b="1" dirty="0">
                <a:solidFill>
                  <a:srgbClr val="FF0000"/>
                </a:solidFill>
              </a:rPr>
              <a:t>Lectures ...</a:t>
            </a:r>
          </a:p>
          <a:p>
            <a:pPr lvl="1"/>
            <a:r>
              <a:rPr lang="en-US" dirty="0"/>
              <a:t>designed to </a:t>
            </a:r>
            <a:r>
              <a:rPr lang="en-US" dirty="0">
                <a:solidFill>
                  <a:srgbClr val="FF0000"/>
                </a:solidFill>
              </a:rPr>
              <a:t>tie</a:t>
            </a:r>
            <a:r>
              <a:rPr lang="en-US" dirty="0"/>
              <a:t> the technical content of book, </a:t>
            </a:r>
            <a:r>
              <a:rPr lang="en-US" dirty="0" err="1"/>
              <a:t>homeworks</a:t>
            </a:r>
            <a:r>
              <a:rPr lang="en-US" dirty="0"/>
              <a:t>, labs,  and projects to </a:t>
            </a:r>
            <a:r>
              <a:rPr lang="en-US" dirty="0">
                <a:solidFill>
                  <a:srgbClr val="FF0000"/>
                </a:solidFill>
              </a:rPr>
              <a:t>big picture </a:t>
            </a:r>
            <a:r>
              <a:rPr lang="en-US" dirty="0"/>
              <a:t>impact on computer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89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Course Theme and Roadmap</a:t>
            </a:r>
          </a:p>
          <a:p>
            <a:r>
              <a:rPr lang="en-US" dirty="0"/>
              <a:t>Logistics</a:t>
            </a:r>
          </a:p>
          <a:p>
            <a:r>
              <a:rPr lang="en-US" dirty="0"/>
              <a:t>Getting help</a:t>
            </a:r>
          </a:p>
        </p:txBody>
      </p:sp>
    </p:spTree>
    <p:extLst>
      <p:ext uri="{BB962C8B-B14F-4D97-AF65-F5344CB8AC3E}">
        <p14:creationId xmlns:p14="http://schemas.microsoft.com/office/powerpoint/2010/main" val="506959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154 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156200"/>
          </a:xfrm>
        </p:spPr>
        <p:txBody>
          <a:bodyPr/>
          <a:lstStyle/>
          <a:p>
            <a:r>
              <a:rPr lang="en-US" dirty="0"/>
              <a:t>Website:</a:t>
            </a:r>
          </a:p>
          <a:p>
            <a:pPr lvl="1"/>
            <a:r>
              <a:rPr lang="en-US" dirty="0"/>
              <a:t>Just google “</a:t>
            </a:r>
            <a:r>
              <a:rPr lang="en-US" b="1" dirty="0"/>
              <a:t>cs154uchicago</a:t>
            </a:r>
            <a:r>
              <a:rPr lang="en-US" dirty="0"/>
              <a:t>”, “or </a:t>
            </a:r>
            <a:r>
              <a:rPr lang="en-US" b="1" dirty="0"/>
              <a:t>154 </a:t>
            </a:r>
            <a:r>
              <a:rPr lang="en-US" b="1" dirty="0" err="1"/>
              <a:t>chicago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Just find the google site link</a:t>
            </a:r>
          </a:p>
          <a:p>
            <a:pPr lvl="1"/>
            <a:r>
              <a:rPr lang="en-US" dirty="0">
                <a:hlinkClick r:id="rId2"/>
              </a:rPr>
              <a:t>https://sites.google.com/site/cs154uchicago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/>
              <a:t>READ THE FAQs (A Must!)</a:t>
            </a:r>
          </a:p>
          <a:p>
            <a:pPr lvl="1"/>
            <a:r>
              <a:rPr lang="en-US" dirty="0">
                <a:hlinkClick r:id="rId3"/>
              </a:rPr>
              <a:t>https://sites.google.com/site/cs154uchicago/main/course-faqs</a:t>
            </a:r>
            <a:endParaRPr lang="en-US" dirty="0"/>
          </a:p>
          <a:p>
            <a:pPr lvl="1"/>
            <a:r>
              <a:rPr lang="en-US" dirty="0"/>
              <a:t>Not in class? Change labs? See the FAQs</a:t>
            </a:r>
          </a:p>
          <a:p>
            <a:r>
              <a:rPr lang="en-US" dirty="0"/>
              <a:t>Four most important links at the top</a:t>
            </a:r>
          </a:p>
          <a:p>
            <a:pPr lvl="1"/>
            <a:r>
              <a:rPr lang="en-US" dirty="0"/>
              <a:t>Calendar/schedule</a:t>
            </a:r>
          </a:p>
          <a:p>
            <a:pPr lvl="1"/>
            <a:r>
              <a:rPr lang="en-US" dirty="0" err="1"/>
              <a:t>Homeworks</a:t>
            </a:r>
            <a:endParaRPr lang="en-US" dirty="0"/>
          </a:p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/>
              <a:t>Office Hours</a:t>
            </a:r>
          </a:p>
          <a:p>
            <a:pPr lvl="1"/>
            <a:r>
              <a:rPr lang="en-US" dirty="0"/>
              <a:t>(and Piazza, implicitly)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65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8538"/>
            <a:ext cx="7391400" cy="2887662"/>
          </a:xfrm>
        </p:spPr>
        <p:txBody>
          <a:bodyPr/>
          <a:lstStyle/>
          <a:p>
            <a:r>
              <a:rPr lang="en-US" dirty="0"/>
              <a:t>Today,  ... Just sit back, relax, and enjoy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Bookmark the link</a:t>
            </a:r>
          </a:p>
          <a:p>
            <a:r>
              <a:rPr lang="en-US" dirty="0"/>
              <a:t>Check each column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Due dates</a:t>
            </a:r>
            <a:r>
              <a:rPr lang="en-US" dirty="0"/>
              <a:t>, reading list, </a:t>
            </a:r>
          </a:p>
          <a:p>
            <a:r>
              <a:rPr lang="en-US" dirty="0"/>
              <a:t>Lecture Tags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it </a:t>
            </a:r>
            <a:endParaRPr lang="en-US" dirty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sm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m</a:t>
            </a:r>
            <a:endParaRPr lang="en-US" dirty="0"/>
          </a:p>
          <a:p>
            <a:pPr lvl="1"/>
            <a:r>
              <a:rPr lang="en-US" dirty="0" err="1"/>
              <a:t>o</a:t>
            </a:r>
            <a:r>
              <a:rPr lang="en-US" dirty="0" err="1" smtClean="0"/>
              <a:t>s</a:t>
            </a:r>
            <a:endParaRPr lang="en-US" dirty="0"/>
          </a:p>
          <a:p>
            <a:pPr lvl="1"/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/>
              <a:t>sync</a:t>
            </a:r>
          </a:p>
        </p:txBody>
      </p:sp>
    </p:spTree>
    <p:extLst>
      <p:ext uri="{BB962C8B-B14F-4D97-AF65-F5344CB8AC3E}">
        <p14:creationId xmlns:p14="http://schemas.microsoft.com/office/powerpoint/2010/main" val="3281052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686800" cy="5435600"/>
          </a:xfrm>
        </p:spPr>
        <p:txBody>
          <a:bodyPr/>
          <a:lstStyle/>
          <a:p>
            <a:r>
              <a:rPr lang="en-US" dirty="0"/>
              <a:t>Vertical division</a:t>
            </a:r>
          </a:p>
          <a:p>
            <a:pPr lvl="1"/>
            <a:r>
              <a:rPr lang="en-US" b="1" dirty="0"/>
              <a:t>Prof. </a:t>
            </a:r>
            <a:r>
              <a:rPr lang="en-US" b="1" dirty="0">
                <a:solidFill>
                  <a:srgbClr val="FF0000"/>
                </a:solidFill>
              </a:rPr>
              <a:t>Andrew Chien </a:t>
            </a:r>
            <a:r>
              <a:rPr lang="en-US" dirty="0"/>
              <a:t>(first half) and </a:t>
            </a:r>
            <a:r>
              <a:rPr lang="en-US" b="1" dirty="0">
                <a:solidFill>
                  <a:srgbClr val="FF0000"/>
                </a:solidFill>
              </a:rPr>
              <a:t>Haryadi Gunawi </a:t>
            </a:r>
            <a:r>
              <a:rPr lang="en-US" dirty="0"/>
              <a:t>(second half)</a:t>
            </a:r>
          </a:p>
          <a:p>
            <a:pPr lvl="1"/>
            <a:r>
              <a:rPr lang="en-US" i="1" dirty="0" smtClean="0"/>
              <a:t>Student </a:t>
            </a:r>
            <a:r>
              <a:rPr lang="en-US" i="1" dirty="0" err="1" smtClean="0"/>
              <a:t>eval</a:t>
            </a:r>
            <a:r>
              <a:rPr lang="en-US" i="1" dirty="0" smtClean="0"/>
              <a:t>: “</a:t>
            </a:r>
            <a:r>
              <a:rPr lang="en-US" i="1" dirty="0"/>
              <a:t>The fact that each instructor in the rotation ... is helpful.  I think, while their lecture styles differ, all were wonderful teachers”</a:t>
            </a:r>
          </a:p>
          <a:p>
            <a:pPr lvl="1"/>
            <a:endParaRPr lang="en-US" dirty="0"/>
          </a:p>
          <a:p>
            <a:r>
              <a:rPr lang="en-US" dirty="0"/>
              <a:t>COME TO LECTURES</a:t>
            </a:r>
          </a:p>
          <a:p>
            <a:pPr lvl="1"/>
            <a:r>
              <a:rPr lang="en-US" i="1" dirty="0"/>
              <a:t>“The lectures were for the most part </a:t>
            </a:r>
            <a:r>
              <a:rPr lang="en-US" i="1" dirty="0">
                <a:solidFill>
                  <a:srgbClr val="FF0000"/>
                </a:solidFill>
              </a:rPr>
              <a:t>fun</a:t>
            </a:r>
            <a:r>
              <a:rPr lang="en-US" i="1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engaging</a:t>
            </a:r>
            <a:r>
              <a:rPr lang="en-US" i="1" dirty="0"/>
              <a:t>”</a:t>
            </a:r>
          </a:p>
          <a:p>
            <a:pPr lvl="1"/>
            <a:r>
              <a:rPr lang="en-US" i="1" dirty="0"/>
              <a:t>“I've </a:t>
            </a:r>
            <a:r>
              <a:rPr lang="en-US" i="1" dirty="0">
                <a:solidFill>
                  <a:srgbClr val="FF0000"/>
                </a:solidFill>
              </a:rPr>
              <a:t>loved</a:t>
            </a:r>
            <a:r>
              <a:rPr lang="en-US" i="1" dirty="0"/>
              <a:t> every lecture (</a:t>
            </a:r>
            <a:r>
              <a:rPr lang="en-US" i="1" dirty="0">
                <a:solidFill>
                  <a:srgbClr val="FF0000"/>
                </a:solidFill>
              </a:rPr>
              <a:t>attended them all</a:t>
            </a:r>
            <a:r>
              <a:rPr lang="en-US" i="1" dirty="0"/>
              <a:t>), and the professors have done an amazing job teaching the material” </a:t>
            </a:r>
          </a:p>
          <a:p>
            <a:pPr lvl="2"/>
            <a:r>
              <a:rPr lang="en-US" dirty="0"/>
              <a:t>“Gunawi went very fast; Haryadi was an OK lecturer; ...”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8200" y="4953000"/>
            <a:ext cx="6477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69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5 </a:t>
            </a:r>
            <a:r>
              <a:rPr lang="en-US" b="1" dirty="0"/>
              <a:t>Projects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Bit</a:t>
            </a:r>
            <a:r>
              <a:rPr lang="en-US" dirty="0"/>
              <a:t> manipulation, defusing </a:t>
            </a:r>
            <a:r>
              <a:rPr lang="en-US" dirty="0">
                <a:solidFill>
                  <a:srgbClr val="FF0000"/>
                </a:solidFill>
              </a:rPr>
              <a:t>bombs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asm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cache</a:t>
            </a:r>
            <a:r>
              <a:rPr lang="en-US" dirty="0"/>
              <a:t>, your </a:t>
            </a:r>
            <a:r>
              <a:rPr lang="en-US" dirty="0">
                <a:solidFill>
                  <a:srgbClr val="FF0000"/>
                </a:solidFill>
              </a:rPr>
              <a:t>shell</a:t>
            </a:r>
            <a:r>
              <a:rPr lang="en-US" dirty="0"/>
              <a:t>, your </a:t>
            </a:r>
            <a:r>
              <a:rPr lang="en-US" dirty="0" err="1">
                <a:solidFill>
                  <a:srgbClr val="FF0000"/>
                </a:solidFill>
              </a:rPr>
              <a:t>malloc</a:t>
            </a:r>
            <a:r>
              <a:rPr lang="en-US" dirty="0"/>
              <a:t>()</a:t>
            </a:r>
          </a:p>
          <a:p>
            <a:pPr lvl="1"/>
            <a:r>
              <a:rPr lang="en-US" b="1" dirty="0"/>
              <a:t>No</a:t>
            </a:r>
            <a:r>
              <a:rPr lang="en-US" dirty="0"/>
              <a:t> project partnership (sorry) </a:t>
            </a:r>
            <a:r>
              <a:rPr lang="mr-IN" dirty="0"/>
              <a:t>–</a:t>
            </a:r>
            <a:r>
              <a:rPr lang="en-US" dirty="0"/>
              <a:t> not easily </a:t>
            </a:r>
            <a:r>
              <a:rPr lang="en-US" dirty="0" err="1" smtClean="0"/>
              <a:t>partitionable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a lot </a:t>
            </a:r>
            <a:r>
              <a:rPr lang="en-US" i="1" dirty="0"/>
              <a:t>of C programming”</a:t>
            </a:r>
          </a:p>
          <a:p>
            <a:pPr lvl="1"/>
            <a:r>
              <a:rPr lang="en-US" i="1" dirty="0"/>
              <a:t>“I had several days where I </a:t>
            </a:r>
            <a:r>
              <a:rPr lang="en-US" i="1" dirty="0">
                <a:solidFill>
                  <a:srgbClr val="FF0000"/>
                </a:solidFill>
              </a:rPr>
              <a:t>didn't move or eat </a:t>
            </a:r>
            <a:r>
              <a:rPr lang="en-US" i="1" dirty="0"/>
              <a:t>because I was working on a project”</a:t>
            </a:r>
          </a:p>
          <a:p>
            <a:pPr lvl="1"/>
            <a:r>
              <a:rPr lang="en-US" i="1" dirty="0"/>
              <a:t>“I learned a lot about how to better </a:t>
            </a:r>
            <a:r>
              <a:rPr lang="en-US" i="1" dirty="0">
                <a:solidFill>
                  <a:srgbClr val="FF0000"/>
                </a:solidFill>
              </a:rPr>
              <a:t>debug</a:t>
            </a:r>
            <a:r>
              <a:rPr lang="en-US" i="1" dirty="0"/>
              <a:t> code,“ ... “Getting a more </a:t>
            </a:r>
            <a:r>
              <a:rPr lang="en-US" i="1" dirty="0">
                <a:solidFill>
                  <a:srgbClr val="FF0000"/>
                </a:solidFill>
              </a:rPr>
              <a:t>precise understanding </a:t>
            </a:r>
            <a:r>
              <a:rPr lang="en-US" i="1" dirty="0"/>
              <a:t>of the problems in my code that before seemed to be demonic in origin”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“I felt like this course </a:t>
            </a:r>
            <a:r>
              <a:rPr lang="en-US" i="1" dirty="0">
                <a:solidFill>
                  <a:srgbClr val="FF0000"/>
                </a:solidFill>
              </a:rPr>
              <a:t>made me more confident </a:t>
            </a:r>
            <a:r>
              <a:rPr lang="en-US" i="1" dirty="0"/>
              <a:t>than I have ever been in being able to program”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50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  <a:p>
            <a:endParaRPr lang="en-US" dirty="0"/>
          </a:p>
          <a:p>
            <a:r>
              <a:rPr lang="en-US" i="1" dirty="0"/>
              <a:t>“Labs didn't feel super necessary or useful”</a:t>
            </a:r>
          </a:p>
          <a:p>
            <a:endParaRPr lang="en-US" dirty="0"/>
          </a:p>
          <a:p>
            <a:r>
              <a:rPr lang="en-US" i="1" dirty="0"/>
              <a:t>“Labs are good to go to.   Labs can be </a:t>
            </a:r>
            <a:r>
              <a:rPr lang="en-US" i="1" dirty="0">
                <a:solidFill>
                  <a:srgbClr val="FF0000"/>
                </a:solidFill>
              </a:rPr>
              <a:t>super helpful </a:t>
            </a:r>
            <a:r>
              <a:rPr lang="en-US" i="1" dirty="0"/>
              <a:t>later on.”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your choice</a:t>
            </a:r>
          </a:p>
        </p:txBody>
      </p:sp>
    </p:spTree>
    <p:extLst>
      <p:ext uri="{BB962C8B-B14F-4D97-AF65-F5344CB8AC3E}">
        <p14:creationId xmlns:p14="http://schemas.microsoft.com/office/powerpoint/2010/main" val="3225543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9 </a:t>
            </a:r>
            <a:r>
              <a:rPr lang="en-US" b="1" dirty="0" err="1">
                <a:solidFill>
                  <a:srgbClr val="FF0000"/>
                </a:solidFill>
              </a:rPr>
              <a:t>homeworks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Will remove the worst HW score (</a:t>
            </a:r>
            <a:r>
              <a:rPr lang="en-US" dirty="0">
                <a:solidFill>
                  <a:srgbClr val="FF0000"/>
                </a:solidFill>
              </a:rPr>
              <a:t>top-8 out of 9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Due </a:t>
            </a:r>
            <a:r>
              <a:rPr lang="en-US" b="1" dirty="0"/>
              <a:t>every Monday 11:59pm</a:t>
            </a:r>
          </a:p>
          <a:p>
            <a:pPr lvl="1"/>
            <a:r>
              <a:rPr lang="en-US" dirty="0"/>
              <a:t>Homework #X covers Week #X</a:t>
            </a:r>
          </a:p>
          <a:p>
            <a:endParaRPr lang="en-US" dirty="0"/>
          </a:p>
          <a:p>
            <a:r>
              <a:rPr lang="en-US" dirty="0"/>
              <a:t>Please read instructions carefully!! Word by word.</a:t>
            </a:r>
          </a:p>
          <a:p>
            <a:pPr lvl="1"/>
            <a:r>
              <a:rPr lang="en-US" dirty="0"/>
              <a:t>How to hand in, format file name, always run “</a:t>
            </a:r>
            <a:r>
              <a:rPr lang="en-US" dirty="0" err="1"/>
              <a:t>svn</a:t>
            </a:r>
            <a:r>
              <a:rPr lang="en-US" dirty="0"/>
              <a:t> status”, 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Course Theme and Roadmap</a:t>
            </a:r>
          </a:p>
          <a:p>
            <a:r>
              <a:rPr lang="en-US" strike="sngStrike" dirty="0"/>
              <a:t>Logistics</a:t>
            </a:r>
          </a:p>
          <a:p>
            <a:r>
              <a:rPr lang="en-US" dirty="0"/>
              <a:t>Getting help</a:t>
            </a:r>
          </a:p>
        </p:txBody>
      </p:sp>
    </p:spTree>
    <p:extLst>
      <p:ext uri="{BB962C8B-B14F-4D97-AF65-F5344CB8AC3E}">
        <p14:creationId xmlns:p14="http://schemas.microsoft.com/office/powerpoint/2010/main" val="1256549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4394"/>
            <a:ext cx="8400683" cy="5456608"/>
          </a:xfrm>
        </p:spPr>
        <p:txBody>
          <a:bodyPr>
            <a:normAutofit/>
          </a:bodyPr>
          <a:lstStyle/>
          <a:p>
            <a:r>
              <a:rPr lang="en-US" dirty="0"/>
              <a:t>I need help (HWs, projects, etc.), where should I go?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Piazza  </a:t>
            </a:r>
          </a:p>
          <a:p>
            <a:pPr lvl="2"/>
            <a:r>
              <a:rPr lang="en-US" dirty="0"/>
              <a:t>We guarantee a fast response (</a:t>
            </a:r>
            <a:r>
              <a:rPr lang="en-US" dirty="0">
                <a:solidFill>
                  <a:srgbClr val="FF0000"/>
                </a:solidFill>
              </a:rPr>
              <a:t>30 min average response time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If not, re-post – we actively monitor this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TAG your post properly (e.g., “hw1”, “p1”)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Office hours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10 </a:t>
            </a:r>
            <a:r>
              <a:rPr lang="en-US" i="1" dirty="0">
                <a:solidFill>
                  <a:srgbClr val="FF0000"/>
                </a:solidFill>
              </a:rPr>
              <a:t>hours/week </a:t>
            </a:r>
            <a:r>
              <a:rPr lang="en-US" dirty="0"/>
              <a:t>for </a:t>
            </a:r>
            <a:r>
              <a:rPr lang="en-US" dirty="0" err="1"/>
              <a:t>homeworks</a:t>
            </a:r>
            <a:endParaRPr lang="en-US" dirty="0"/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40+ </a:t>
            </a:r>
            <a:r>
              <a:rPr lang="en-US" i="1" dirty="0">
                <a:solidFill>
                  <a:srgbClr val="FF0000"/>
                </a:solidFill>
              </a:rPr>
              <a:t>hours/week </a:t>
            </a:r>
            <a:r>
              <a:rPr lang="en-US" dirty="0"/>
              <a:t>for projects</a:t>
            </a:r>
          </a:p>
          <a:p>
            <a:pPr lvl="2"/>
            <a:endParaRPr lang="en-US" dirty="0"/>
          </a:p>
          <a:p>
            <a:r>
              <a:rPr lang="en-US" dirty="0"/>
              <a:t>Do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send </a:t>
            </a:r>
            <a:r>
              <a:rPr lang="en-US" i="1" dirty="0"/>
              <a:t>emails</a:t>
            </a:r>
            <a:r>
              <a:rPr lang="en-US" dirty="0"/>
              <a:t> to individual faculty/TAs</a:t>
            </a:r>
          </a:p>
          <a:p>
            <a:pPr lvl="1"/>
            <a:r>
              <a:rPr lang="en-US" dirty="0"/>
              <a:t>(unless necessary)</a:t>
            </a:r>
          </a:p>
          <a:p>
            <a:pPr lvl="1"/>
            <a:endParaRPr lang="en-US" dirty="0"/>
          </a:p>
          <a:p>
            <a:r>
              <a:rPr lang="en-US" b="1" dirty="0"/>
              <a:t>Vertical</a:t>
            </a:r>
            <a:r>
              <a:rPr lang="en-US" dirty="0"/>
              <a:t> division of TA duties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90706"/>
              </p:ext>
            </p:extLst>
          </p:nvPr>
        </p:nvGraphicFramePr>
        <p:xfrm>
          <a:off x="6324600" y="3892550"/>
          <a:ext cx="2819400" cy="2889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TA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Duties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1. Nan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2. Dan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Proj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2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3.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Meng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4.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Xin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5.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Will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6. Mingzhe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Homeworks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290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vertical TA management?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TA’s life: 15 hours/week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438400"/>
            <a:ext cx="838200" cy="493575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Gill Sans"/>
                <a:cs typeface="Gill Sans"/>
              </a:rPr>
              <a:t>Do P1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" y="2209800"/>
            <a:ext cx="9906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Old way: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2438400"/>
            <a:ext cx="1524000" cy="493575"/>
          </a:xfrm>
          <a:prstGeom prst="rect">
            <a:avLst/>
          </a:prstGeom>
          <a:solidFill>
            <a:srgbClr val="66FF66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latin typeface="Gill Sans"/>
                <a:cs typeface="Gill Sans"/>
              </a:rPr>
              <a:t>Off. Hours P1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438400"/>
            <a:ext cx="838200" cy="493575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Gill Sans"/>
                <a:cs typeface="Gill Sans"/>
              </a:rPr>
              <a:t>Do P2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438400"/>
            <a:ext cx="1524000" cy="493575"/>
          </a:xfrm>
          <a:prstGeom prst="rect">
            <a:avLst/>
          </a:prstGeom>
          <a:solidFill>
            <a:srgbClr val="66FF66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latin typeface="Gill Sans"/>
                <a:cs typeface="Gill Sans"/>
              </a:rPr>
              <a:t>Off. Hours P2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2438400"/>
            <a:ext cx="838200" cy="493575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Gill Sans"/>
                <a:cs typeface="Gill Sans"/>
              </a:rPr>
              <a:t>Do P3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2438400"/>
            <a:ext cx="1524000" cy="493575"/>
          </a:xfrm>
          <a:prstGeom prst="rect">
            <a:avLst/>
          </a:prstGeom>
          <a:solidFill>
            <a:srgbClr val="66FF66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latin typeface="Gill Sans"/>
                <a:cs typeface="Gill Sans"/>
              </a:rPr>
              <a:t>Off. Hours P3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2438400"/>
            <a:ext cx="838200" cy="493575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Gill Sans"/>
                <a:cs typeface="Gill Sans"/>
              </a:rPr>
              <a:t>Do P4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9200" y="2438400"/>
            <a:ext cx="1524000" cy="493575"/>
          </a:xfrm>
          <a:prstGeom prst="rect">
            <a:avLst/>
          </a:prstGeom>
          <a:solidFill>
            <a:srgbClr val="66FF66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latin typeface="Gill Sans"/>
                <a:cs typeface="Gill Sans"/>
              </a:rPr>
              <a:t>Off. Hours P4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495800"/>
            <a:ext cx="9906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Newway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3810000"/>
            <a:ext cx="838200" cy="493575"/>
          </a:xfrm>
          <a:prstGeom prst="rect">
            <a:avLst/>
          </a:prstGeom>
          <a:solidFill>
            <a:srgbClr val="FF0000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Gill Sans"/>
                <a:cs typeface="Gill Sans"/>
              </a:rPr>
              <a:t>Do </a:t>
            </a:r>
            <a:r>
              <a:rPr lang="en-US" sz="1800" kern="0" dirty="0" err="1">
                <a:latin typeface="Gill Sans"/>
                <a:cs typeface="Gill Sans"/>
              </a:rPr>
              <a:t>Px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3810000"/>
            <a:ext cx="1524000" cy="3581400"/>
          </a:xfrm>
          <a:prstGeom prst="rect">
            <a:avLst/>
          </a:prstGeom>
          <a:solidFill>
            <a:srgbClr val="66FF66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latin typeface="Gill Sans"/>
                <a:cs typeface="Gill Sans"/>
              </a:rPr>
              <a:t>Off. Hours </a:t>
            </a:r>
            <a:r>
              <a:rPr lang="en-US" sz="1800" kern="0" noProof="0" dirty="0" err="1">
                <a:latin typeface="Gill Sans"/>
                <a:cs typeface="Gill Sans"/>
              </a:rPr>
              <a:t>Px</a:t>
            </a:r>
            <a:r>
              <a:rPr lang="en-US" sz="1800" kern="0" noProof="0" dirty="0">
                <a:latin typeface="Gill Sans"/>
                <a:cs typeface="Gill San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57800" y="3657600"/>
            <a:ext cx="3581400" cy="990600"/>
            <a:chOff x="5257800" y="3657600"/>
            <a:chExt cx="3581400" cy="990600"/>
          </a:xfrm>
        </p:grpSpPr>
        <p:sp>
          <p:nvSpPr>
            <p:cNvPr id="25" name="Oval Callout 24"/>
            <p:cNvSpPr/>
            <p:nvPr/>
          </p:nvSpPr>
          <p:spPr>
            <a:xfrm>
              <a:off x="6553200" y="3657600"/>
              <a:ext cx="1228659" cy="809137"/>
            </a:xfrm>
            <a:prstGeom prst="wedgeEllipseCallout">
              <a:avLst>
                <a:gd name="adj1" fmla="val -271957"/>
                <a:gd name="adj2" fmla="val -14304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7" name="Oval Callout 26"/>
            <p:cNvSpPr/>
            <p:nvPr/>
          </p:nvSpPr>
          <p:spPr>
            <a:xfrm>
              <a:off x="6705600" y="3810000"/>
              <a:ext cx="1228659" cy="809137"/>
            </a:xfrm>
            <a:prstGeom prst="wedgeEllipseCallout">
              <a:avLst>
                <a:gd name="adj1" fmla="val -118628"/>
                <a:gd name="adj2" fmla="val -18358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8" name="Oval Callout 27"/>
            <p:cNvSpPr/>
            <p:nvPr/>
          </p:nvSpPr>
          <p:spPr>
            <a:xfrm>
              <a:off x="7010400" y="3733800"/>
              <a:ext cx="1228659" cy="809137"/>
            </a:xfrm>
            <a:prstGeom prst="wedgeEllipseCallout">
              <a:avLst>
                <a:gd name="adj1" fmla="val 64819"/>
                <a:gd name="adj2" fmla="val -16487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6" name="Oval Callout 25"/>
            <p:cNvSpPr/>
            <p:nvPr/>
          </p:nvSpPr>
          <p:spPr>
            <a:xfrm>
              <a:off x="5257800" y="3657600"/>
              <a:ext cx="3581400" cy="990600"/>
            </a:xfrm>
            <a:prstGeom prst="wedgeEllipseCallout">
              <a:avLst>
                <a:gd name="adj1" fmla="val -158744"/>
                <a:gd name="adj2" fmla="val -12209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Too much overhead that does NOT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 benefit students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5029200" y="5410200"/>
            <a:ext cx="3581400" cy="990600"/>
          </a:xfrm>
          <a:prstGeom prst="wedgeEllipseCallout">
            <a:avLst>
              <a:gd name="adj1" fmla="val -107622"/>
              <a:gd name="adj2" fmla="val -82970"/>
            </a:avLst>
          </a:prstGeom>
          <a:solidFill>
            <a:srgbClr val="CCFFCC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We can serve you better!</a:t>
            </a:r>
          </a:p>
        </p:txBody>
      </p:sp>
    </p:spTree>
    <p:extLst>
      <p:ext uri="{BB962C8B-B14F-4D97-AF65-F5344CB8AC3E}">
        <p14:creationId xmlns:p14="http://schemas.microsoft.com/office/powerpoint/2010/main" val="3264877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Help, Help, Help!!!  ... </a:t>
            </a:r>
            <a:r>
              <a:rPr lang="en-US" b="1" dirty="0">
                <a:solidFill>
                  <a:srgbClr val="FF0000"/>
                </a:solidFill>
              </a:rPr>
              <a:t>START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763000" cy="5435600"/>
          </a:xfrm>
        </p:spPr>
        <p:txBody>
          <a:bodyPr/>
          <a:lstStyle/>
          <a:p>
            <a:r>
              <a:rPr lang="en-US" dirty="0"/>
              <a:t>“Deadline is less than 24 </a:t>
            </a:r>
            <a:r>
              <a:rPr lang="en-US" dirty="0" err="1"/>
              <a:t>hr</a:t>
            </a:r>
            <a:r>
              <a:rPr lang="en-US" dirty="0"/>
              <a:t>, but I’m not getting enough help.”</a:t>
            </a:r>
          </a:p>
          <a:p>
            <a:pPr lvl="1"/>
            <a:r>
              <a:rPr lang="en-US" dirty="0"/>
              <a:t>We’ll try our best, but … please </a:t>
            </a:r>
            <a:r>
              <a:rPr lang="en-US" b="1" dirty="0">
                <a:solidFill>
                  <a:srgbClr val="FF0000"/>
                </a:solidFill>
              </a:rPr>
              <a:t>start early!</a:t>
            </a:r>
          </a:p>
          <a:p>
            <a:pPr lvl="1"/>
            <a:r>
              <a:rPr lang="en-US" dirty="0"/>
              <a:t>We cannot help 100+ students who start late</a:t>
            </a:r>
          </a:p>
          <a:p>
            <a:pPr lvl="1"/>
            <a:endParaRPr lang="en-US" dirty="0"/>
          </a:p>
          <a:p>
            <a:r>
              <a:rPr lang="en-US" dirty="0"/>
              <a:t>How to ask for help?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 Details </a:t>
            </a:r>
            <a:r>
              <a:rPr lang="en-US" dirty="0"/>
              <a:t>-- “it doesn’t work” </a:t>
            </a:r>
            <a:r>
              <a:rPr lang="en-US" b="1" dirty="0" err="1"/>
              <a:t>vs</a:t>
            </a:r>
            <a:r>
              <a:rPr lang="en-US" dirty="0"/>
              <a:t> “I tried X, but got Y, then tried Z …”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Help us help you </a:t>
            </a:r>
            <a:r>
              <a:rPr lang="en-US" dirty="0"/>
              <a:t>-- </a:t>
            </a:r>
            <a:r>
              <a:rPr lang="en-US" dirty="0" err="1"/>
              <a:t>svn</a:t>
            </a:r>
            <a:r>
              <a:rPr lang="en-US" dirty="0"/>
              <a:t> commit code so far, so we can check it out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Keep trying </a:t>
            </a:r>
            <a:r>
              <a:rPr lang="en-US" dirty="0"/>
              <a:t>-- we will try to put you on the right path</a:t>
            </a:r>
          </a:p>
          <a:p>
            <a:pPr lvl="1"/>
            <a:r>
              <a:rPr lang="en-US" dirty="0"/>
              <a:t>[Note: no feedback after projects submitted]</a:t>
            </a:r>
          </a:p>
          <a:p>
            <a:pPr lvl="2"/>
            <a:r>
              <a:rPr lang="en-US" dirty="0"/>
              <a:t>The best way to get feedback is in office hours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8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misconduct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… </a:t>
            </a:r>
            <a:r>
              <a:rPr lang="en-US" dirty="0">
                <a:solidFill>
                  <a:srgbClr val="FF0000"/>
                </a:solidFill>
              </a:rPr>
              <a:t>don’t cheat</a:t>
            </a:r>
            <a:r>
              <a:rPr lang="en-US" dirty="0"/>
              <a:t>! </a:t>
            </a:r>
          </a:p>
          <a:p>
            <a:r>
              <a:rPr lang="en-US" dirty="0"/>
              <a:t>We run a very smart code comparator tool</a:t>
            </a:r>
          </a:p>
          <a:p>
            <a:pPr lvl="1"/>
            <a:r>
              <a:rPr lang="en-US" dirty="0"/>
              <a:t>We’ve discovered code duplications before [almost every year!]</a:t>
            </a:r>
          </a:p>
          <a:p>
            <a:endParaRPr lang="en-US" dirty="0"/>
          </a:p>
          <a:p>
            <a:r>
              <a:rPr lang="en-US" dirty="0"/>
              <a:t>Involve department and university level, and </a:t>
            </a:r>
            <a:r>
              <a:rPr lang="en-US" dirty="0" smtClean="0"/>
              <a:t>potentially a </a:t>
            </a:r>
            <a:r>
              <a:rPr lang="en-US" dirty="0"/>
              <a:t>Fail</a:t>
            </a:r>
          </a:p>
          <a:p>
            <a:pPr lvl="1"/>
            <a:r>
              <a:rPr lang="en-US" dirty="0"/>
              <a:t>Don’t ruin your good reputation</a:t>
            </a:r>
          </a:p>
          <a:p>
            <a:endParaRPr lang="en-US" dirty="0"/>
          </a:p>
          <a:p>
            <a:r>
              <a:rPr lang="en-US" dirty="0"/>
              <a:t>Start early, go to office hours</a:t>
            </a:r>
          </a:p>
        </p:txBody>
      </p:sp>
    </p:spTree>
    <p:extLst>
      <p:ext uri="{BB962C8B-B14F-4D97-AF65-F5344CB8AC3E}">
        <p14:creationId xmlns:p14="http://schemas.microsoft.com/office/powerpoint/2010/main" val="1937709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 learn?</a:t>
            </a:r>
            <a:br>
              <a:rPr lang="en-US" dirty="0"/>
            </a:br>
            <a:r>
              <a:rPr lang="en-US" sz="2000" dirty="0"/>
              <a:t>Let’s see student evaluation.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003800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Understanding how computers work. </a:t>
            </a:r>
            <a:r>
              <a:rPr lang="en-US" dirty="0"/>
              <a:t>Prior to this it was pretty much </a:t>
            </a:r>
            <a:r>
              <a:rPr lang="en-US" dirty="0">
                <a:solidFill>
                  <a:srgbClr val="FF0000"/>
                </a:solidFill>
              </a:rPr>
              <a:t>magic</a:t>
            </a:r>
            <a:r>
              <a:rPr lang="en-US" dirty="0"/>
              <a:t> to me.”</a:t>
            </a:r>
          </a:p>
          <a:p>
            <a:endParaRPr lang="en-US" dirty="0"/>
          </a:p>
          <a:p>
            <a:r>
              <a:rPr lang="en-US" dirty="0"/>
              <a:t>“It was basically all of the things that I wanted to know about </a:t>
            </a:r>
            <a:r>
              <a:rPr lang="en-US" dirty="0">
                <a:solidFill>
                  <a:srgbClr val="FF0000"/>
                </a:solidFill>
              </a:rPr>
              <a:t>how computers work but was too afraid to ask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“I feel more comfortable talking about computers and how they work as </a:t>
            </a:r>
            <a:r>
              <a:rPr lang="en-US" dirty="0">
                <a:solidFill>
                  <a:srgbClr val="FF0000"/>
                </a:solidFill>
              </a:rPr>
              <a:t>not just a programmer </a:t>
            </a:r>
            <a:r>
              <a:rPr lang="en-US" dirty="0"/>
              <a:t>but also </a:t>
            </a:r>
            <a:r>
              <a:rPr lang="en-US" b="1" dirty="0">
                <a:solidFill>
                  <a:srgbClr val="FF0000"/>
                </a:solidFill>
              </a:rPr>
              <a:t>a computer scientist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“SO MUCH TECHNICAL KNOWLEDGE, </a:t>
            </a:r>
            <a:r>
              <a:rPr lang="en-US" b="1" dirty="0">
                <a:solidFill>
                  <a:srgbClr val="FF0000"/>
                </a:solidFill>
              </a:rPr>
              <a:t>AHH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I KNOW MORE ABOUT THE INNER WORKINGS OF COMPUTERS THAN I EVER WANTED ...”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5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exception!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 need to pass this course (for my graduation, major requirement, making my parents happy, etc.), but I get a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/>
              <a:t>...</a:t>
            </a:r>
          </a:p>
          <a:p>
            <a:endParaRPr lang="en-US" dirty="0"/>
          </a:p>
          <a:p>
            <a:r>
              <a:rPr lang="en-US" dirty="0"/>
              <a:t>... 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I do extra work to get to </a:t>
            </a:r>
            <a:r>
              <a:rPr lang="en-US" b="1" dirty="0"/>
              <a:t>B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mr-IN" dirty="0"/>
              <a:t>’</a:t>
            </a:r>
            <a:r>
              <a:rPr lang="en-US" dirty="0"/>
              <a:t>re really sorry, but no ...</a:t>
            </a:r>
          </a:p>
          <a:p>
            <a:pPr lvl="1"/>
            <a:r>
              <a:rPr lang="en-US" dirty="0"/>
              <a:t>You have 10 weeks … 2 exams, 5 projects, 9 </a:t>
            </a:r>
            <a:r>
              <a:rPr lang="en-US" dirty="0" err="1"/>
              <a:t>homeworks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Many opportunities</a:t>
            </a:r>
            <a:r>
              <a:rPr lang="en-US" dirty="0"/>
              <a:t> to improve your grade</a:t>
            </a:r>
          </a:p>
        </p:txBody>
      </p:sp>
    </p:spTree>
    <p:extLst>
      <p:ext uri="{BB962C8B-B14F-4D97-AF65-F5344CB8AC3E}">
        <p14:creationId xmlns:p14="http://schemas.microsoft.com/office/powerpoint/2010/main" val="3891646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go? (recap)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57200" y="1295400"/>
            <a:ext cx="8153400" cy="1143000"/>
          </a:xfrm>
          <a:prstGeom prst="foldedCorner">
            <a:avLst>
              <a:gd name="adj" fmla="val 1538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latin typeface="Monaco"/>
                <a:ea typeface="+mn-ea"/>
                <a:cs typeface="Monaco"/>
              </a:rPr>
              <a:t>if (</a:t>
            </a:r>
            <a:r>
              <a:rPr lang="en-US" sz="2200" b="1" kern="0" dirty="0">
                <a:solidFill>
                  <a:srgbClr val="FF0000"/>
                </a:solidFill>
                <a:latin typeface="Monaco"/>
                <a:ea typeface="+mn-ea"/>
                <a:cs typeface="Monaco"/>
              </a:rPr>
              <a:t>projects</a:t>
            </a:r>
            <a:r>
              <a:rPr lang="en-US" sz="2200" b="1" kern="0" dirty="0">
                <a:latin typeface="Monaco"/>
                <a:ea typeface="+mn-ea"/>
                <a:cs typeface="Monaco"/>
              </a:rPr>
              <a:t>)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  Piazza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or office hours, </a:t>
            </a:r>
            <a:r>
              <a:rPr lang="en-US" sz="2200" b="1" kern="0" dirty="0" err="1">
                <a:latin typeface="Monaco"/>
                <a:ea typeface="+mn-ea"/>
                <a:cs typeface="Monaco"/>
              </a:rPr>
              <a:t>Proj</a:t>
            </a:r>
            <a:r>
              <a:rPr lang="en-US" sz="2200" b="1" kern="0" dirty="0">
                <a:latin typeface="Monaco"/>
                <a:ea typeface="+mn-ea"/>
                <a:cs typeface="Monaco"/>
              </a:rPr>
              <a:t> #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X 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  <a:sym typeface="Wingdings"/>
              </a:rPr>
              <a:t> TA #X</a:t>
            </a:r>
            <a:endParaRPr kumimoji="0" lang="en-US" sz="22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457200" y="2590800"/>
            <a:ext cx="8153400" cy="1143000"/>
          </a:xfrm>
          <a:prstGeom prst="foldedCorner">
            <a:avLst>
              <a:gd name="adj" fmla="val 1538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latin typeface="Monaco"/>
                <a:ea typeface="+mn-ea"/>
                <a:cs typeface="Monaco"/>
              </a:rPr>
              <a:t>else if (</a:t>
            </a:r>
            <a:r>
              <a:rPr lang="en-US" sz="2200" b="1" kern="0" dirty="0" err="1">
                <a:solidFill>
                  <a:srgbClr val="FF0000"/>
                </a:solidFill>
                <a:latin typeface="Monaco"/>
                <a:ea typeface="+mn-ea"/>
                <a:cs typeface="Monaco"/>
              </a:rPr>
              <a:t>homeworks</a:t>
            </a:r>
            <a:r>
              <a:rPr lang="en-US" sz="2200" b="1" kern="0" dirty="0">
                <a:latin typeface="Monaco"/>
                <a:ea typeface="+mn-ea"/>
                <a:cs typeface="Monaco"/>
              </a:rPr>
              <a:t>)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  Piazza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or Ash’s office hours (tag “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hX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”)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57200" y="3886200"/>
            <a:ext cx="8153400" cy="1524000"/>
          </a:xfrm>
          <a:prstGeom prst="foldedCorner">
            <a:avLst>
              <a:gd name="adj" fmla="val 1538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latin typeface="Monaco"/>
                <a:ea typeface="+mn-ea"/>
                <a:cs typeface="Monaco"/>
              </a:rPr>
              <a:t>else if (</a:t>
            </a:r>
            <a:r>
              <a:rPr lang="en-US" sz="2200" b="1" kern="0" dirty="0">
                <a:solidFill>
                  <a:srgbClr val="FF0000"/>
                </a:solidFill>
                <a:latin typeface="Monaco"/>
                <a:ea typeface="+mn-ea"/>
                <a:cs typeface="Monaco"/>
              </a:rPr>
              <a:t>lectures / exams</a:t>
            </a:r>
            <a:r>
              <a:rPr lang="en-US" sz="2200" b="1" kern="0" dirty="0">
                <a:latin typeface="Monaco"/>
                <a:ea typeface="+mn-ea"/>
                <a:cs typeface="Monaco"/>
              </a:rPr>
              <a:t>)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  Piazza </a:t>
            </a:r>
            <a:endParaRPr kumimoji="0" lang="en-US" sz="22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baseline="0" dirty="0">
                <a:latin typeface="Monaco"/>
                <a:ea typeface="+mn-ea"/>
                <a:cs typeface="Monaco"/>
              </a:rPr>
              <a:t>   Or</a:t>
            </a:r>
            <a:r>
              <a:rPr lang="en-US" sz="2200" b="1" kern="0" dirty="0">
                <a:latin typeface="Monaco"/>
                <a:ea typeface="+mn-ea"/>
                <a:cs typeface="Monaco"/>
              </a:rPr>
              <a:t> meet (email / open door)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457200" y="5638800"/>
            <a:ext cx="8153400" cy="1143000"/>
          </a:xfrm>
          <a:prstGeom prst="foldedCorner">
            <a:avLst>
              <a:gd name="adj" fmla="val 1538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latin typeface="Monaco"/>
                <a:ea typeface="+mn-ea"/>
                <a:cs typeface="Monaco"/>
              </a:rPr>
              <a:t>else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  //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life, inspiration, issues with class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  Email/meet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/>
                <a:ea typeface="+mn-ea"/>
                <a:cs typeface="Monaco"/>
              </a:rPr>
              <a:t> the instructors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ea typeface="+mn-ea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325458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886200" cy="5435600"/>
          </a:xfrm>
        </p:spPr>
        <p:txBody>
          <a:bodyPr/>
          <a:lstStyle/>
          <a:p>
            <a:r>
              <a:rPr lang="en-US" dirty="0"/>
              <a:t>“SO MUCH TECHNICAL KNOWLEDGE, AHH </a:t>
            </a:r>
            <a:r>
              <a:rPr lang="en-US" dirty="0" smtClean="0"/>
              <a:t>- .</a:t>
            </a:r>
            <a:r>
              <a:rPr lang="en-US" dirty="0"/>
              <a:t>.. </a:t>
            </a:r>
          </a:p>
          <a:p>
            <a:r>
              <a:rPr lang="en-US" b="1" dirty="0">
                <a:solidFill>
                  <a:srgbClr val="FF0000"/>
                </a:solidFill>
              </a:rPr>
              <a:t>... BUT IT ONLY GETS DEEPER FROM HERE.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154 is the </a:t>
            </a:r>
            <a:r>
              <a:rPr lang="en-US" dirty="0">
                <a:solidFill>
                  <a:srgbClr val="FF0000"/>
                </a:solidFill>
              </a:rPr>
              <a:t>last </a:t>
            </a:r>
            <a:r>
              <a:rPr lang="en-US" b="1" dirty="0">
                <a:solidFill>
                  <a:srgbClr val="FF0000"/>
                </a:solidFill>
              </a:rPr>
              <a:t>gateway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all other systems classes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collegecatalog.uchicago.edu</a:t>
            </a:r>
            <a:r>
              <a:rPr lang="en-US" dirty="0"/>
              <a:t>/</a:t>
            </a:r>
            <a:r>
              <a:rPr lang="en-US" dirty="0" err="1"/>
              <a:t>thecollege</a:t>
            </a:r>
            <a:r>
              <a:rPr lang="en-US" dirty="0"/>
              <a:t>/</a:t>
            </a:r>
            <a:r>
              <a:rPr lang="en-US" dirty="0" err="1"/>
              <a:t>computerscience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66800"/>
            <a:ext cx="4029693" cy="4876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4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br>
              <a:rPr lang="en-US" dirty="0"/>
            </a:br>
            <a:r>
              <a:rPr lang="en-US" sz="2200" dirty="0"/>
              <a:t>(again from student evaluation)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“151 is somewhat challenging, 152 is easy, and then 154 is brutal ...</a:t>
            </a:r>
          </a:p>
          <a:p>
            <a:pPr lvl="1"/>
            <a:r>
              <a:rPr lang="en-US" i="1" dirty="0"/>
              <a:t>... </a:t>
            </a:r>
            <a:r>
              <a:rPr lang="en-US" i="1" dirty="0">
                <a:solidFill>
                  <a:srgbClr val="FF0000"/>
                </a:solidFill>
              </a:rPr>
              <a:t>but don't worry</a:t>
            </a:r>
            <a:r>
              <a:rPr lang="en-US" i="1" dirty="0"/>
              <a:t> - don't be afraid to </a:t>
            </a:r>
            <a:r>
              <a:rPr lang="en-US" i="1" dirty="0">
                <a:solidFill>
                  <a:srgbClr val="FF0000"/>
                </a:solidFill>
              </a:rPr>
              <a:t>ask for help </a:t>
            </a:r>
            <a:r>
              <a:rPr lang="en-US" i="1" dirty="0"/>
              <a:t>and </a:t>
            </a:r>
            <a:r>
              <a:rPr lang="en-US" i="1" dirty="0">
                <a:solidFill>
                  <a:srgbClr val="FF0000"/>
                </a:solidFill>
              </a:rPr>
              <a:t>start projects early</a:t>
            </a:r>
            <a:r>
              <a:rPr lang="en-US" i="1" dirty="0"/>
              <a:t>!”</a:t>
            </a:r>
          </a:p>
          <a:p>
            <a:endParaRPr lang="en-US" i="1" dirty="0"/>
          </a:p>
          <a:p>
            <a:r>
              <a:rPr lang="en-US" i="1" dirty="0"/>
              <a:t>“this class will push you and try to set you up for defeat, ...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so one has to be disciplined</a:t>
            </a:r>
            <a:r>
              <a:rPr lang="en-US" i="1" dirty="0"/>
              <a:t>, go into every project, </a:t>
            </a:r>
            <a:r>
              <a:rPr lang="en-US" i="1" dirty="0" err="1"/>
              <a:t>hw</a:t>
            </a:r>
            <a:r>
              <a:rPr lang="en-US" i="1" dirty="0"/>
              <a:t>, </a:t>
            </a:r>
            <a:r>
              <a:rPr lang="en-US" i="1" strike="sngStrike" dirty="0"/>
              <a:t>or</a:t>
            </a:r>
            <a:r>
              <a:rPr lang="en-US" i="1" dirty="0"/>
              <a:t> [and] exam with a </a:t>
            </a:r>
            <a:r>
              <a:rPr lang="en-US" i="1" dirty="0" err="1"/>
              <a:t>gameplan</a:t>
            </a:r>
            <a:r>
              <a:rPr lang="en-US" i="1" dirty="0"/>
              <a:t> and a thorough understanding of the material.”</a:t>
            </a:r>
          </a:p>
          <a:p>
            <a:endParaRPr lang="en-US" i="1" dirty="0"/>
          </a:p>
          <a:p>
            <a:r>
              <a:rPr lang="en-US" dirty="0"/>
              <a:t>But don’t worry to much, just show your efforts and enjoy learning</a:t>
            </a:r>
          </a:p>
          <a:p>
            <a:pPr lvl="1"/>
            <a:r>
              <a:rPr lang="en-US" dirty="0"/>
              <a:t>Why? We’re quite generous (I think)</a:t>
            </a:r>
          </a:p>
          <a:p>
            <a:pPr lvl="1"/>
            <a:r>
              <a:rPr lang="en-US" i="1" dirty="0"/>
              <a:t>“I'm surprised I am in the B range, I thought I'm failing and was ready to drop the course”</a:t>
            </a:r>
          </a:p>
          <a:p>
            <a:pPr lvl="1"/>
            <a:r>
              <a:rPr lang="en-US" dirty="0"/>
              <a:t>Only less than 5% get Cs</a:t>
            </a:r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57399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7772400" cy="2887662"/>
          </a:xfrm>
        </p:spPr>
        <p:txBody>
          <a:bodyPr/>
          <a:lstStyle/>
          <a:p>
            <a:r>
              <a:rPr lang="en-US" strike="sngStrike" dirty="0"/>
              <a:t>Today ... Just sit back and relax</a:t>
            </a:r>
            <a:br>
              <a:rPr lang="en-US" strike="sngStrike" dirty="0"/>
            </a:br>
            <a:r>
              <a:rPr lang="en-US" strike="sngStrike" dirty="0"/>
              <a:t/>
            </a:r>
            <a:br>
              <a:rPr lang="en-US" strike="sngStrike" dirty="0"/>
            </a:br>
            <a:r>
              <a:rPr lang="en-US" dirty="0"/>
              <a:t>Tomorrow ... get ready!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Difficult </a:t>
            </a:r>
            <a:r>
              <a:rPr lang="en-US" b="1" i="1" dirty="0">
                <a:solidFill>
                  <a:srgbClr val="FF0000"/>
                </a:solidFill>
              </a:rPr>
              <a:t>but rewarding</a:t>
            </a:r>
            <a:r>
              <a:rPr lang="en-US" b="1" i="1" dirty="0"/>
              <a:t> </a:t>
            </a:r>
            <a:r>
              <a:rPr lang="en-US" i="1" dirty="0"/>
              <a:t>would sum up this course”</a:t>
            </a:r>
          </a:p>
        </p:txBody>
      </p:sp>
    </p:spTree>
    <p:extLst>
      <p:ext uri="{BB962C8B-B14F-4D97-AF65-F5344CB8AC3E}">
        <p14:creationId xmlns:p14="http://schemas.microsoft.com/office/powerpoint/2010/main" val="143649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EXTRAs</a:t>
            </a:r>
            <a:br>
              <a:rPr lang="en-US" dirty="0"/>
            </a:br>
            <a:r>
              <a:rPr lang="en-US" dirty="0"/>
              <a:t>[old stuffs, might not be accurate]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72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END END END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(All slides after this are old slides, not updated)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Add/Drop and joining 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32400"/>
          </a:xfrm>
        </p:spPr>
        <p:txBody>
          <a:bodyPr/>
          <a:lstStyle/>
          <a:p>
            <a:r>
              <a:rPr lang="en-US" sz="3200" dirty="0"/>
              <a:t>Last day to Add/Drop is 2 weeks from this Friday</a:t>
            </a:r>
          </a:p>
          <a:p>
            <a:pPr lvl="1"/>
            <a:r>
              <a:rPr lang="en-US" sz="2800" dirty="0"/>
              <a:t>Will have had 2 </a:t>
            </a:r>
            <a:r>
              <a:rPr lang="en-US" sz="2800" dirty="0" err="1"/>
              <a:t>homeworks</a:t>
            </a:r>
            <a:r>
              <a:rPr lang="en-US" sz="2800" dirty="0"/>
              <a:t> and 1 project due by then, so you’ll have a sense if this class makes sense</a:t>
            </a:r>
          </a:p>
          <a:p>
            <a:pPr lvl="2"/>
            <a:r>
              <a:rPr lang="en-US" sz="2800" dirty="0"/>
              <a:t>Projects will have grading scripts you can run</a:t>
            </a:r>
          </a:p>
          <a:p>
            <a:pPr lvl="1"/>
            <a:endParaRPr lang="en-US" sz="2800" dirty="0"/>
          </a:p>
          <a:p>
            <a:r>
              <a:rPr lang="en-US" sz="3200" dirty="0"/>
              <a:t>If you are not registered for the class now, or if you join the class late, it is your responsibility to complete the work due to date</a:t>
            </a:r>
          </a:p>
        </p:txBody>
      </p:sp>
    </p:spTree>
    <p:extLst>
      <p:ext uri="{BB962C8B-B14F-4D97-AF65-F5344CB8AC3E}">
        <p14:creationId xmlns:p14="http://schemas.microsoft.com/office/powerpoint/2010/main" val="45666664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Pink slipping OR switching lab (“activity”)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32400"/>
          </a:xfrm>
        </p:spPr>
        <p:txBody>
          <a:bodyPr/>
          <a:lstStyle/>
          <a:p>
            <a:r>
              <a:rPr lang="en-US" dirty="0"/>
              <a:t>Margaret </a:t>
            </a:r>
            <a:r>
              <a:rPr lang="en-US" dirty="0" err="1"/>
              <a:t>Jaffey</a:t>
            </a:r>
            <a:r>
              <a:rPr lang="en-US" dirty="0"/>
              <a:t> in </a:t>
            </a:r>
            <a:r>
              <a:rPr lang="en-US" dirty="0" err="1"/>
              <a:t>Ry</a:t>
            </a:r>
            <a:r>
              <a:rPr lang="en-US" dirty="0"/>
              <a:t> 156 (</a:t>
            </a:r>
            <a:r>
              <a:rPr lang="en-US" dirty="0">
                <a:hlinkClick r:id="rId2"/>
              </a:rPr>
              <a:t>margaret@cs.uchicago.edu</a:t>
            </a:r>
            <a:r>
              <a:rPr lang="en-US" dirty="0"/>
              <a:t>) will handle pink slipping into the class, and changes in lab (“activity”) registration with the registrar</a:t>
            </a:r>
          </a:p>
          <a:p>
            <a:r>
              <a:rPr lang="en-US" dirty="0"/>
              <a:t>Tell her all the detailed information about you including your majors, minors, standing (senior/junior/sophomore), and all possible lab sections that work with your schedule</a:t>
            </a:r>
          </a:p>
          <a:p>
            <a:r>
              <a:rPr lang="en-US" dirty="0"/>
              <a:t>Do this preferably before 5pm on Monday 3/30, the earlier the better</a:t>
            </a:r>
          </a:p>
          <a:p>
            <a:r>
              <a:rPr lang="en-US" dirty="0"/>
              <a:t>Wait for Margaret’s email in the next couple of days.</a:t>
            </a:r>
          </a:p>
          <a:p>
            <a:r>
              <a:rPr lang="en-US" dirty="0"/>
              <a:t>There is no guarantee that you will get a lab.  If Margaret cannot find a lab for you, then unfortunately you can’t take the class.</a:t>
            </a:r>
          </a:p>
        </p:txBody>
      </p:sp>
    </p:spTree>
    <p:extLst>
      <p:ext uri="{BB962C8B-B14F-4D97-AF65-F5344CB8AC3E}">
        <p14:creationId xmlns:p14="http://schemas.microsoft.com/office/powerpoint/2010/main" val="2993085608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 work in: </a:t>
            </a:r>
            <a:r>
              <a:rPr lang="en-US" dirty="0" err="1"/>
              <a:t>svn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35600"/>
          </a:xfrm>
        </p:spPr>
        <p:txBody>
          <a:bodyPr/>
          <a:lstStyle/>
          <a:p>
            <a:r>
              <a:rPr lang="en-US" sz="1600" dirty="0">
                <a:latin typeface="Andale Mono"/>
                <a:cs typeface="Andale Mono"/>
              </a:rPr>
              <a:t>http://www.classes.cs.uchicago.edu/archive/2015/spring/15400/</a:t>
            </a:r>
            <a:r>
              <a:rPr lang="en-US" sz="1600" dirty="0" err="1">
                <a:latin typeface="Andale Mono"/>
                <a:cs typeface="Andale Mono"/>
              </a:rPr>
              <a:t>svn</a:t>
            </a:r>
            <a:endParaRPr lang="en-US" sz="1600" dirty="0">
              <a:latin typeface="Andale Mono"/>
              <a:cs typeface="Andale Mono"/>
            </a:endParaRPr>
          </a:p>
          <a:p>
            <a:r>
              <a:rPr lang="en-US" dirty="0"/>
              <a:t>We use </a:t>
            </a:r>
            <a:r>
              <a:rPr lang="en-US" dirty="0" err="1"/>
              <a:t>svn</a:t>
            </a:r>
            <a:r>
              <a:rPr lang="en-US" dirty="0"/>
              <a:t> to give files to you, and to get files from you</a:t>
            </a:r>
          </a:p>
          <a:p>
            <a:pPr lvl="1"/>
            <a:r>
              <a:rPr lang="en-US" dirty="0"/>
              <a:t>The only paper is for the two exams</a:t>
            </a:r>
          </a:p>
          <a:p>
            <a:r>
              <a:rPr lang="en-US" dirty="0"/>
              <a:t>You have an </a:t>
            </a:r>
            <a:r>
              <a:rPr lang="en-US" dirty="0" err="1"/>
              <a:t>svn</a:t>
            </a:r>
            <a:r>
              <a:rPr lang="en-US" dirty="0"/>
              <a:t> repo created for you for this class</a:t>
            </a:r>
          </a:p>
          <a:p>
            <a:pPr lvl="1"/>
            <a:r>
              <a:rPr lang="en-US" dirty="0"/>
              <a:t>CNETID-cs154-2015</a:t>
            </a:r>
          </a:p>
          <a:p>
            <a:pPr lvl="1"/>
            <a:r>
              <a:rPr lang="en-US" dirty="0"/>
              <a:t>Do you know your </a:t>
            </a:r>
            <a:r>
              <a:rPr lang="en-US" dirty="0" err="1"/>
              <a:t>CNetID</a:t>
            </a:r>
            <a:r>
              <a:rPr lang="en-US" dirty="0"/>
              <a:t>?  (It is </a:t>
            </a:r>
            <a:r>
              <a:rPr lang="en-US" b="1" dirty="0"/>
              <a:t>not</a:t>
            </a:r>
            <a:r>
              <a:rPr lang="en-US" dirty="0"/>
              <a:t> a 6-digit number)</a:t>
            </a:r>
          </a:p>
          <a:p>
            <a:pPr lvl="2"/>
            <a:r>
              <a:rPr lang="en-US" dirty="0"/>
              <a:t>You need to read email you get at </a:t>
            </a:r>
            <a:r>
              <a:rPr lang="en-US" dirty="0">
                <a:hlinkClick r:id="rId2"/>
              </a:rPr>
              <a:t>CNetID@uchicago.edu</a:t>
            </a:r>
            <a:endParaRPr lang="en-US" dirty="0"/>
          </a:p>
          <a:p>
            <a:r>
              <a:rPr lang="en-US" dirty="0"/>
              <a:t>Its your responsibility to make sure your work is handed in, uncorrupted, and legible</a:t>
            </a:r>
          </a:p>
          <a:p>
            <a:r>
              <a:rPr lang="en-US" dirty="0"/>
              <a:t>For </a:t>
            </a:r>
            <a:r>
              <a:rPr lang="en-US" dirty="0" err="1"/>
              <a:t>homeworks</a:t>
            </a:r>
            <a:r>
              <a:rPr lang="en-US" dirty="0"/>
              <a:t> (and exams): you work alone</a:t>
            </a:r>
          </a:p>
          <a:p>
            <a:r>
              <a:rPr lang="en-US" dirty="0"/>
              <a:t>For projects: you can choose to work solo or in a pair</a:t>
            </a:r>
          </a:p>
          <a:p>
            <a:pPr lvl="1"/>
            <a:r>
              <a:rPr lang="en-US" dirty="0"/>
              <a:t>Can create pairs at </a:t>
            </a:r>
            <a:r>
              <a:rPr lang="en-US" sz="1800" dirty="0">
                <a:latin typeface="Andale Mono"/>
                <a:cs typeface="Andale Mono"/>
              </a:rPr>
              <a:t>https://work-</a:t>
            </a:r>
            <a:r>
              <a:rPr lang="en-US" sz="1800" dirty="0" err="1">
                <a:latin typeface="Andale Mono"/>
                <a:cs typeface="Andale Mono"/>
              </a:rPr>
              <a:t>groups.cs.uchicago.edu</a:t>
            </a:r>
            <a:endParaRPr lang="en-US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166345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Computer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4267200" cy="736600"/>
          </a:xfrm>
        </p:spPr>
        <p:txBody>
          <a:bodyPr/>
          <a:lstStyle/>
          <a:p>
            <a:r>
              <a:rPr lang="en-US" dirty="0" smtClean="0"/>
              <a:t>Google image “computer system”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this is </a:t>
            </a:r>
            <a:r>
              <a:rPr lang="en-US" dirty="0" smtClean="0"/>
              <a:t>20 years ago!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1447800"/>
            <a:ext cx="4267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362200"/>
            <a:ext cx="2586182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0962" b="-1"/>
          <a:stretch/>
        </p:blipFill>
        <p:spPr>
          <a:xfrm>
            <a:off x="3911296" y="2301378"/>
            <a:ext cx="5232704" cy="36738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43400" y="6019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Picture from 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https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icochat.wordpress.com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/2018/01/08/whitepaper-analysis-titanium-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blockchain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-infrastructure-services/</a:t>
            </a:r>
          </a:p>
        </p:txBody>
      </p:sp>
    </p:spTree>
    <p:extLst>
      <p:ext uri="{BB962C8B-B14F-4D97-AF65-F5344CB8AC3E}">
        <p14:creationId xmlns:p14="http://schemas.microsoft.com/office/powerpoint/2010/main" val="1361639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Are Computer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ownload.intel.com/pressroom/kits/corei7/images/Nehalem_Die_Shot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84" y="1295400"/>
            <a:ext cx="7292116" cy="50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2524" y="6274980"/>
            <a:ext cx="719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Intel Nehalem Processor, Original Core i7, Image Credit Intel:</a:t>
            </a:r>
          </a:p>
          <a:p>
            <a:r>
              <a:rPr lang="en-US" sz="1600" dirty="0"/>
              <a:t>http://download.intel.com/pressroom/kits/corei7/images/Nehalem_Die_Shot_3.jpg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6765" y="5638800"/>
            <a:ext cx="3826625" cy="5232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~700,000,000 Transistors</a:t>
            </a:r>
          </a:p>
        </p:txBody>
      </p:sp>
    </p:spTree>
    <p:extLst>
      <p:ext uri="{BB962C8B-B14F-4D97-AF65-F5344CB8AC3E}">
        <p14:creationId xmlns:p14="http://schemas.microsoft.com/office/powerpoint/2010/main" val="1341619941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Systems are Constantly Changing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6075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6075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6075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/>
              <a:t>Gates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6075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6075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6075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6075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Operating System/Virtual Machines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6075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6075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48200" y="1598613"/>
            <a:ext cx="0" cy="1227963"/>
          </a:xfrm>
          <a:prstGeom prst="straightConnector1">
            <a:avLst/>
          </a:prstGeom>
          <a:ln w="63500"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48200" y="4496626"/>
            <a:ext cx="0" cy="1675574"/>
          </a:xfrm>
          <a:prstGeom prst="straightConnector1">
            <a:avLst/>
          </a:prstGeom>
          <a:ln w="63500">
            <a:headEnd type="oval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1752600"/>
            <a:ext cx="4488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Application Requirements: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Suggest how to improve architecture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Provide revenue to fund development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4851737"/>
            <a:ext cx="4495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Technology Constraints: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Restrict what can be done efficiently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New technologies make new systems possible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4400" y="3200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Systems researchers and developers provide feedback that guides application and technology research directions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46075" y="4114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</p:spTree>
    <p:extLst>
      <p:ext uri="{BB962C8B-B14F-4D97-AF65-F5344CB8AC3E}">
        <p14:creationId xmlns:p14="http://schemas.microsoft.com/office/powerpoint/2010/main" val="2496004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Computer System?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Software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3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Computer System?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6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Computer System?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72631" y="2001838"/>
            <a:ext cx="3969" cy="3711575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839" y="2667000"/>
            <a:ext cx="318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Gap too large to </a:t>
            </a:r>
          </a:p>
          <a:p>
            <a:r>
              <a:rPr lang="en-US" sz="3200" dirty="0"/>
              <a:t>bridge in one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4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Computer System?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624490" y="1524000"/>
            <a:ext cx="4495800" cy="4418805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 its broadest definition, a </a:t>
            </a:r>
            <a:r>
              <a:rPr lang="en-US" sz="2400" b="1" dirty="0">
                <a:solidFill>
                  <a:srgbClr val="FF0000"/>
                </a:solidFill>
              </a:rPr>
              <a:t>computer system </a:t>
            </a:r>
            <a:r>
              <a:rPr lang="en-US" sz="2400" dirty="0"/>
              <a:t>is a series of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abstraction/implementation layers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that allow  us to execute/process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applications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efficiently using manufacturing</a:t>
            </a:r>
          </a:p>
          <a:p>
            <a:pPr marL="0" indent="0" algn="ctr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technologies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72631" y="2001838"/>
            <a:ext cx="3969" cy="3711575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839" y="2667000"/>
            <a:ext cx="318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Gap too large to </a:t>
            </a:r>
          </a:p>
          <a:p>
            <a:r>
              <a:rPr lang="en-US" sz="3200" dirty="0"/>
              <a:t>bridge in one step</a:t>
            </a:r>
          </a:p>
        </p:txBody>
      </p:sp>
    </p:spTree>
    <p:extLst>
      <p:ext uri="{BB962C8B-B14F-4D97-AF65-F5344CB8AC3E}">
        <p14:creationId xmlns:p14="http://schemas.microsoft.com/office/powerpoint/2010/main" val="210545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Abstractions in Modern </a:t>
            </a:r>
            <a:br>
              <a:rPr lang="en-US" dirty="0"/>
            </a:br>
            <a:r>
              <a:rPr lang="en-US" dirty="0"/>
              <a:t>Computing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6075" y="5713413"/>
            <a:ext cx="4225925" cy="45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6075" y="5273675"/>
            <a:ext cx="4225925" cy="458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6075" y="488156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46075" y="4495800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/>
              <a:t>Gates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6075" y="4104513"/>
            <a:ext cx="4225925" cy="39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6075" y="370128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6075" y="3229801"/>
            <a:ext cx="4225925" cy="471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6075" y="2826576"/>
            <a:ext cx="4214813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</a:rPr>
              <a:t>Operating System/Virtual Machines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6075" y="2423351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6075" y="2001838"/>
            <a:ext cx="4225925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46075" y="1598613"/>
            <a:ext cx="4217988" cy="403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584300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Pages>0</Pages>
  <Words>2380</Words>
  <Characters>0</Characters>
  <Application>Microsoft Macintosh PowerPoint</Application>
  <PresentationFormat>On-screen Show (4:3)</PresentationFormat>
  <Lines>0</Lines>
  <Paragraphs>427</Paragraphs>
  <Slides>41</Slides>
  <Notes>14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Title Slide</vt:lpstr>
      <vt:lpstr>Title and Content</vt:lpstr>
      <vt:lpstr>PowerPoint Presentation</vt:lpstr>
      <vt:lpstr>Today,  ... Just sit back, relax, and enjoy</vt:lpstr>
      <vt:lpstr>What will you learn? Let’s see student evaluation.</vt:lpstr>
      <vt:lpstr>What is a Computer System?</vt:lpstr>
      <vt:lpstr>What is a Computer System?</vt:lpstr>
      <vt:lpstr>What is a Computer System?</vt:lpstr>
      <vt:lpstr>What is a Computer System?</vt:lpstr>
      <vt:lpstr>What is a Computer System?</vt:lpstr>
      <vt:lpstr>Abstractions in Modern  Computing Systems</vt:lpstr>
      <vt:lpstr>Abstractions in Modern  Computing Systems</vt:lpstr>
      <vt:lpstr>What Are Computer Systems?</vt:lpstr>
      <vt:lpstr>Overview</vt:lpstr>
      <vt:lpstr>Machine Learning impacts on Computer Architecture</vt:lpstr>
      <vt:lpstr>Overview</vt:lpstr>
      <vt:lpstr>Spectre and Meltdown Attacks</vt:lpstr>
      <vt:lpstr>Overview</vt:lpstr>
      <vt:lpstr>Goal of the Class</vt:lpstr>
      <vt:lpstr>Overview</vt:lpstr>
      <vt:lpstr>154 Site</vt:lpstr>
      <vt:lpstr>Calendar</vt:lpstr>
      <vt:lpstr>Lectures</vt:lpstr>
      <vt:lpstr>Projects</vt:lpstr>
      <vt:lpstr>Labs</vt:lpstr>
      <vt:lpstr>Homeworks</vt:lpstr>
      <vt:lpstr>Overview</vt:lpstr>
      <vt:lpstr>Help</vt:lpstr>
      <vt:lpstr>Why vertical TA management?</vt:lpstr>
      <vt:lpstr>Help, Help, Help!!!  ... START EARLY</vt:lpstr>
      <vt:lpstr>Academic misconduct</vt:lpstr>
      <vt:lpstr>No exception!</vt:lpstr>
      <vt:lpstr>Where to go? (recap)</vt:lpstr>
      <vt:lpstr>PowerPoint Presentation</vt:lpstr>
      <vt:lpstr>Conclusion (again from student evaluation)</vt:lpstr>
      <vt:lpstr>Today ... Just sit back and relax  Tomorrow ... get ready!  Questions?</vt:lpstr>
      <vt:lpstr>EXTRAs [old stuffs, might not be accurate]</vt:lpstr>
      <vt:lpstr>END END END END </vt:lpstr>
      <vt:lpstr>Add/Drop and joining late</vt:lpstr>
      <vt:lpstr>Pink slipping OR switching lab (“activity”) section</vt:lpstr>
      <vt:lpstr>How to hand work in: svn</vt:lpstr>
      <vt:lpstr>What Are Computer Systems?</vt:lpstr>
      <vt:lpstr>Computer Systems are Constantly Changing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H G</cp:lastModifiedBy>
  <cp:revision>495</cp:revision>
  <cp:lastPrinted>2015-03-30T20:36:24Z</cp:lastPrinted>
  <dcterms:created xsi:type="dcterms:W3CDTF">2012-03-26T14:16:04Z</dcterms:created>
  <dcterms:modified xsi:type="dcterms:W3CDTF">2019-10-02T00:33:53Z</dcterms:modified>
</cp:coreProperties>
</file>