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16"/>
  </p:notesMasterIdLst>
  <p:handoutMasterIdLst>
    <p:handoutMasterId r:id="rId17"/>
  </p:handoutMasterIdLst>
  <p:sldIdLst>
    <p:sldId id="258" r:id="rId2"/>
    <p:sldId id="574" r:id="rId3"/>
    <p:sldId id="693" r:id="rId4"/>
    <p:sldId id="694" r:id="rId5"/>
    <p:sldId id="685" r:id="rId6"/>
    <p:sldId id="688" r:id="rId7"/>
    <p:sldId id="687" r:id="rId8"/>
    <p:sldId id="681" r:id="rId9"/>
    <p:sldId id="680" r:id="rId10"/>
    <p:sldId id="689" r:id="rId11"/>
    <p:sldId id="690" r:id="rId12"/>
    <p:sldId id="692" r:id="rId13"/>
    <p:sldId id="691" r:id="rId14"/>
    <p:sldId id="683" r:id="rId15"/>
  </p:sldIdLst>
  <p:sldSz cx="9144000" cy="6858000" type="screen4x3"/>
  <p:notesSz cx="6985000" cy="9283700"/>
  <p:custDataLst>
    <p:tags r:id="rId18"/>
  </p:custDataLst>
  <p:defaultTextStyle>
    <a:defPPr>
      <a:defRPr lang="en-GB"/>
    </a:defPPr>
    <a:lvl1pPr algn="ctr" rtl="0" fontAlgn="base">
      <a:defRPr sz="1400" kern="1200">
        <a:solidFill>
          <a:schemeClr val="tx1"/>
        </a:solidFill>
        <a:latin typeface="+mn-lt"/>
        <a:ea typeface="+mn-ea"/>
        <a:cs typeface="+mn-cs"/>
      </a:defRPr>
    </a:lvl1pPr>
    <a:lvl2pPr marL="457200" algn="ctr" rtl="0" fontAlgn="base">
      <a:defRPr sz="1400" kern="1200">
        <a:solidFill>
          <a:schemeClr val="tx1"/>
        </a:solidFill>
        <a:latin typeface="+mn-lt"/>
        <a:ea typeface="+mn-ea"/>
        <a:cs typeface="+mn-cs"/>
      </a:defRPr>
    </a:lvl2pPr>
    <a:lvl3pPr marL="914400" algn="ctr" rtl="0" fontAlgn="base">
      <a:defRPr sz="1400" kern="1200">
        <a:solidFill>
          <a:schemeClr val="tx1"/>
        </a:solidFill>
        <a:latin typeface="+mn-lt"/>
        <a:ea typeface="+mn-ea"/>
        <a:cs typeface="+mn-cs"/>
      </a:defRPr>
    </a:lvl3pPr>
    <a:lvl4pPr marL="1371600" algn="ctr" rtl="0" fontAlgn="base">
      <a:defRPr sz="1400" kern="1200">
        <a:solidFill>
          <a:schemeClr val="tx1"/>
        </a:solidFill>
        <a:latin typeface="+mn-lt"/>
        <a:ea typeface="+mn-ea"/>
        <a:cs typeface="+mn-cs"/>
      </a:defRPr>
    </a:lvl4pPr>
    <a:lvl5pPr marL="1828800" algn="ctr" rtl="0" fontAlgn="base">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5377">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D7FF"/>
    <a:srgbClr val="0079C1"/>
    <a:srgbClr val="7030A0"/>
    <a:srgbClr val="008265"/>
    <a:srgbClr val="D0EDF8"/>
    <a:srgbClr val="F3F3F3"/>
    <a:srgbClr val="5D8BA7"/>
    <a:srgbClr val="345782"/>
    <a:srgbClr val="4D4D4D"/>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35" autoAdjust="0"/>
    <p:restoredTop sz="94434" autoAdjust="0"/>
  </p:normalViewPr>
  <p:slideViewPr>
    <p:cSldViewPr snapToGrid="0" snapToObjects="1" showGuides="1">
      <p:cViewPr>
        <p:scale>
          <a:sx n="75" d="100"/>
          <a:sy n="75" d="100"/>
        </p:scale>
        <p:origin x="1192" y="-116"/>
      </p:cViewPr>
      <p:guideLst>
        <p:guide orient="horz" pos="2160"/>
        <p:guide pos="537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0"/>
            <a:ext cx="3027333" cy="464185"/>
          </a:xfrm>
          <a:prstGeom prst="rect">
            <a:avLst/>
          </a:prstGeom>
          <a:noFill/>
          <a:ln w="9525">
            <a:noFill/>
            <a:miter lim="800000"/>
            <a:headEnd/>
            <a:tailEnd/>
          </a:ln>
          <a:effectLst/>
        </p:spPr>
        <p:txBody>
          <a:bodyPr vert="horz" wrap="square" lIns="91890" tIns="45945" rIns="91890" bIns="45945" numCol="1" anchor="t" anchorCtr="0" compatLnSpc="1">
            <a:prstTxWarp prst="textNoShape">
              <a:avLst/>
            </a:prstTxWarp>
          </a:bodyPr>
          <a:lstStyle>
            <a:lvl1pPr algn="l" defTabSz="919699">
              <a:spcBef>
                <a:spcPct val="0"/>
              </a:spcBef>
              <a:defRPr sz="1200" b="1"/>
            </a:lvl1pPr>
          </a:lstStyle>
          <a:p>
            <a:endParaRPr lang="en-GB"/>
          </a:p>
        </p:txBody>
      </p:sp>
      <p:sp>
        <p:nvSpPr>
          <p:cNvPr id="10243" name="Rectangle 3"/>
          <p:cNvSpPr>
            <a:spLocks noGrp="1" noChangeArrowheads="1"/>
          </p:cNvSpPr>
          <p:nvPr>
            <p:ph type="dt" sz="quarter" idx="1"/>
          </p:nvPr>
        </p:nvSpPr>
        <p:spPr bwMode="auto">
          <a:xfrm>
            <a:off x="3957668" y="0"/>
            <a:ext cx="3027333" cy="464185"/>
          </a:xfrm>
          <a:prstGeom prst="rect">
            <a:avLst/>
          </a:prstGeom>
          <a:noFill/>
          <a:ln w="9525">
            <a:noFill/>
            <a:miter lim="800000"/>
            <a:headEnd/>
            <a:tailEnd/>
          </a:ln>
          <a:effectLst/>
        </p:spPr>
        <p:txBody>
          <a:bodyPr vert="horz" wrap="square" lIns="91890" tIns="45945" rIns="91890" bIns="45945" numCol="1" anchor="t" anchorCtr="0" compatLnSpc="1">
            <a:prstTxWarp prst="textNoShape">
              <a:avLst/>
            </a:prstTxWarp>
          </a:bodyPr>
          <a:lstStyle>
            <a:lvl1pPr algn="r" defTabSz="919699">
              <a:spcBef>
                <a:spcPct val="0"/>
              </a:spcBef>
              <a:defRPr sz="1200" b="1"/>
            </a:lvl1pPr>
          </a:lstStyle>
          <a:p>
            <a:endParaRPr lang="en-GB"/>
          </a:p>
        </p:txBody>
      </p:sp>
      <p:sp>
        <p:nvSpPr>
          <p:cNvPr id="10244" name="Rectangle 4"/>
          <p:cNvSpPr>
            <a:spLocks noGrp="1" noChangeArrowheads="1"/>
          </p:cNvSpPr>
          <p:nvPr>
            <p:ph type="ftr" sz="quarter" idx="2"/>
          </p:nvPr>
        </p:nvSpPr>
        <p:spPr bwMode="auto">
          <a:xfrm>
            <a:off x="1" y="8819515"/>
            <a:ext cx="3027333" cy="464185"/>
          </a:xfrm>
          <a:prstGeom prst="rect">
            <a:avLst/>
          </a:prstGeom>
          <a:noFill/>
          <a:ln w="9525">
            <a:noFill/>
            <a:miter lim="800000"/>
            <a:headEnd/>
            <a:tailEnd/>
          </a:ln>
          <a:effectLst/>
        </p:spPr>
        <p:txBody>
          <a:bodyPr vert="horz" wrap="square" lIns="91890" tIns="45945" rIns="91890" bIns="45945" numCol="1" anchor="b" anchorCtr="0" compatLnSpc="1">
            <a:prstTxWarp prst="textNoShape">
              <a:avLst/>
            </a:prstTxWarp>
          </a:bodyPr>
          <a:lstStyle>
            <a:lvl1pPr algn="l" defTabSz="919699">
              <a:spcBef>
                <a:spcPct val="0"/>
              </a:spcBef>
              <a:defRPr sz="1200" b="1"/>
            </a:lvl1pPr>
          </a:lstStyle>
          <a:p>
            <a:endParaRPr lang="en-GB"/>
          </a:p>
        </p:txBody>
      </p:sp>
      <p:sp>
        <p:nvSpPr>
          <p:cNvPr id="10245" name="Rectangle 5"/>
          <p:cNvSpPr>
            <a:spLocks noGrp="1" noChangeArrowheads="1"/>
          </p:cNvSpPr>
          <p:nvPr>
            <p:ph type="sldNum" sz="quarter" idx="3"/>
          </p:nvPr>
        </p:nvSpPr>
        <p:spPr bwMode="auto">
          <a:xfrm>
            <a:off x="3957668" y="8819515"/>
            <a:ext cx="3027333" cy="464185"/>
          </a:xfrm>
          <a:prstGeom prst="rect">
            <a:avLst/>
          </a:prstGeom>
          <a:noFill/>
          <a:ln w="9525">
            <a:noFill/>
            <a:miter lim="800000"/>
            <a:headEnd/>
            <a:tailEnd/>
          </a:ln>
          <a:effectLst/>
        </p:spPr>
        <p:txBody>
          <a:bodyPr vert="horz" wrap="square" lIns="91890" tIns="45945" rIns="91890" bIns="45945" numCol="1" anchor="b" anchorCtr="0" compatLnSpc="1">
            <a:prstTxWarp prst="textNoShape">
              <a:avLst/>
            </a:prstTxWarp>
          </a:bodyPr>
          <a:lstStyle>
            <a:lvl1pPr algn="r" defTabSz="919699">
              <a:spcBef>
                <a:spcPct val="0"/>
              </a:spcBef>
              <a:defRPr sz="1200" b="1"/>
            </a:lvl1pPr>
          </a:lstStyle>
          <a:p>
            <a:fld id="{13A2AEDD-AD55-49C8-838F-E55756FFD25D}" type="slidenum">
              <a:rPr lang="en-GB"/>
              <a:pPr/>
              <a:t>‹#›</a:t>
            </a:fld>
            <a:endParaRPr lang="en-GB"/>
          </a:p>
        </p:txBody>
      </p:sp>
    </p:spTree>
    <p:extLst>
      <p:ext uri="{BB962C8B-B14F-4D97-AF65-F5344CB8AC3E}">
        <p14:creationId xmlns:p14="http://schemas.microsoft.com/office/powerpoint/2010/main" val="882877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2" y="1"/>
            <a:ext cx="3047304" cy="456746"/>
          </a:xfrm>
          <a:prstGeom prst="rect">
            <a:avLst/>
          </a:prstGeom>
          <a:noFill/>
          <a:ln w="9525">
            <a:noFill/>
            <a:miter lim="800000"/>
            <a:headEnd/>
            <a:tailEnd/>
          </a:ln>
          <a:effectLst/>
        </p:spPr>
        <p:txBody>
          <a:bodyPr vert="horz" wrap="square" lIns="90389" tIns="45194" rIns="90389" bIns="45194" numCol="1" anchor="t" anchorCtr="0" compatLnSpc="1">
            <a:prstTxWarp prst="textNoShape">
              <a:avLst/>
            </a:prstTxWarp>
          </a:bodyPr>
          <a:lstStyle>
            <a:lvl1pPr algn="l" defTabSz="903677">
              <a:spcBef>
                <a:spcPct val="0"/>
              </a:spcBef>
              <a:defRPr sz="1200" b="1"/>
            </a:lvl1pPr>
          </a:lstStyle>
          <a:p>
            <a:endParaRPr lang="en-GB"/>
          </a:p>
        </p:txBody>
      </p:sp>
      <p:sp>
        <p:nvSpPr>
          <p:cNvPr id="11267" name="Rectangle 3"/>
          <p:cNvSpPr>
            <a:spLocks noGrp="1" noChangeArrowheads="1"/>
          </p:cNvSpPr>
          <p:nvPr>
            <p:ph type="dt" idx="1"/>
          </p:nvPr>
        </p:nvSpPr>
        <p:spPr bwMode="auto">
          <a:xfrm>
            <a:off x="3962660" y="1"/>
            <a:ext cx="3047303" cy="456746"/>
          </a:xfrm>
          <a:prstGeom prst="rect">
            <a:avLst/>
          </a:prstGeom>
          <a:noFill/>
          <a:ln w="9525">
            <a:noFill/>
            <a:miter lim="800000"/>
            <a:headEnd/>
            <a:tailEnd/>
          </a:ln>
          <a:effectLst/>
        </p:spPr>
        <p:txBody>
          <a:bodyPr vert="horz" wrap="square" lIns="90389" tIns="45194" rIns="90389" bIns="45194" numCol="1" anchor="t" anchorCtr="0" compatLnSpc="1">
            <a:prstTxWarp prst="textNoShape">
              <a:avLst/>
            </a:prstTxWarp>
          </a:bodyPr>
          <a:lstStyle>
            <a:lvl1pPr algn="r" defTabSz="903677">
              <a:spcBef>
                <a:spcPct val="0"/>
              </a:spcBef>
              <a:defRPr sz="1200" b="1"/>
            </a:lvl1pPr>
          </a:lstStyle>
          <a:p>
            <a:endParaRPr lang="en-GB"/>
          </a:p>
        </p:txBody>
      </p:sp>
      <p:sp>
        <p:nvSpPr>
          <p:cNvPr id="11268" name="Rectangle 4"/>
          <p:cNvSpPr>
            <a:spLocks noGrp="1" noRot="1" noChangeAspect="1" noChangeArrowheads="1" noTextEdit="1"/>
          </p:cNvSpPr>
          <p:nvPr>
            <p:ph type="sldImg" idx="2"/>
          </p:nvPr>
        </p:nvSpPr>
        <p:spPr bwMode="auto">
          <a:xfrm>
            <a:off x="1130300" y="685800"/>
            <a:ext cx="4675188" cy="35052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915356" y="4420173"/>
            <a:ext cx="5104360" cy="4191055"/>
          </a:xfrm>
          <a:prstGeom prst="rect">
            <a:avLst/>
          </a:prstGeom>
          <a:noFill/>
          <a:ln w="9525">
            <a:noFill/>
            <a:miter lim="800000"/>
            <a:headEnd/>
            <a:tailEnd/>
          </a:ln>
          <a:effectLst/>
        </p:spPr>
        <p:txBody>
          <a:bodyPr vert="horz" wrap="square" lIns="90389" tIns="45194" rIns="90389" bIns="45194"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270" name="Rectangle 6"/>
          <p:cNvSpPr>
            <a:spLocks noGrp="1" noChangeArrowheads="1"/>
          </p:cNvSpPr>
          <p:nvPr>
            <p:ph type="ftr" sz="quarter" idx="4"/>
          </p:nvPr>
        </p:nvSpPr>
        <p:spPr bwMode="auto">
          <a:xfrm>
            <a:off x="2" y="8838857"/>
            <a:ext cx="3047304" cy="458234"/>
          </a:xfrm>
          <a:prstGeom prst="rect">
            <a:avLst/>
          </a:prstGeom>
          <a:noFill/>
          <a:ln w="9525">
            <a:noFill/>
            <a:miter lim="800000"/>
            <a:headEnd/>
            <a:tailEnd/>
          </a:ln>
          <a:effectLst/>
        </p:spPr>
        <p:txBody>
          <a:bodyPr vert="horz" wrap="square" lIns="90389" tIns="45194" rIns="90389" bIns="45194" numCol="1" anchor="b" anchorCtr="0" compatLnSpc="1">
            <a:prstTxWarp prst="textNoShape">
              <a:avLst/>
            </a:prstTxWarp>
          </a:bodyPr>
          <a:lstStyle>
            <a:lvl1pPr algn="l" defTabSz="903677">
              <a:spcBef>
                <a:spcPct val="0"/>
              </a:spcBef>
              <a:defRPr sz="1200" b="1"/>
            </a:lvl1pPr>
          </a:lstStyle>
          <a:p>
            <a:endParaRPr lang="en-GB"/>
          </a:p>
        </p:txBody>
      </p:sp>
      <p:sp>
        <p:nvSpPr>
          <p:cNvPr id="11271" name="Rectangle 7"/>
          <p:cNvSpPr>
            <a:spLocks noGrp="1" noChangeArrowheads="1"/>
          </p:cNvSpPr>
          <p:nvPr>
            <p:ph type="sldNum" sz="quarter" idx="5"/>
          </p:nvPr>
        </p:nvSpPr>
        <p:spPr bwMode="auto">
          <a:xfrm>
            <a:off x="3962660" y="8838857"/>
            <a:ext cx="3047303" cy="458234"/>
          </a:xfrm>
          <a:prstGeom prst="rect">
            <a:avLst/>
          </a:prstGeom>
          <a:noFill/>
          <a:ln w="9525">
            <a:noFill/>
            <a:miter lim="800000"/>
            <a:headEnd/>
            <a:tailEnd/>
          </a:ln>
          <a:effectLst/>
        </p:spPr>
        <p:txBody>
          <a:bodyPr vert="horz" wrap="square" lIns="90389" tIns="45194" rIns="90389" bIns="45194" numCol="1" anchor="b" anchorCtr="0" compatLnSpc="1">
            <a:prstTxWarp prst="textNoShape">
              <a:avLst/>
            </a:prstTxWarp>
          </a:bodyPr>
          <a:lstStyle>
            <a:lvl1pPr algn="r" defTabSz="903677">
              <a:spcBef>
                <a:spcPct val="0"/>
              </a:spcBef>
              <a:defRPr sz="1200" b="1"/>
            </a:lvl1pPr>
          </a:lstStyle>
          <a:p>
            <a:fld id="{5CA7C1A6-3F6E-4A0C-A01A-2F04D27288E6}" type="slidenum">
              <a:rPr lang="en-GB"/>
              <a:pPr/>
              <a:t>‹#›</a:t>
            </a:fld>
            <a:endParaRPr lang="en-GB"/>
          </a:p>
        </p:txBody>
      </p:sp>
    </p:spTree>
    <p:extLst>
      <p:ext uri="{BB962C8B-B14F-4D97-AF65-F5344CB8AC3E}">
        <p14:creationId xmlns:p14="http://schemas.microsoft.com/office/powerpoint/2010/main" val="9902011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rebuchet MS" pitchFamily="34" charset="0"/>
        <a:ea typeface="+mn-ea"/>
        <a:cs typeface="Arial" charset="0"/>
      </a:defRPr>
    </a:lvl1pPr>
    <a:lvl2pPr marL="457200" algn="l" rtl="0" fontAlgn="base">
      <a:spcBef>
        <a:spcPct val="30000"/>
      </a:spcBef>
      <a:spcAft>
        <a:spcPct val="0"/>
      </a:spcAft>
      <a:defRPr sz="1200" kern="1200">
        <a:solidFill>
          <a:schemeClr val="tx1"/>
        </a:solidFill>
        <a:latin typeface="Trebuchet MS" pitchFamily="34" charset="0"/>
        <a:ea typeface="+mn-ea"/>
        <a:cs typeface="Arial" charset="0"/>
      </a:defRPr>
    </a:lvl2pPr>
    <a:lvl3pPr marL="914400" algn="l" rtl="0" fontAlgn="base">
      <a:spcBef>
        <a:spcPct val="30000"/>
      </a:spcBef>
      <a:spcAft>
        <a:spcPct val="0"/>
      </a:spcAft>
      <a:defRPr sz="1200" kern="1200">
        <a:solidFill>
          <a:schemeClr val="tx1"/>
        </a:solidFill>
        <a:latin typeface="Trebuchet MS" pitchFamily="34" charset="0"/>
        <a:ea typeface="+mn-ea"/>
        <a:cs typeface="Arial" charset="0"/>
      </a:defRPr>
    </a:lvl3pPr>
    <a:lvl4pPr marL="1371600" algn="l" rtl="0" fontAlgn="base">
      <a:spcBef>
        <a:spcPct val="30000"/>
      </a:spcBef>
      <a:spcAft>
        <a:spcPct val="0"/>
      </a:spcAft>
      <a:defRPr sz="1200" kern="1200">
        <a:solidFill>
          <a:schemeClr val="tx1"/>
        </a:solidFill>
        <a:latin typeface="Trebuchet MS" pitchFamily="34" charset="0"/>
        <a:ea typeface="+mn-ea"/>
        <a:cs typeface="Arial" charset="0"/>
      </a:defRPr>
    </a:lvl4pPr>
    <a:lvl5pPr marL="1828800" algn="l" rtl="0" fontAlgn="base">
      <a:spcBef>
        <a:spcPct val="30000"/>
      </a:spcBef>
      <a:spcAft>
        <a:spcPct val="0"/>
      </a:spcAft>
      <a:defRPr sz="1200" kern="1200">
        <a:solidFill>
          <a:schemeClr val="tx1"/>
        </a:solidFill>
        <a:latin typeface="Trebuchet MS"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324577-A7F4-4E1A-BA81-064FF7DE7259}" type="slidenum">
              <a:rPr lang="en-GB"/>
              <a:pPr/>
              <a:t>0</a:t>
            </a:fld>
            <a:endParaRPr lang="en-GB"/>
          </a:p>
        </p:txBody>
      </p:sp>
      <p:sp>
        <p:nvSpPr>
          <p:cNvPr id="27650" name="Rectangle 2"/>
          <p:cNvSpPr>
            <a:spLocks noGrp="1" noRot="1" noChangeAspect="1" noChangeArrowheads="1" noTextEdit="1"/>
          </p:cNvSpPr>
          <p:nvPr>
            <p:ph type="sldImg"/>
          </p:nvPr>
        </p:nvSpPr>
        <p:spPr>
          <a:xfrm>
            <a:off x="1130300" y="685800"/>
            <a:ext cx="4675188" cy="3505200"/>
          </a:xfrm>
          <a:ln/>
        </p:spPr>
      </p:sp>
      <p:sp>
        <p:nvSpPr>
          <p:cNvPr id="27651" name="Rectangle 3"/>
          <p:cNvSpPr>
            <a:spLocks noGrp="1" noChangeArrowheads="1"/>
          </p:cNvSpPr>
          <p:nvPr>
            <p:ph type="body" idx="1"/>
          </p:nvPr>
        </p:nvSpPr>
        <p:spPr/>
        <p:txBody>
          <a:bodyPr/>
          <a:lstStyle/>
          <a:p>
            <a:endParaRPr lang="hu-HU"/>
          </a:p>
        </p:txBody>
      </p:sp>
    </p:spTree>
    <p:extLst>
      <p:ext uri="{BB962C8B-B14F-4D97-AF65-F5344CB8AC3E}">
        <p14:creationId xmlns:p14="http://schemas.microsoft.com/office/powerpoint/2010/main" val="24841212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5" Type="http://schemas.openxmlformats.org/officeDocument/2006/relationships/image" Target="../media/image2.emf"/><Relationship Id="rId4" Type="http://schemas.openxmlformats.org/officeDocument/2006/relationships/oleObject" Target="../embeddings/oleObject4.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24728" name="Rectangle 152"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25165" name="think-cell Slide" r:id="rId4" imgW="0" imgH="0" progId="TCLayout.ActiveDocument.1">
                  <p:embed/>
                </p:oleObj>
              </mc:Choice>
              <mc:Fallback>
                <p:oleObj name="think-cell Slide" r:id="rId4" imgW="0" imgH="0" progId="TCLayout.ActiveDocument.1">
                  <p:embed/>
                  <p:pic>
                    <p:nvPicPr>
                      <p:cNvPr id="0" name="Rectangle 15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Rectangle 15"/>
          <p:cNvSpPr/>
          <p:nvPr userDrawn="1"/>
        </p:nvSpPr>
        <p:spPr bwMode="auto">
          <a:xfrm>
            <a:off x="0" y="0"/>
            <a:ext cx="9144000" cy="6858000"/>
          </a:xfrm>
          <a:prstGeom prst="rect">
            <a:avLst/>
          </a:prstGeom>
          <a:solidFill>
            <a:srgbClr val="0079C1"/>
          </a:solidFill>
          <a:ln w="9525" cap="flat" cmpd="sng" algn="ctr">
            <a:solidFill>
              <a:srgbClr val="0079C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4" name="Freeform 33"/>
          <p:cNvSpPr>
            <a:spLocks/>
          </p:cNvSpPr>
          <p:nvPr userDrawn="1"/>
        </p:nvSpPr>
        <p:spPr bwMode="auto">
          <a:xfrm>
            <a:off x="0" y="0"/>
            <a:ext cx="9144000" cy="2400300"/>
          </a:xfrm>
          <a:custGeom>
            <a:avLst/>
            <a:gdLst/>
            <a:ahLst/>
            <a:cxnLst>
              <a:cxn ang="0">
                <a:pos x="0" y="0"/>
              </a:cxn>
              <a:cxn ang="0">
                <a:pos x="0" y="1368"/>
              </a:cxn>
              <a:cxn ang="0">
                <a:pos x="1008" y="1368"/>
              </a:cxn>
              <a:cxn ang="0">
                <a:pos x="1152" y="1512"/>
              </a:cxn>
              <a:cxn ang="0">
                <a:pos x="1296" y="1368"/>
              </a:cxn>
              <a:cxn ang="0">
                <a:pos x="5760" y="1368"/>
              </a:cxn>
              <a:cxn ang="0">
                <a:pos x="5760" y="0"/>
              </a:cxn>
              <a:cxn ang="0">
                <a:pos x="0" y="0"/>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w="9525">
            <a:noFill/>
            <a:round/>
            <a:headEnd/>
            <a:tailEnd/>
          </a:ln>
          <a:effectLst/>
        </p:spPr>
        <p:txBody>
          <a:bodyPr/>
          <a:lstStyle/>
          <a:p>
            <a:endParaRPr lang="en-US"/>
          </a:p>
        </p:txBody>
      </p:sp>
      <p:sp>
        <p:nvSpPr>
          <p:cNvPr id="6" name="Rectangle 14"/>
          <p:cNvSpPr>
            <a:spLocks noGrp="1" noChangeArrowheads="1"/>
          </p:cNvSpPr>
          <p:nvPr>
            <p:ph type="ctrTitle" sz="quarter"/>
          </p:nvPr>
        </p:nvSpPr>
        <p:spPr>
          <a:xfrm>
            <a:off x="593725" y="1279525"/>
            <a:ext cx="8043863" cy="639763"/>
          </a:xfrm>
        </p:spPr>
        <p:txBody>
          <a:bodyPr lIns="91440" tIns="45720" rIns="91440" bIns="45720" anchor="ctr"/>
          <a:lstStyle>
            <a:lvl1pPr>
              <a:defRPr/>
            </a:lvl1pPr>
          </a:lstStyle>
          <a:p>
            <a:r>
              <a:rPr lang="en-US"/>
              <a:t>Click to edit Master title style</a:t>
            </a:r>
            <a:endParaRPr lang="en-US" dirty="0"/>
          </a:p>
        </p:txBody>
      </p:sp>
      <p:sp>
        <p:nvSpPr>
          <p:cNvPr id="8" name="Rectangle 15"/>
          <p:cNvSpPr>
            <a:spLocks noGrp="1" noChangeArrowheads="1"/>
          </p:cNvSpPr>
          <p:nvPr>
            <p:ph type="subTitle" sz="quarter" idx="1"/>
          </p:nvPr>
        </p:nvSpPr>
        <p:spPr>
          <a:xfrm>
            <a:off x="571500" y="5164138"/>
            <a:ext cx="8043863" cy="503237"/>
          </a:xfrm>
        </p:spPr>
        <p:txBody>
          <a:bodyPr lIns="91440" tIns="45720" rIns="91440" bIns="45720"/>
          <a:lstStyle>
            <a:lvl1pPr marL="0" indent="0">
              <a:spcBef>
                <a:spcPct val="20000"/>
              </a:spcBef>
              <a:spcAft>
                <a:spcPct val="0"/>
              </a:spcAft>
              <a:buFont typeface="Wingdings" pitchFamily="2" charset="2"/>
              <a:buNone/>
              <a:defRPr sz="2000" b="0">
                <a:solidFill>
                  <a:schemeClr val="bg1"/>
                </a:solidFill>
              </a:defRPr>
            </a:lvl1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graphicFrame>
        <p:nvGraphicFramePr>
          <p:cNvPr id="24728" name="Rectangle 152"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27063" name="think-cell Slide" r:id="rId4" imgW="0" imgH="0" progId="TCLayout.ActiveDocument.1">
                  <p:embed/>
                </p:oleObj>
              </mc:Choice>
              <mc:Fallback>
                <p:oleObj name="think-cell Slide" r:id="rId4" imgW="0" imgH="0" progId="TCLayout.ActiveDocument.1">
                  <p:embed/>
                  <p:pic>
                    <p:nvPicPr>
                      <p:cNvPr id="0" name="Rectangle 15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Rectangle 8"/>
          <p:cNvSpPr/>
          <p:nvPr userDrawn="1"/>
        </p:nvSpPr>
        <p:spPr bwMode="auto">
          <a:xfrm>
            <a:off x="0" y="0"/>
            <a:ext cx="9144000" cy="6858000"/>
          </a:xfrm>
          <a:prstGeom prst="rect">
            <a:avLst/>
          </a:prstGeom>
          <a:solidFill>
            <a:srgbClr val="0079C1"/>
          </a:solidFill>
          <a:ln w="9525" cap="flat" cmpd="sng" algn="ctr">
            <a:solidFill>
              <a:srgbClr val="0079C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4" name="Freeform 33"/>
          <p:cNvSpPr>
            <a:spLocks/>
          </p:cNvSpPr>
          <p:nvPr userDrawn="1"/>
        </p:nvSpPr>
        <p:spPr bwMode="auto">
          <a:xfrm>
            <a:off x="0" y="0"/>
            <a:ext cx="9144000" cy="2400300"/>
          </a:xfrm>
          <a:custGeom>
            <a:avLst/>
            <a:gdLst/>
            <a:ahLst/>
            <a:cxnLst>
              <a:cxn ang="0">
                <a:pos x="0" y="0"/>
              </a:cxn>
              <a:cxn ang="0">
                <a:pos x="0" y="1368"/>
              </a:cxn>
              <a:cxn ang="0">
                <a:pos x="1008" y="1368"/>
              </a:cxn>
              <a:cxn ang="0">
                <a:pos x="1152" y="1512"/>
              </a:cxn>
              <a:cxn ang="0">
                <a:pos x="1296" y="1368"/>
              </a:cxn>
              <a:cxn ang="0">
                <a:pos x="5760" y="1368"/>
              </a:cxn>
              <a:cxn ang="0">
                <a:pos x="5760" y="0"/>
              </a:cxn>
              <a:cxn ang="0">
                <a:pos x="0" y="0"/>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w="9525">
            <a:noFill/>
            <a:round/>
            <a:headEnd/>
            <a:tailEnd/>
          </a:ln>
          <a:effectLst/>
        </p:spPr>
        <p:txBody>
          <a:bodyPr/>
          <a:lstStyle/>
          <a:p>
            <a:endParaRPr lang="en-US"/>
          </a:p>
        </p:txBody>
      </p:sp>
      <p:sp>
        <p:nvSpPr>
          <p:cNvPr id="6" name="Rectangle 14"/>
          <p:cNvSpPr>
            <a:spLocks noGrp="1" noChangeArrowheads="1"/>
          </p:cNvSpPr>
          <p:nvPr>
            <p:ph type="ctrTitle" sz="quarter"/>
          </p:nvPr>
        </p:nvSpPr>
        <p:spPr>
          <a:xfrm>
            <a:off x="593725" y="1279525"/>
            <a:ext cx="8043863" cy="639763"/>
          </a:xfrm>
        </p:spPr>
        <p:txBody>
          <a:bodyPr lIns="91440" tIns="45720" rIns="91440" bIns="45720" anchor="ctr"/>
          <a:lstStyle>
            <a:lvl1pPr>
              <a:defRPr/>
            </a:lvl1pPr>
          </a:lstStyle>
          <a:p>
            <a:r>
              <a:rPr lang="en-US"/>
              <a:t>Click to edit Master title style</a:t>
            </a:r>
            <a:endParaRPr lang="en-US" dirty="0"/>
          </a:p>
        </p:txBody>
      </p:sp>
      <p:sp>
        <p:nvSpPr>
          <p:cNvPr id="8" name="Rectangle 15"/>
          <p:cNvSpPr>
            <a:spLocks noGrp="1" noChangeArrowheads="1"/>
          </p:cNvSpPr>
          <p:nvPr>
            <p:ph type="subTitle" sz="quarter" idx="1"/>
          </p:nvPr>
        </p:nvSpPr>
        <p:spPr>
          <a:xfrm>
            <a:off x="571500" y="2882900"/>
            <a:ext cx="8043863" cy="503237"/>
          </a:xfrm>
        </p:spPr>
        <p:txBody>
          <a:bodyPr lIns="91440" tIns="45720" rIns="91440" bIns="45720"/>
          <a:lstStyle>
            <a:lvl1pPr marL="0" indent="0">
              <a:spcBef>
                <a:spcPct val="20000"/>
              </a:spcBef>
              <a:spcAft>
                <a:spcPct val="0"/>
              </a:spcAft>
              <a:buFont typeface="Wingdings" pitchFamily="2" charset="2"/>
              <a:buNone/>
              <a:defRPr sz="2000" b="0">
                <a:solidFill>
                  <a:schemeClr val="bg1"/>
                </a:solidFill>
              </a:defRPr>
            </a:lvl1pPr>
          </a:lstStyle>
          <a:p>
            <a:r>
              <a:rPr lang="en-US"/>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722313" y="4406900"/>
            <a:ext cx="7772400" cy="1362075"/>
          </a:xfrm>
        </p:spPr>
        <p:txBody>
          <a:bodyPr lIns="91440" tIns="45720" rIns="91440" bIns="45720" anchor="t"/>
          <a:lstStyle>
            <a:lvl1pPr algn="l">
              <a:defRPr sz="4000" b="1" cap="all"/>
            </a:lvl1pPr>
          </a:lstStyle>
          <a:p>
            <a:r>
              <a:rPr lang="en-US"/>
              <a:t>Click to edit Master title style</a:t>
            </a:r>
            <a:endParaRPr lang="en-US" dirty="0"/>
          </a:p>
        </p:txBody>
      </p:sp>
      <p:sp>
        <p:nvSpPr>
          <p:cNvPr id="4" name="Text Placeholder 2"/>
          <p:cNvSpPr>
            <a:spLocks noGrp="1"/>
          </p:cNvSpPr>
          <p:nvPr>
            <p:ph type="body" idx="1"/>
          </p:nvPr>
        </p:nvSpPr>
        <p:spPr>
          <a:xfrm>
            <a:off x="722313" y="2906713"/>
            <a:ext cx="7772400" cy="1500187"/>
          </a:xfrm>
        </p:spPr>
        <p:txBody>
          <a:bodyPr lIns="91440" tIns="45720" rIns="91440" bIns="45720" anchor="b"/>
          <a:lstStyle>
            <a:lvl1pPr marL="0" indent="0">
              <a:buNone/>
              <a:defRPr sz="2000" b="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34975" y="714184"/>
            <a:ext cx="8274050" cy="566928"/>
          </a:xfrm>
          <a:prstGeom prst="rect">
            <a:avLst/>
          </a:prstGeom>
        </p:spPr>
        <p:txBody>
          <a:bodyPr/>
          <a:lstStyle/>
          <a:p>
            <a:r>
              <a:rPr lang="en-US"/>
              <a:t>Click to edit Master title style</a:t>
            </a:r>
            <a:endParaRPr lang="en-GB" dirty="0"/>
          </a:p>
        </p:txBody>
      </p:sp>
      <p:sp>
        <p:nvSpPr>
          <p:cNvPr id="5" name="Text Placeholder 4"/>
          <p:cNvSpPr>
            <a:spLocks noGrp="1"/>
          </p:cNvSpPr>
          <p:nvPr>
            <p:ph type="body" sz="quarter" idx="10"/>
          </p:nvPr>
        </p:nvSpPr>
        <p:spPr>
          <a:xfrm>
            <a:off x="434975" y="1509714"/>
            <a:ext cx="8274051" cy="4613275"/>
          </a:xfrm>
          <a:prstGeom prst="rect">
            <a:avLst/>
          </a:prstGeom>
        </p:spPr>
        <p:txBody>
          <a:bodyPr/>
          <a:lstStyle>
            <a:lvl2pPr marL="571500" indent="-334963">
              <a:defRPr/>
            </a:lvl2pPr>
            <a:lvl3pPr marL="1028700" indent="-334963">
              <a:defRPr/>
            </a:lvl3pPr>
            <a:lvl4pPr marL="1485900" indent="-334963">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with bullets">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434974" y="1508760"/>
            <a:ext cx="8275320" cy="4617720"/>
          </a:xfrm>
          <a:prstGeom prst="rect">
            <a:avLst/>
          </a:prstGeom>
        </p:spPr>
        <p:txBody>
          <a:bodyPr/>
          <a:lstStyle>
            <a:lvl1pPr marL="342900" indent="-342900">
              <a:buClr>
                <a:schemeClr val="tx2"/>
              </a:buClr>
              <a:buFont typeface="Wingdings 2" pitchFamily="18" charset="2"/>
              <a:buChar char="¾"/>
              <a:defRPr b="0"/>
            </a:lvl1pPr>
            <a:lvl2pPr marL="800100" indent="-342900">
              <a:buFont typeface="Wingdings 2" pitchFamily="18" charset="2"/>
              <a:buChar char="¾"/>
              <a:defRPr/>
            </a:lvl2pPr>
            <a:lvl3pPr marL="1320800" indent="-395288">
              <a:defRPr/>
            </a:lvl3pPr>
            <a:lvl4pPr marL="1663700" indent="-334963">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title"/>
          </p:nvPr>
        </p:nvSpPr>
        <p:spPr>
          <a:xfrm>
            <a:off x="434975" y="714184"/>
            <a:ext cx="8274050" cy="566928"/>
          </a:xfrm>
          <a:prstGeom prst="rect">
            <a:avLst/>
          </a:prstGeom>
        </p:spPr>
        <p:txBody>
          <a:bodyPr/>
          <a:lstStyle/>
          <a:p>
            <a:r>
              <a:rPr lang="en-US"/>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p:nvPr>
        </p:nvSpPr>
        <p:spPr>
          <a:xfrm>
            <a:off x="434975" y="714184"/>
            <a:ext cx="8274050" cy="566928"/>
          </a:xfrm>
          <a:prstGeom prst="rect">
            <a:avLst/>
          </a:prstGeom>
        </p:spPr>
        <p:txBody>
          <a:bodyPr/>
          <a:lstStyle/>
          <a:p>
            <a:r>
              <a:rPr lang="en-US"/>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75130538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5247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3" name="Object 12" hidden="1"/>
          <p:cNvGraphicFramePr>
            <a:graphicFrameLocks noChangeAspect="1"/>
          </p:cNvGraphicFramePr>
          <p:nvPr>
            <p:custDataLst>
              <p:tags r:id="rId11"/>
            </p:custDataLst>
            <p:extLst>
              <p:ext uri="{D42A27DB-BD31-4B8C-83A1-F6EECF244321}">
                <p14:modId xmlns:p14="http://schemas.microsoft.com/office/powerpoint/2010/main" val="113900992"/>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26038" name="think-cell Slide" r:id="rId12" imgW="360" imgH="360" progId="TCLayout.ActiveDocument.1">
                  <p:embed/>
                </p:oleObj>
              </mc:Choice>
              <mc:Fallback>
                <p:oleObj name="think-cell Slide" r:id="rId12" imgW="360" imgH="360" progId="TCLayout.ActiveDocument.1">
                  <p:embed/>
                  <p:pic>
                    <p:nvPicPr>
                      <p:cNvPr id="0" name="Picture 1" hidden="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Text Box 12"/>
          <p:cNvSpPr txBox="1">
            <a:spLocks noChangeArrowheads="1"/>
          </p:cNvSpPr>
          <p:nvPr/>
        </p:nvSpPr>
        <p:spPr bwMode="auto">
          <a:xfrm>
            <a:off x="8539163" y="6675438"/>
            <a:ext cx="176212" cy="131762"/>
          </a:xfrm>
          <a:prstGeom prst="rect">
            <a:avLst/>
          </a:prstGeom>
          <a:noFill/>
          <a:ln w="9525" algn="ctr">
            <a:noFill/>
            <a:miter lim="800000"/>
            <a:headEnd/>
            <a:tailEnd/>
          </a:ln>
          <a:effectLst/>
        </p:spPr>
        <p:txBody>
          <a:bodyPr wrap="none" lIns="0" tIns="0" rIns="0" bIns="0"/>
          <a:lstStyle/>
          <a:p>
            <a:pPr algn="r" defTabSz="889000">
              <a:spcBef>
                <a:spcPct val="0"/>
              </a:spcBef>
            </a:pPr>
            <a:fld id="{0AAE6F06-DF1F-4AFE-8A52-B806E3E9D437}" type="slidenum">
              <a:rPr lang="en-GB" sz="900">
                <a:latin typeface="+mn-lt"/>
              </a:rPr>
              <a:pPr algn="r" defTabSz="889000">
                <a:spcBef>
                  <a:spcPct val="0"/>
                </a:spcBef>
              </a:pPr>
              <a:t>‹#›</a:t>
            </a:fld>
            <a:endParaRPr lang="en-GB" sz="900" dirty="0">
              <a:latin typeface="+mn-lt"/>
            </a:endParaRPr>
          </a:p>
        </p:txBody>
      </p:sp>
      <p:sp>
        <p:nvSpPr>
          <p:cNvPr id="10" name="Title Placeholder 9"/>
          <p:cNvSpPr>
            <a:spLocks noGrp="1"/>
          </p:cNvSpPr>
          <p:nvPr>
            <p:ph type="title"/>
          </p:nvPr>
        </p:nvSpPr>
        <p:spPr>
          <a:xfrm>
            <a:off x="438912" y="719137"/>
            <a:ext cx="8275320" cy="561975"/>
          </a:xfrm>
          <a:prstGeom prst="rect">
            <a:avLst/>
          </a:prstGeom>
        </p:spPr>
        <p:txBody>
          <a:bodyPr vert="horz" lIns="0" tIns="0" rIns="0" bIns="0" rtlCol="0" anchor="b" anchorCtr="0">
            <a:normAutofit/>
          </a:bodyPr>
          <a:lstStyle/>
          <a:p>
            <a:r>
              <a:rPr lang="en-US"/>
              <a:t>Click to edit Master title style</a:t>
            </a:r>
            <a:endParaRPr lang="en-US" dirty="0"/>
          </a:p>
        </p:txBody>
      </p:sp>
      <p:sp>
        <p:nvSpPr>
          <p:cNvPr id="11" name="Text Placeholder 10"/>
          <p:cNvSpPr>
            <a:spLocks noGrp="1"/>
          </p:cNvSpPr>
          <p:nvPr>
            <p:ph type="body" idx="1"/>
          </p:nvPr>
        </p:nvSpPr>
        <p:spPr>
          <a:xfrm>
            <a:off x="457200" y="1600200"/>
            <a:ext cx="8229600" cy="45259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p:cNvCxnSpPr/>
          <p:nvPr/>
        </p:nvCxnSpPr>
        <p:spPr>
          <a:xfrm>
            <a:off x="438912" y="1382713"/>
            <a:ext cx="8275319" cy="1587"/>
          </a:xfrm>
          <a:prstGeom prst="line">
            <a:avLst/>
          </a:prstGeom>
          <a:ln w="19050" cap="flat" cmpd="sng" algn="ctr">
            <a:solidFill>
              <a:srgbClr val="2478C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7" r:id="rId2"/>
    <p:sldLayoutId id="2147483658" r:id="rId3"/>
    <p:sldLayoutId id="2147483650" r:id="rId4"/>
    <p:sldLayoutId id="2147483656" r:id="rId5"/>
    <p:sldLayoutId id="2147483654" r:id="rId6"/>
    <p:sldLayoutId id="2147483655" r:id="rId7"/>
    <p:sldLayoutId id="2147483659" r:id="rId8"/>
  </p:sldLayoutIdLst>
  <p:txStyles>
    <p:titleStyle>
      <a:lvl1pPr algn="l" defTabSz="889000" rtl="0" eaLnBrk="1" fontAlgn="base" hangingPunct="1">
        <a:spcBef>
          <a:spcPct val="0"/>
        </a:spcBef>
        <a:spcAft>
          <a:spcPct val="0"/>
        </a:spcAft>
        <a:defRPr sz="2400" b="1">
          <a:solidFill>
            <a:schemeClr val="tx2"/>
          </a:solidFill>
          <a:latin typeface="+mj-lt"/>
          <a:ea typeface="+mj-ea"/>
          <a:cs typeface="+mj-cs"/>
        </a:defRPr>
      </a:lvl1pPr>
      <a:lvl2pPr algn="l" defTabSz="889000" rtl="0" eaLnBrk="1" fontAlgn="base" hangingPunct="1">
        <a:spcBef>
          <a:spcPct val="0"/>
        </a:spcBef>
        <a:spcAft>
          <a:spcPct val="0"/>
        </a:spcAft>
        <a:defRPr sz="2400" b="1">
          <a:solidFill>
            <a:schemeClr val="tx2"/>
          </a:solidFill>
          <a:latin typeface="Trebuchet MS" pitchFamily="34" charset="0"/>
          <a:cs typeface="Arial" charset="0"/>
        </a:defRPr>
      </a:lvl2pPr>
      <a:lvl3pPr algn="l" defTabSz="889000" rtl="0" eaLnBrk="1" fontAlgn="base" hangingPunct="1">
        <a:spcBef>
          <a:spcPct val="0"/>
        </a:spcBef>
        <a:spcAft>
          <a:spcPct val="0"/>
        </a:spcAft>
        <a:defRPr sz="2400" b="1">
          <a:solidFill>
            <a:schemeClr val="tx2"/>
          </a:solidFill>
          <a:latin typeface="Trebuchet MS" pitchFamily="34" charset="0"/>
          <a:cs typeface="Arial" charset="0"/>
        </a:defRPr>
      </a:lvl3pPr>
      <a:lvl4pPr algn="l" defTabSz="889000" rtl="0" eaLnBrk="1" fontAlgn="base" hangingPunct="1">
        <a:spcBef>
          <a:spcPct val="0"/>
        </a:spcBef>
        <a:spcAft>
          <a:spcPct val="0"/>
        </a:spcAft>
        <a:defRPr sz="2400" b="1">
          <a:solidFill>
            <a:schemeClr val="tx2"/>
          </a:solidFill>
          <a:latin typeface="Trebuchet MS" pitchFamily="34" charset="0"/>
          <a:cs typeface="Arial" charset="0"/>
        </a:defRPr>
      </a:lvl4pPr>
      <a:lvl5pPr algn="l" defTabSz="889000" rtl="0" eaLnBrk="1" fontAlgn="base" hangingPunct="1">
        <a:spcBef>
          <a:spcPct val="0"/>
        </a:spcBef>
        <a:spcAft>
          <a:spcPct val="0"/>
        </a:spcAft>
        <a:defRPr sz="2400" b="1">
          <a:solidFill>
            <a:schemeClr val="tx2"/>
          </a:solidFill>
          <a:latin typeface="Trebuchet MS" pitchFamily="34" charset="0"/>
          <a:cs typeface="Arial" charset="0"/>
        </a:defRPr>
      </a:lvl5pPr>
      <a:lvl6pPr marL="457200" algn="l" defTabSz="889000" rtl="0" eaLnBrk="1" fontAlgn="base" hangingPunct="1">
        <a:spcBef>
          <a:spcPct val="0"/>
        </a:spcBef>
        <a:spcAft>
          <a:spcPct val="0"/>
        </a:spcAft>
        <a:defRPr sz="2400" b="1">
          <a:solidFill>
            <a:schemeClr val="tx2"/>
          </a:solidFill>
          <a:latin typeface="Trebuchet MS" pitchFamily="34" charset="0"/>
          <a:cs typeface="Arial" charset="0"/>
        </a:defRPr>
      </a:lvl6pPr>
      <a:lvl7pPr marL="914400" algn="l" defTabSz="889000" rtl="0" eaLnBrk="1" fontAlgn="base" hangingPunct="1">
        <a:spcBef>
          <a:spcPct val="0"/>
        </a:spcBef>
        <a:spcAft>
          <a:spcPct val="0"/>
        </a:spcAft>
        <a:defRPr sz="2400" b="1">
          <a:solidFill>
            <a:schemeClr val="tx2"/>
          </a:solidFill>
          <a:latin typeface="Trebuchet MS" pitchFamily="34" charset="0"/>
          <a:cs typeface="Arial" charset="0"/>
        </a:defRPr>
      </a:lvl7pPr>
      <a:lvl8pPr marL="1371600" algn="l" defTabSz="889000" rtl="0" eaLnBrk="1" fontAlgn="base" hangingPunct="1">
        <a:spcBef>
          <a:spcPct val="0"/>
        </a:spcBef>
        <a:spcAft>
          <a:spcPct val="0"/>
        </a:spcAft>
        <a:defRPr sz="2400" b="1">
          <a:solidFill>
            <a:schemeClr val="tx2"/>
          </a:solidFill>
          <a:latin typeface="Trebuchet MS" pitchFamily="34" charset="0"/>
          <a:cs typeface="Arial" charset="0"/>
        </a:defRPr>
      </a:lvl8pPr>
      <a:lvl9pPr marL="1828800" algn="l" defTabSz="889000" rtl="0" eaLnBrk="1" fontAlgn="base" hangingPunct="1">
        <a:spcBef>
          <a:spcPct val="0"/>
        </a:spcBef>
        <a:spcAft>
          <a:spcPct val="0"/>
        </a:spcAft>
        <a:defRPr sz="2400" b="1">
          <a:solidFill>
            <a:schemeClr val="tx2"/>
          </a:solidFill>
          <a:latin typeface="Trebuchet MS" pitchFamily="34" charset="0"/>
          <a:cs typeface="Arial" charset="0"/>
        </a:defRPr>
      </a:lvl9pPr>
    </p:titleStyle>
    <p:bodyStyle>
      <a:lvl1pPr algn="l" defTabSz="889000" rtl="0" eaLnBrk="1" fontAlgn="base" hangingPunct="1">
        <a:spcBef>
          <a:spcPct val="20000"/>
        </a:spcBef>
        <a:spcAft>
          <a:spcPct val="0"/>
        </a:spcAft>
        <a:defRPr sz="2400" b="1">
          <a:solidFill>
            <a:schemeClr val="tx1"/>
          </a:solidFill>
          <a:latin typeface="+mn-lt"/>
          <a:ea typeface="+mn-ea"/>
          <a:cs typeface="+mn-cs"/>
        </a:defRPr>
      </a:lvl1pPr>
      <a:lvl2pPr marL="571500" indent="-349250" algn="l" defTabSz="889000" rtl="0" eaLnBrk="1" fontAlgn="base" hangingPunct="1">
        <a:spcBef>
          <a:spcPct val="20000"/>
        </a:spcBef>
        <a:spcAft>
          <a:spcPct val="0"/>
        </a:spcAft>
        <a:buClr>
          <a:schemeClr val="tx2"/>
        </a:buClr>
        <a:buFont typeface="Wingdings 2" pitchFamily="18" charset="2"/>
        <a:buChar char="¾"/>
        <a:defRPr sz="2200">
          <a:solidFill>
            <a:schemeClr val="tx1"/>
          </a:solidFill>
          <a:latin typeface="+mn-lt"/>
          <a:cs typeface="+mn-cs"/>
        </a:defRPr>
      </a:lvl2pPr>
      <a:lvl3pPr marL="1028700" indent="-361950" algn="l" defTabSz="889000" rtl="0" eaLnBrk="1" fontAlgn="base" hangingPunct="1">
        <a:spcBef>
          <a:spcPct val="20000"/>
        </a:spcBef>
        <a:spcAft>
          <a:spcPct val="0"/>
        </a:spcAft>
        <a:buClr>
          <a:schemeClr val="tx2"/>
        </a:buClr>
        <a:buFont typeface="Wingdings 2" pitchFamily="18" charset="2"/>
        <a:buChar char="¾"/>
        <a:defRPr sz="2000">
          <a:solidFill>
            <a:schemeClr val="tx1"/>
          </a:solidFill>
          <a:latin typeface="+mn-lt"/>
          <a:cs typeface="+mn-cs"/>
        </a:defRPr>
      </a:lvl3pPr>
      <a:lvl4pPr marL="1485900" indent="-374650" algn="l" defTabSz="889000" rtl="0" eaLnBrk="1" fontAlgn="base" hangingPunct="1">
        <a:spcBef>
          <a:spcPct val="20000"/>
        </a:spcBef>
        <a:spcAft>
          <a:spcPct val="0"/>
        </a:spcAft>
        <a:buClr>
          <a:schemeClr val="tx2"/>
        </a:buClr>
        <a:buFont typeface="Wingdings 2" pitchFamily="18" charset="2"/>
        <a:buChar char="¾"/>
        <a:defRPr sz="1800">
          <a:solidFill>
            <a:schemeClr val="tx1"/>
          </a:solidFill>
          <a:latin typeface="+mn-lt"/>
          <a:cs typeface="+mn-cs"/>
        </a:defRPr>
      </a:lvl4pPr>
      <a:lvl5pPr marL="2171700" indent="-393700" algn="l" defTabSz="889000" rtl="0" eaLnBrk="1" fontAlgn="base" hangingPunct="1">
        <a:spcBef>
          <a:spcPct val="20000"/>
        </a:spcBef>
        <a:spcAft>
          <a:spcPct val="0"/>
        </a:spcAft>
        <a:buClr>
          <a:schemeClr val="tx2"/>
        </a:buClr>
        <a:buFont typeface="Wingdings 2" pitchFamily="18" charset="2"/>
        <a:buChar char="¾"/>
        <a:defRPr sz="1600">
          <a:solidFill>
            <a:schemeClr val="tx1"/>
          </a:solidFill>
          <a:latin typeface="+mn-lt"/>
          <a:cs typeface="+mn-cs"/>
        </a:defRPr>
      </a:lvl5pPr>
      <a:lvl6pPr marL="24558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6pPr>
      <a:lvl7pPr marL="29130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7pPr>
      <a:lvl8pPr marL="33702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8pPr>
      <a:lvl9pPr marL="38274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4.png"/><Relationship Id="rId2" Type="http://schemas.openxmlformats.org/officeDocument/2006/relationships/tags" Target="../tags/tag18.xml"/><Relationship Id="rId1" Type="http://schemas.openxmlformats.org/officeDocument/2006/relationships/vmlDrawing" Target="../drawings/vmlDrawing11.v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https://www.geeksforgeeks.org/adapter-pattern/" TargetMode="External"/><Relationship Id="rId3" Type="http://schemas.openxmlformats.org/officeDocument/2006/relationships/slideLayout" Target="../slideLayouts/slideLayout4.xml"/><Relationship Id="rId7" Type="http://schemas.openxmlformats.org/officeDocument/2006/relationships/hyperlink" Target="https://sourcemaking.com/design_patterns/adapter" TargetMode="External"/><Relationship Id="rId2" Type="http://schemas.openxmlformats.org/officeDocument/2006/relationships/tags" Target="../tags/tag19.xml"/><Relationship Id="rId1" Type="http://schemas.openxmlformats.org/officeDocument/2006/relationships/vmlDrawing" Target="../drawings/vmlDrawing12.vml"/><Relationship Id="rId6" Type="http://schemas.openxmlformats.org/officeDocument/2006/relationships/hyperlink" Target="https://en.wikipedia.org/wiki/Adapter_pattern" TargetMode="External"/><Relationship Id="rId5" Type="http://schemas.openxmlformats.org/officeDocument/2006/relationships/image" Target="../media/image2.emf"/><Relationship Id="rId4"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7.xml"/><Relationship Id="rId1" Type="http://schemas.openxmlformats.org/officeDocument/2006/relationships/vmlDrawing" Target="../drawings/vmlDrawing5.vml"/><Relationship Id="rId5" Type="http://schemas.openxmlformats.org/officeDocument/2006/relationships/image" Target="../media/image2.emf"/><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8.xml"/><Relationship Id="rId1" Type="http://schemas.openxmlformats.org/officeDocument/2006/relationships/vmlDrawing" Target="../drawings/vmlDrawing6.vml"/><Relationship Id="rId5" Type="http://schemas.openxmlformats.org/officeDocument/2006/relationships/image" Target="../media/image2.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9.xml"/><Relationship Id="rId1" Type="http://schemas.openxmlformats.org/officeDocument/2006/relationships/vmlDrawing" Target="../drawings/vmlDrawing7.vml"/><Relationship Id="rId5" Type="http://schemas.openxmlformats.org/officeDocument/2006/relationships/image" Target="../media/image2.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11.xml"/><Relationship Id="rId7" Type="http://schemas.openxmlformats.org/officeDocument/2006/relationships/oleObject" Target="../embeddings/oleObject5.bin"/><Relationship Id="rId2" Type="http://schemas.openxmlformats.org/officeDocument/2006/relationships/tags" Target="../tags/tag10.xml"/><Relationship Id="rId1" Type="http://schemas.openxmlformats.org/officeDocument/2006/relationships/vmlDrawing" Target="../drawings/vmlDrawing8.vml"/><Relationship Id="rId6" Type="http://schemas.openxmlformats.org/officeDocument/2006/relationships/slideLayout" Target="../slideLayouts/slideLayout4.xml"/><Relationship Id="rId5" Type="http://schemas.openxmlformats.org/officeDocument/2006/relationships/tags" Target="../tags/tag13.xml"/><Relationship Id="rId4" Type="http://schemas.openxmlformats.org/officeDocument/2006/relationships/tags" Target="../tags/tag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hyperlink" Target="http://www.oodesign.com/liskov-s-substitution-principle.html" TargetMode="Externa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6.xml"/><Relationship Id="rId1" Type="http://schemas.openxmlformats.org/officeDocument/2006/relationships/vmlDrawing" Target="../drawings/vmlDrawing9.vml"/><Relationship Id="rId5" Type="http://schemas.openxmlformats.org/officeDocument/2006/relationships/image" Target="../media/image2.e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17.xml"/><Relationship Id="rId1" Type="http://schemas.openxmlformats.org/officeDocument/2006/relationships/vmlDrawing" Target="../drawings/vmlDrawing10.vml"/><Relationship Id="rId5" Type="http://schemas.openxmlformats.org/officeDocument/2006/relationships/image" Target="../media/image2.e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itle 9"/>
          <p:cNvSpPr>
            <a:spLocks noGrp="1"/>
          </p:cNvSpPr>
          <p:nvPr>
            <p:ph type="ctrTitle" sz="quarter"/>
          </p:nvPr>
        </p:nvSpPr>
        <p:spPr/>
        <p:txBody>
          <a:bodyPr/>
          <a:lstStyle/>
          <a:p>
            <a:r>
              <a:rPr lang="en-US" dirty="0"/>
              <a:t>Object Adapter Pattern</a:t>
            </a:r>
          </a:p>
        </p:txBody>
      </p:sp>
      <p:sp>
        <p:nvSpPr>
          <p:cNvPr id="11" name="Subtitle 10"/>
          <p:cNvSpPr>
            <a:spLocks noGrp="1"/>
          </p:cNvSpPr>
          <p:nvPr>
            <p:ph type="subTitle" sz="quarter" idx="1"/>
          </p:nvPr>
        </p:nvSpPr>
        <p:spPr>
          <a:xfrm>
            <a:off x="571500" y="4705350"/>
            <a:ext cx="8043863" cy="962025"/>
          </a:xfrm>
        </p:spPr>
        <p:txBody>
          <a:bodyPr>
            <a:normAutofit/>
          </a:bodyPr>
          <a:lstStyle/>
          <a:p>
            <a:r>
              <a:rPr lang="en-US" dirty="0"/>
              <a:t>Wilm Kranz</a:t>
            </a:r>
          </a:p>
          <a:p>
            <a:r>
              <a:rPr lang="en-US" dirty="0"/>
              <a:t>January 2019</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64633" name="think-cell Slide" r:id="rId4" imgW="270" imgH="270" progId="TCLayout.ActiveDocument.1">
                  <p:embed/>
                </p:oleObj>
              </mc:Choice>
              <mc:Fallback>
                <p:oleObj name="think-cell Slide" r:id="rId4" imgW="270" imgH="270" progId="TCLayout.ActiveDocument.1">
                  <p:embed/>
                  <p:pic>
                    <p:nvPicPr>
                      <p:cNvPr id="24" name="Object 2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The </a:t>
            </a:r>
            <a:r>
              <a:rPr lang="en-US" dirty="0" err="1"/>
              <a:t>Adaptee</a:t>
            </a:r>
            <a:r>
              <a:rPr lang="en-US" dirty="0"/>
              <a:t> Class</a:t>
            </a:r>
          </a:p>
        </p:txBody>
      </p:sp>
      <p:pic>
        <p:nvPicPr>
          <p:cNvPr id="4" name="Picture 3">
            <a:extLst>
              <a:ext uri="{FF2B5EF4-FFF2-40B4-BE49-F238E27FC236}">
                <a16:creationId xmlns:a16="http://schemas.microsoft.com/office/drawing/2014/main" id="{33AC1AA2-2576-4F68-8DB2-7A4D4ACA68D5}"/>
              </a:ext>
            </a:extLst>
          </p:cNvPr>
          <p:cNvPicPr>
            <a:picLocks noChangeAspect="1"/>
          </p:cNvPicPr>
          <p:nvPr/>
        </p:nvPicPr>
        <p:blipFill>
          <a:blip r:embed="rId6"/>
          <a:stretch>
            <a:fillRect/>
          </a:stretch>
        </p:blipFill>
        <p:spPr>
          <a:xfrm>
            <a:off x="434976" y="1530689"/>
            <a:ext cx="8274050" cy="2544916"/>
          </a:xfrm>
          <a:prstGeom prst="rect">
            <a:avLst/>
          </a:prstGeom>
        </p:spPr>
      </p:pic>
      <p:pic>
        <p:nvPicPr>
          <p:cNvPr id="5" name="Picture 4">
            <a:extLst>
              <a:ext uri="{FF2B5EF4-FFF2-40B4-BE49-F238E27FC236}">
                <a16:creationId xmlns:a16="http://schemas.microsoft.com/office/drawing/2014/main" id="{28A589F8-F9CC-48A3-B1F4-CA4C5F06A4BD}"/>
              </a:ext>
            </a:extLst>
          </p:cNvPr>
          <p:cNvPicPr>
            <a:picLocks noChangeAspect="1"/>
          </p:cNvPicPr>
          <p:nvPr/>
        </p:nvPicPr>
        <p:blipFill>
          <a:blip r:embed="rId7"/>
          <a:stretch>
            <a:fillRect/>
          </a:stretch>
        </p:blipFill>
        <p:spPr>
          <a:xfrm>
            <a:off x="3680884" y="4653794"/>
            <a:ext cx="5172075" cy="885825"/>
          </a:xfrm>
          <a:prstGeom prst="rect">
            <a:avLst/>
          </a:prstGeom>
        </p:spPr>
      </p:pic>
    </p:spTree>
    <p:extLst>
      <p:ext uri="{BB962C8B-B14F-4D97-AF65-F5344CB8AC3E}">
        <p14:creationId xmlns:p14="http://schemas.microsoft.com/office/powerpoint/2010/main" val="3076872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32560-188B-4DF6-AE05-2C8C814313F0}"/>
              </a:ext>
            </a:extLst>
          </p:cNvPr>
          <p:cNvSpPr>
            <a:spLocks noGrp="1"/>
          </p:cNvSpPr>
          <p:nvPr>
            <p:ph type="title"/>
          </p:nvPr>
        </p:nvSpPr>
        <p:spPr/>
        <p:txBody>
          <a:bodyPr/>
          <a:lstStyle/>
          <a:p>
            <a:r>
              <a:rPr lang="en-US" dirty="0"/>
              <a:t>The Target and Adapter classes</a:t>
            </a:r>
          </a:p>
        </p:txBody>
      </p:sp>
      <p:pic>
        <p:nvPicPr>
          <p:cNvPr id="5" name="Picture 4">
            <a:extLst>
              <a:ext uri="{FF2B5EF4-FFF2-40B4-BE49-F238E27FC236}">
                <a16:creationId xmlns:a16="http://schemas.microsoft.com/office/drawing/2014/main" id="{F4BF73FE-E87D-40E9-A8E6-724303AD0524}"/>
              </a:ext>
            </a:extLst>
          </p:cNvPr>
          <p:cNvPicPr>
            <a:picLocks noChangeAspect="1"/>
          </p:cNvPicPr>
          <p:nvPr/>
        </p:nvPicPr>
        <p:blipFill>
          <a:blip r:embed="rId2"/>
          <a:stretch>
            <a:fillRect/>
          </a:stretch>
        </p:blipFill>
        <p:spPr>
          <a:xfrm>
            <a:off x="434975" y="1526317"/>
            <a:ext cx="6677025" cy="4826104"/>
          </a:xfrm>
          <a:prstGeom prst="rect">
            <a:avLst/>
          </a:prstGeom>
        </p:spPr>
      </p:pic>
    </p:spTree>
    <p:extLst>
      <p:ext uri="{BB962C8B-B14F-4D97-AF65-F5344CB8AC3E}">
        <p14:creationId xmlns:p14="http://schemas.microsoft.com/office/powerpoint/2010/main" val="47998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969E8-91BF-49B6-A46E-D8138ABF87D6}"/>
              </a:ext>
            </a:extLst>
          </p:cNvPr>
          <p:cNvSpPr>
            <a:spLocks noGrp="1"/>
          </p:cNvSpPr>
          <p:nvPr>
            <p:ph type="title"/>
          </p:nvPr>
        </p:nvSpPr>
        <p:spPr/>
        <p:txBody>
          <a:bodyPr/>
          <a:lstStyle/>
          <a:p>
            <a:r>
              <a:rPr lang="en-US" dirty="0"/>
              <a:t>The end result – simple and effective!</a:t>
            </a:r>
          </a:p>
        </p:txBody>
      </p:sp>
      <p:pic>
        <p:nvPicPr>
          <p:cNvPr id="4" name="Picture 3">
            <a:extLst>
              <a:ext uri="{FF2B5EF4-FFF2-40B4-BE49-F238E27FC236}">
                <a16:creationId xmlns:a16="http://schemas.microsoft.com/office/drawing/2014/main" id="{33A79AE0-86FC-42E9-85C7-8A5EE59DC4DB}"/>
              </a:ext>
            </a:extLst>
          </p:cNvPr>
          <p:cNvPicPr>
            <a:picLocks noChangeAspect="1"/>
          </p:cNvPicPr>
          <p:nvPr/>
        </p:nvPicPr>
        <p:blipFill>
          <a:blip r:embed="rId2"/>
          <a:stretch>
            <a:fillRect/>
          </a:stretch>
        </p:blipFill>
        <p:spPr>
          <a:xfrm>
            <a:off x="434975" y="1672029"/>
            <a:ext cx="6084358" cy="1568459"/>
          </a:xfrm>
          <a:prstGeom prst="rect">
            <a:avLst/>
          </a:prstGeom>
        </p:spPr>
      </p:pic>
      <p:sp>
        <p:nvSpPr>
          <p:cNvPr id="5" name="Text Placeholder 1">
            <a:extLst>
              <a:ext uri="{FF2B5EF4-FFF2-40B4-BE49-F238E27FC236}">
                <a16:creationId xmlns:a16="http://schemas.microsoft.com/office/drawing/2014/main" id="{37E313EF-E6EA-420A-A41B-F4D7E25EC1DA}"/>
              </a:ext>
            </a:extLst>
          </p:cNvPr>
          <p:cNvSpPr>
            <a:spLocks noGrp="1"/>
          </p:cNvSpPr>
          <p:nvPr>
            <p:ph type="body" sz="quarter" idx="10"/>
          </p:nvPr>
        </p:nvSpPr>
        <p:spPr>
          <a:xfrm>
            <a:off x="434975" y="3600579"/>
            <a:ext cx="8274051" cy="2522410"/>
          </a:xfrm>
        </p:spPr>
        <p:txBody>
          <a:bodyPr>
            <a:normAutofit fontScale="92500"/>
          </a:bodyPr>
          <a:lstStyle/>
          <a:p>
            <a:r>
              <a:rPr lang="en-US" sz="1800" b="0" i="1" dirty="0"/>
              <a:t>In conclusion, object adapters:</a:t>
            </a:r>
          </a:p>
          <a:p>
            <a:endParaRPr lang="en-US" sz="1800" b="0" i="1" dirty="0"/>
          </a:p>
          <a:p>
            <a:r>
              <a:rPr lang="en-US" sz="1800" dirty="0"/>
              <a:t>Allow you to convert an incompatible interface [of an </a:t>
            </a:r>
            <a:r>
              <a:rPr lang="en-US" sz="1800" dirty="0" err="1"/>
              <a:t>adaptee</a:t>
            </a:r>
            <a:r>
              <a:rPr lang="en-US" sz="1800" dirty="0"/>
              <a:t>] to a desired target interface</a:t>
            </a:r>
          </a:p>
          <a:p>
            <a:endParaRPr lang="en-US" sz="1800" dirty="0"/>
          </a:p>
          <a:p>
            <a:r>
              <a:rPr lang="en-US" sz="1800" dirty="0"/>
              <a:t>Use composition i.e. delegate to </a:t>
            </a:r>
            <a:r>
              <a:rPr lang="en-US" sz="1800" dirty="0" err="1"/>
              <a:t>adaptee</a:t>
            </a:r>
            <a:r>
              <a:rPr lang="en-US" sz="1800" dirty="0"/>
              <a:t> object at run-time</a:t>
            </a:r>
          </a:p>
          <a:p>
            <a:endParaRPr lang="en-US" sz="1800" dirty="0"/>
          </a:p>
          <a:p>
            <a:r>
              <a:rPr lang="en-US" sz="1800" dirty="0"/>
              <a:t>Are generally better when working with many </a:t>
            </a:r>
            <a:r>
              <a:rPr lang="en-US" sz="1800" dirty="0" err="1"/>
              <a:t>adaptees</a:t>
            </a:r>
            <a:r>
              <a:rPr lang="en-US" sz="1800" dirty="0"/>
              <a:t> (&amp; adding functionality)</a:t>
            </a:r>
          </a:p>
          <a:p>
            <a:endParaRPr lang="en-US" sz="1800" dirty="0"/>
          </a:p>
          <a:p>
            <a:endParaRPr lang="en-US" sz="1800" dirty="0"/>
          </a:p>
        </p:txBody>
      </p:sp>
    </p:spTree>
    <p:extLst>
      <p:ext uri="{BB962C8B-B14F-4D97-AF65-F5344CB8AC3E}">
        <p14:creationId xmlns:p14="http://schemas.microsoft.com/office/powerpoint/2010/main" val="1952850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8E2BB-8CBB-401D-A7BF-A42B4B1624A0}"/>
              </a:ext>
            </a:extLst>
          </p:cNvPr>
          <p:cNvSpPr>
            <a:spLocks noGrp="1"/>
          </p:cNvSpPr>
          <p:nvPr>
            <p:ph type="title"/>
          </p:nvPr>
        </p:nvSpPr>
        <p:spPr/>
        <p:txBody>
          <a:bodyPr/>
          <a:lstStyle/>
          <a:p>
            <a:r>
              <a:rPr lang="en-US" dirty="0"/>
              <a:t>Full python code for reference</a:t>
            </a:r>
          </a:p>
        </p:txBody>
      </p:sp>
      <p:pic>
        <p:nvPicPr>
          <p:cNvPr id="5" name="Picture 4">
            <a:extLst>
              <a:ext uri="{FF2B5EF4-FFF2-40B4-BE49-F238E27FC236}">
                <a16:creationId xmlns:a16="http://schemas.microsoft.com/office/drawing/2014/main" id="{2ED810FE-331A-4777-B4E2-204E32ABAF5F}"/>
              </a:ext>
            </a:extLst>
          </p:cNvPr>
          <p:cNvPicPr>
            <a:picLocks noChangeAspect="1"/>
          </p:cNvPicPr>
          <p:nvPr/>
        </p:nvPicPr>
        <p:blipFill>
          <a:blip r:embed="rId2"/>
          <a:stretch>
            <a:fillRect/>
          </a:stretch>
        </p:blipFill>
        <p:spPr>
          <a:xfrm>
            <a:off x="434974" y="1439333"/>
            <a:ext cx="4137025" cy="5268915"/>
          </a:xfrm>
          <a:prstGeom prst="rect">
            <a:avLst/>
          </a:prstGeom>
        </p:spPr>
      </p:pic>
    </p:spTree>
    <p:extLst>
      <p:ext uri="{BB962C8B-B14F-4D97-AF65-F5344CB8AC3E}">
        <p14:creationId xmlns:p14="http://schemas.microsoft.com/office/powerpoint/2010/main" val="3272731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59610" name="think-cell Slide" r:id="rId4" imgW="270" imgH="270" progId="TCLayout.ActiveDocument.1">
                  <p:embed/>
                </p:oleObj>
              </mc:Choice>
              <mc:Fallback>
                <p:oleObj name="think-cell Slide" r:id="rId4" imgW="270" imgH="270" progId="TCLayout.ActiveDocument.1">
                  <p:embed/>
                  <p:pic>
                    <p:nvPicPr>
                      <p:cNvPr id="24" name="Object 2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Sources</a:t>
            </a:r>
          </a:p>
        </p:txBody>
      </p:sp>
      <p:sp>
        <p:nvSpPr>
          <p:cNvPr id="2" name="Text Placeholder 1">
            <a:extLst>
              <a:ext uri="{FF2B5EF4-FFF2-40B4-BE49-F238E27FC236}">
                <a16:creationId xmlns:a16="http://schemas.microsoft.com/office/drawing/2014/main" id="{CDB7CF05-03B1-49DA-B983-A84CE7058537}"/>
              </a:ext>
            </a:extLst>
          </p:cNvPr>
          <p:cNvSpPr>
            <a:spLocks noGrp="1"/>
          </p:cNvSpPr>
          <p:nvPr>
            <p:ph type="body" sz="quarter" idx="10"/>
          </p:nvPr>
        </p:nvSpPr>
        <p:spPr/>
        <p:txBody>
          <a:bodyPr>
            <a:normAutofit/>
          </a:bodyPr>
          <a:lstStyle/>
          <a:p>
            <a:r>
              <a:rPr lang="en-US" sz="1600" dirty="0"/>
              <a:t>Gamma, Erich. Design Patterns (Addison-Wesley Professional Computing Series) . Pearson Education. Kindle Edition. </a:t>
            </a:r>
          </a:p>
          <a:p>
            <a:endParaRPr lang="en-US" sz="1600" b="0" dirty="0">
              <a:hlinkClick r:id="rId6"/>
            </a:endParaRPr>
          </a:p>
          <a:p>
            <a:r>
              <a:rPr lang="en-US" sz="1600" b="0" dirty="0">
                <a:hlinkClick r:id="rId6"/>
              </a:rPr>
              <a:t>https://stackoverflow.com/questions/9978477/difference-between-object-adapter-pattern-and-class-adapter-pattern</a:t>
            </a:r>
          </a:p>
          <a:p>
            <a:endParaRPr lang="en-US" sz="1600" b="0" dirty="0">
              <a:hlinkClick r:id="rId6"/>
            </a:endParaRPr>
          </a:p>
          <a:p>
            <a:r>
              <a:rPr lang="en-US" sz="1600" b="0" dirty="0">
                <a:hlinkClick r:id="rId6"/>
              </a:rPr>
              <a:t>https://en.wikipedia.org/wiki/Adapter_pattern</a:t>
            </a:r>
            <a:endParaRPr lang="en-US" sz="1600" b="0" dirty="0"/>
          </a:p>
          <a:p>
            <a:endParaRPr lang="en-US" sz="1600" b="0" dirty="0"/>
          </a:p>
          <a:p>
            <a:r>
              <a:rPr lang="en-US" sz="1600" b="0" dirty="0">
                <a:hlinkClick r:id="rId7"/>
              </a:rPr>
              <a:t>https://sourcemaking.com/design_patterns/adapter</a:t>
            </a:r>
            <a:endParaRPr lang="en-US" sz="1600" b="0" dirty="0"/>
          </a:p>
          <a:p>
            <a:endParaRPr lang="en-US" sz="1600" b="0" dirty="0"/>
          </a:p>
          <a:p>
            <a:r>
              <a:rPr lang="en-US" sz="1600" b="0" dirty="0">
                <a:hlinkClick r:id="rId8"/>
              </a:rPr>
              <a:t>https://www.geeksforgeeks.org/adapter-pattern/</a:t>
            </a:r>
            <a:endParaRPr lang="en-US" sz="1600" b="0" dirty="0"/>
          </a:p>
          <a:p>
            <a:endParaRPr lang="en-US" sz="1600" b="0" dirty="0"/>
          </a:p>
          <a:p>
            <a:endParaRPr lang="en-US" sz="1600" b="0" dirty="0"/>
          </a:p>
        </p:txBody>
      </p:sp>
    </p:spTree>
    <p:extLst>
      <p:ext uri="{BB962C8B-B14F-4D97-AF65-F5344CB8AC3E}">
        <p14:creationId xmlns:p14="http://schemas.microsoft.com/office/powerpoint/2010/main" val="4050668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ext uri="{D42A27DB-BD31-4B8C-83A1-F6EECF244321}">
                <p14:modId xmlns:p14="http://schemas.microsoft.com/office/powerpoint/2010/main" val="1001876205"/>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568750" name="think-cell Slide" r:id="rId4" imgW="270" imgH="270" progId="TCLayout.ActiveDocument.1">
                  <p:embed/>
                </p:oleObj>
              </mc:Choice>
              <mc:Fallback>
                <p:oleObj name="think-cell Slide" r:id="rId4" imgW="270" imgH="27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What is an object adapter?</a:t>
            </a:r>
          </a:p>
        </p:txBody>
      </p:sp>
      <p:sp>
        <p:nvSpPr>
          <p:cNvPr id="2" name="Text Placeholder 1">
            <a:extLst>
              <a:ext uri="{FF2B5EF4-FFF2-40B4-BE49-F238E27FC236}">
                <a16:creationId xmlns:a16="http://schemas.microsoft.com/office/drawing/2014/main" id="{BB50DAE5-CAF4-48E1-A617-3F6A89BFFCE1}"/>
              </a:ext>
            </a:extLst>
          </p:cNvPr>
          <p:cNvSpPr>
            <a:spLocks noGrp="1"/>
          </p:cNvSpPr>
          <p:nvPr>
            <p:ph type="body" sz="quarter" idx="10"/>
          </p:nvPr>
        </p:nvSpPr>
        <p:spPr>
          <a:xfrm>
            <a:off x="434975" y="2895599"/>
            <a:ext cx="8274050" cy="2831911"/>
          </a:xfrm>
        </p:spPr>
        <p:txBody>
          <a:bodyPr>
            <a:normAutofit/>
          </a:bodyPr>
          <a:lstStyle/>
          <a:p>
            <a:pPr algn="ctr"/>
            <a:r>
              <a:rPr lang="en-US" sz="2800" dirty="0"/>
              <a:t>An adapter allows you to convert the interface of an existing class [</a:t>
            </a:r>
            <a:r>
              <a:rPr lang="en-US" sz="2800" dirty="0" err="1"/>
              <a:t>adaptee</a:t>
            </a:r>
            <a:r>
              <a:rPr lang="en-US" sz="2800" dirty="0"/>
              <a:t>] into the desired interface [target]</a:t>
            </a:r>
          </a:p>
        </p:txBody>
      </p:sp>
    </p:spTree>
    <p:extLst>
      <p:ext uri="{BB962C8B-B14F-4D97-AF65-F5344CB8AC3E}">
        <p14:creationId xmlns:p14="http://schemas.microsoft.com/office/powerpoint/2010/main" val="8667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CA4B8237-A5C6-4FDB-A203-DB0B57883DCE}"/>
              </a:ext>
            </a:extLst>
          </p:cNvPr>
          <p:cNvSpPr/>
          <p:nvPr/>
        </p:nvSpPr>
        <p:spPr bwMode="auto">
          <a:xfrm>
            <a:off x="6110618" y="2598738"/>
            <a:ext cx="2380688" cy="2364972"/>
          </a:xfrm>
          <a:prstGeom prst="rect">
            <a:avLst/>
          </a:prstGeom>
          <a:solidFill>
            <a:srgbClr val="0079C1"/>
          </a:solidFill>
          <a:ln w="9525" cap="flat" cmpd="sng" algn="ctr">
            <a:no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600" b="1" i="0" u="none" strike="noStrike" cap="none" normalizeH="0" baseline="0" dirty="0">
              <a:solidFill>
                <a:schemeClr val="tx1"/>
              </a:solidFill>
              <a:effectLst/>
              <a:latin typeface="+mn-lt"/>
              <a:cs typeface="+mn-cs"/>
            </a:endParaRPr>
          </a:p>
        </p:txBody>
      </p:sp>
      <p:sp>
        <p:nvSpPr>
          <p:cNvPr id="4" name="Oval 3">
            <a:extLst>
              <a:ext uri="{FF2B5EF4-FFF2-40B4-BE49-F238E27FC236}">
                <a16:creationId xmlns:a16="http://schemas.microsoft.com/office/drawing/2014/main" id="{B8F86FB1-5237-4B41-B93F-CA6EC99CB151}"/>
              </a:ext>
            </a:extLst>
          </p:cNvPr>
          <p:cNvSpPr/>
          <p:nvPr/>
        </p:nvSpPr>
        <p:spPr bwMode="auto">
          <a:xfrm>
            <a:off x="6205184" y="2685446"/>
            <a:ext cx="2191556" cy="2191556"/>
          </a:xfrm>
          <a:prstGeom prst="ellipse">
            <a:avLst/>
          </a:prstGeom>
          <a:solidFill>
            <a:schemeClr val="bg1">
              <a:lumMod val="95000"/>
            </a:schemeClr>
          </a:solidFill>
          <a:ln w="9525" cap="flat" cmpd="sng" algn="ctr">
            <a:solidFill>
              <a:srgbClr val="F3F3F3"/>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66656" name="think-cell Slide" r:id="rId4" imgW="270" imgH="270" progId="TCLayout.ActiveDocument.1">
                  <p:embed/>
                </p:oleObj>
              </mc:Choice>
              <mc:Fallback>
                <p:oleObj name="think-cell Slide" r:id="rId4" imgW="270" imgH="270" progId="TCLayout.ActiveDocument.1">
                  <p:embed/>
                  <p:pic>
                    <p:nvPicPr>
                      <p:cNvPr id="24" name="Object 2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The Kindergarten Description</a:t>
            </a:r>
          </a:p>
        </p:txBody>
      </p:sp>
      <p:sp>
        <p:nvSpPr>
          <p:cNvPr id="5" name="Rectangle 4">
            <a:extLst>
              <a:ext uri="{FF2B5EF4-FFF2-40B4-BE49-F238E27FC236}">
                <a16:creationId xmlns:a16="http://schemas.microsoft.com/office/drawing/2014/main" id="{A525965E-1671-4581-BB61-6AF4B642CFA4}"/>
              </a:ext>
            </a:extLst>
          </p:cNvPr>
          <p:cNvSpPr/>
          <p:nvPr/>
        </p:nvSpPr>
        <p:spPr bwMode="auto">
          <a:xfrm>
            <a:off x="9474200" y="1624013"/>
            <a:ext cx="2628900" cy="4238626"/>
          </a:xfrm>
          <a:prstGeom prst="rect">
            <a:avLst/>
          </a:prstGeom>
          <a:solidFill>
            <a:srgbClr val="FFFF00"/>
          </a:solidFill>
          <a:ln w="9525" cap="flat" cmpd="sng" algn="ctr">
            <a:solidFill>
              <a:srgbClr val="F3F3F3"/>
            </a:solidFill>
            <a:prstDash val="solid"/>
            <a:round/>
            <a:headEnd type="none" w="med" len="med"/>
            <a:tailEnd type="none" w="med" len="med"/>
          </a:ln>
          <a:effectLst/>
        </p:spPr>
        <p:txBody>
          <a:bodyPr vert="horz" wrap="square" lIns="91440" tIns="91440" rIns="91440" bIns="91440" numCol="1" rtlCol="0" anchor="t" anchorCtr="0" compatLnSpc="1">
            <a:prstTxWarp prst="textNoShape">
              <a:avLst/>
            </a:prstTxWarp>
            <a:noAutofit/>
          </a:bodyPr>
          <a:lstStyle/>
          <a:p>
            <a:pPr marL="0" marR="0" indent="0" algn="l" defTabSz="889000" rtl="0" eaLnBrk="1" fontAlgn="base" latinLnBrk="0" hangingPunct="1"/>
            <a:r>
              <a:rPr kumimoji="0" lang="en-US" sz="1400" b="0" i="0" u="none" strike="noStrike" cap="none" normalizeH="0" baseline="0" dirty="0">
                <a:solidFill>
                  <a:schemeClr val="tx1"/>
                </a:solidFill>
                <a:effectLst/>
                <a:latin typeface="+mn-lt"/>
                <a:cs typeface="+mn-cs"/>
              </a:rPr>
              <a:t>At a high level describe the three important parts of an object adapter</a:t>
            </a:r>
          </a:p>
          <a:p>
            <a:pPr marL="0" marR="0" indent="0" algn="l" defTabSz="889000" rtl="0" eaLnBrk="1" fontAlgn="base" latinLnBrk="0" hangingPunct="1"/>
            <a:endParaRPr lang="en-US" dirty="0"/>
          </a:p>
          <a:p>
            <a:pPr marL="0" marR="0" indent="0" algn="l" defTabSz="889000" rtl="0" eaLnBrk="1" fontAlgn="base" latinLnBrk="0" hangingPunct="1"/>
            <a:r>
              <a:rPr kumimoji="0" lang="en-US" sz="1400" b="0" i="0" u="none" strike="noStrike" cap="none" normalizeH="0" baseline="0" dirty="0" err="1">
                <a:solidFill>
                  <a:schemeClr val="tx1"/>
                </a:solidFill>
                <a:effectLst/>
                <a:latin typeface="+mn-lt"/>
                <a:cs typeface="+mn-cs"/>
              </a:rPr>
              <a:t>Adaptee</a:t>
            </a:r>
            <a:r>
              <a:rPr kumimoji="0" lang="en-US" sz="1400" b="0" i="0" u="none" strike="noStrike" cap="none" normalizeH="0" baseline="0" dirty="0">
                <a:solidFill>
                  <a:schemeClr val="tx1"/>
                </a:solidFill>
                <a:effectLst/>
                <a:latin typeface="+mn-lt"/>
                <a:cs typeface="+mn-cs"/>
              </a:rPr>
              <a:t> class – existing code with incompatible interface, don’t want to change it</a:t>
            </a:r>
          </a:p>
          <a:p>
            <a:pPr marL="0" marR="0" indent="0" algn="l" defTabSz="889000" rtl="0" eaLnBrk="1" fontAlgn="base" latinLnBrk="0" hangingPunct="1"/>
            <a:endParaRPr lang="en-US" dirty="0"/>
          </a:p>
          <a:p>
            <a:pPr marL="0" marR="0" indent="0" algn="l" defTabSz="889000" rtl="0" eaLnBrk="1" fontAlgn="base" latinLnBrk="0" hangingPunct="1"/>
            <a:r>
              <a:rPr kumimoji="0" lang="en-US" sz="1400" b="0" i="0" u="none" strike="noStrike" cap="none" normalizeH="0" baseline="0" dirty="0">
                <a:solidFill>
                  <a:schemeClr val="tx1"/>
                </a:solidFill>
                <a:effectLst/>
                <a:latin typeface="+mn-lt"/>
                <a:cs typeface="+mn-cs"/>
              </a:rPr>
              <a:t>Target interface – desired interface of the </a:t>
            </a:r>
          </a:p>
          <a:p>
            <a:pPr marL="0" marR="0" indent="0" algn="l" defTabSz="889000" rtl="0" eaLnBrk="1" fontAlgn="base" latinLnBrk="0" hangingPunct="1"/>
            <a:endParaRPr lang="en-US" dirty="0"/>
          </a:p>
          <a:p>
            <a:pPr marL="0" marR="0" indent="0" algn="l" defTabSz="889000" rtl="0" eaLnBrk="1" fontAlgn="base" latinLnBrk="0" hangingPunct="1"/>
            <a:r>
              <a:rPr lang="en-US" dirty="0"/>
              <a:t>Adapter class – new class that will allow the </a:t>
            </a:r>
            <a:r>
              <a:rPr lang="en-US" dirty="0" err="1"/>
              <a:t>adaptee</a:t>
            </a:r>
            <a:r>
              <a:rPr lang="en-US" dirty="0"/>
              <a:t> to connect to target interface</a:t>
            </a:r>
          </a:p>
          <a:p>
            <a:pPr marL="0" marR="0" indent="0" algn="l" defTabSz="889000" rtl="0" eaLnBrk="1" fontAlgn="base" latinLnBrk="0" hangingPunct="1"/>
            <a:endParaRPr lang="en-US" dirty="0"/>
          </a:p>
          <a:p>
            <a:pPr marL="0" marR="0" indent="0" algn="l" defTabSz="889000" rtl="0" eaLnBrk="1" fontAlgn="base" latinLnBrk="0" hangingPunct="1"/>
            <a:r>
              <a:rPr kumimoji="0" lang="en-US" sz="1400" b="0" i="0" u="none" strike="noStrike" cap="none" normalizeH="0" baseline="0" dirty="0">
                <a:solidFill>
                  <a:schemeClr val="tx1"/>
                </a:solidFill>
                <a:effectLst/>
                <a:latin typeface="+mn-lt"/>
                <a:cs typeface="+mn-cs"/>
              </a:rPr>
              <a:t>Best to show with high level example that everyone will recognize </a:t>
            </a:r>
          </a:p>
        </p:txBody>
      </p:sp>
      <p:sp>
        <p:nvSpPr>
          <p:cNvPr id="6" name="Rectangle 2">
            <a:extLst>
              <a:ext uri="{FF2B5EF4-FFF2-40B4-BE49-F238E27FC236}">
                <a16:creationId xmlns:a16="http://schemas.microsoft.com/office/drawing/2014/main" id="{820C36AB-A840-413F-B726-CB301695FE1D}"/>
              </a:ext>
            </a:extLst>
          </p:cNvPr>
          <p:cNvSpPr>
            <a:spLocks noChangeArrowheads="1"/>
          </p:cNvSpPr>
          <p:nvPr/>
        </p:nvSpPr>
        <p:spPr bwMode="gray">
          <a:xfrm>
            <a:off x="914304" y="1757660"/>
            <a:ext cx="1853289"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tIns="91440" bIns="91440" anchor="b">
            <a:spAutoFit/>
          </a:bodyPr>
          <a:lstStyle/>
          <a:p>
            <a:pPr algn="ctr"/>
            <a:r>
              <a:rPr lang="en-US" sz="1800" b="1" i="1" dirty="0" err="1">
                <a:latin typeface="+mn-lt"/>
              </a:rPr>
              <a:t>Adaptee</a:t>
            </a:r>
            <a:endParaRPr lang="en-US" sz="1800" b="1" i="1" dirty="0">
              <a:latin typeface="+mn-lt"/>
            </a:endParaRPr>
          </a:p>
        </p:txBody>
      </p:sp>
      <p:sp>
        <p:nvSpPr>
          <p:cNvPr id="8" name="Rectangle 6">
            <a:extLst>
              <a:ext uri="{FF2B5EF4-FFF2-40B4-BE49-F238E27FC236}">
                <a16:creationId xmlns:a16="http://schemas.microsoft.com/office/drawing/2014/main" id="{5E597FDD-7DC3-4AAF-8507-C9415A57A2C1}"/>
              </a:ext>
            </a:extLst>
          </p:cNvPr>
          <p:cNvSpPr>
            <a:spLocks noChangeArrowheads="1"/>
          </p:cNvSpPr>
          <p:nvPr/>
        </p:nvSpPr>
        <p:spPr bwMode="gray">
          <a:xfrm>
            <a:off x="6374897" y="1757660"/>
            <a:ext cx="1854800"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tIns="91440" bIns="91440" anchor="b">
            <a:spAutoFit/>
          </a:bodyPr>
          <a:lstStyle/>
          <a:p>
            <a:pPr algn="ctr"/>
            <a:r>
              <a:rPr lang="en-US" sz="1800" b="1" i="1" dirty="0"/>
              <a:t>Target</a:t>
            </a:r>
            <a:endParaRPr lang="en-US" sz="1800" b="1" i="1" dirty="0">
              <a:latin typeface="+mn-lt"/>
            </a:endParaRPr>
          </a:p>
        </p:txBody>
      </p:sp>
      <p:sp>
        <p:nvSpPr>
          <p:cNvPr id="9" name="Rectangle 8">
            <a:extLst>
              <a:ext uri="{FF2B5EF4-FFF2-40B4-BE49-F238E27FC236}">
                <a16:creationId xmlns:a16="http://schemas.microsoft.com/office/drawing/2014/main" id="{9AC9B9AA-C2AE-4B9D-92DF-794C286C409D}"/>
              </a:ext>
            </a:extLst>
          </p:cNvPr>
          <p:cNvSpPr/>
          <p:nvPr/>
        </p:nvSpPr>
        <p:spPr bwMode="auto">
          <a:xfrm>
            <a:off x="1105479" y="3057324"/>
            <a:ext cx="1457421" cy="1447800"/>
          </a:xfrm>
          <a:prstGeom prst="rect">
            <a:avLst/>
          </a:prstGeom>
          <a:solidFill>
            <a:srgbClr val="97D7FF"/>
          </a:solidFill>
          <a:ln w="9525" cap="flat" cmpd="sng" algn="ctr">
            <a:no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600" b="1" i="0" u="none" strike="noStrike" cap="none" normalizeH="0" baseline="0" dirty="0">
              <a:solidFill>
                <a:schemeClr val="tx1"/>
              </a:solidFill>
              <a:effectLst/>
              <a:latin typeface="+mn-lt"/>
              <a:cs typeface="+mn-cs"/>
            </a:endParaRPr>
          </a:p>
        </p:txBody>
      </p:sp>
      <p:sp>
        <p:nvSpPr>
          <p:cNvPr id="12" name="TextBox 11">
            <a:extLst>
              <a:ext uri="{FF2B5EF4-FFF2-40B4-BE49-F238E27FC236}">
                <a16:creationId xmlns:a16="http://schemas.microsoft.com/office/drawing/2014/main" id="{24EE5111-B92A-4E00-9AE6-476C96CBAD8A}"/>
              </a:ext>
            </a:extLst>
          </p:cNvPr>
          <p:cNvSpPr txBox="1"/>
          <p:nvPr/>
        </p:nvSpPr>
        <p:spPr>
          <a:xfrm>
            <a:off x="1105478" y="5312819"/>
            <a:ext cx="1457421" cy="830997"/>
          </a:xfrm>
          <a:prstGeom prst="rect">
            <a:avLst/>
          </a:prstGeom>
          <a:noFill/>
        </p:spPr>
        <p:txBody>
          <a:bodyPr wrap="square" rtlCol="0">
            <a:spAutoFit/>
          </a:bodyPr>
          <a:lstStyle/>
          <a:p>
            <a:r>
              <a:rPr lang="en-US" sz="1600" i="1" dirty="0">
                <a:latin typeface="+mn-lt"/>
              </a:rPr>
              <a:t>Existing interface is square</a:t>
            </a:r>
          </a:p>
        </p:txBody>
      </p:sp>
      <p:sp>
        <p:nvSpPr>
          <p:cNvPr id="21" name="TextBox 20">
            <a:extLst>
              <a:ext uri="{FF2B5EF4-FFF2-40B4-BE49-F238E27FC236}">
                <a16:creationId xmlns:a16="http://schemas.microsoft.com/office/drawing/2014/main" id="{C9171B09-CE29-4B93-B3AA-4217BE55E55B}"/>
              </a:ext>
            </a:extLst>
          </p:cNvPr>
          <p:cNvSpPr txBox="1"/>
          <p:nvPr/>
        </p:nvSpPr>
        <p:spPr>
          <a:xfrm>
            <a:off x="6665817" y="5312819"/>
            <a:ext cx="1457421" cy="830997"/>
          </a:xfrm>
          <a:prstGeom prst="rect">
            <a:avLst/>
          </a:prstGeom>
          <a:noFill/>
        </p:spPr>
        <p:txBody>
          <a:bodyPr wrap="square" rtlCol="0">
            <a:spAutoFit/>
          </a:bodyPr>
          <a:lstStyle/>
          <a:p>
            <a:r>
              <a:rPr lang="en-US" sz="1600" i="1" dirty="0">
                <a:latin typeface="+mn-lt"/>
              </a:rPr>
              <a:t>Desired interface is </a:t>
            </a:r>
          </a:p>
          <a:p>
            <a:r>
              <a:rPr lang="en-US" sz="1600" i="1" dirty="0"/>
              <a:t>circular</a:t>
            </a:r>
            <a:endParaRPr lang="en-US" sz="1600" i="1" dirty="0">
              <a:latin typeface="+mn-lt"/>
            </a:endParaRPr>
          </a:p>
        </p:txBody>
      </p:sp>
      <p:sp>
        <p:nvSpPr>
          <p:cNvPr id="13" name="TextBox 12">
            <a:extLst>
              <a:ext uri="{FF2B5EF4-FFF2-40B4-BE49-F238E27FC236}">
                <a16:creationId xmlns:a16="http://schemas.microsoft.com/office/drawing/2014/main" id="{DA1B4A91-E69F-42EC-8C76-D69381133FDD}"/>
              </a:ext>
            </a:extLst>
          </p:cNvPr>
          <p:cNvSpPr txBox="1"/>
          <p:nvPr/>
        </p:nvSpPr>
        <p:spPr>
          <a:xfrm>
            <a:off x="3865141" y="3298624"/>
            <a:ext cx="1457421" cy="1015663"/>
          </a:xfrm>
          <a:prstGeom prst="rect">
            <a:avLst/>
          </a:prstGeom>
          <a:noFill/>
        </p:spPr>
        <p:txBody>
          <a:bodyPr wrap="square" rtlCol="0">
            <a:spAutoFit/>
          </a:bodyPr>
          <a:lstStyle/>
          <a:p>
            <a:r>
              <a:rPr lang="en-US" sz="2000" b="1" dirty="0">
                <a:solidFill>
                  <a:srgbClr val="FF0000"/>
                </a:solidFill>
                <a:latin typeface="+mn-lt"/>
              </a:rPr>
              <a:t>These two clearly don’t fit!!!</a:t>
            </a:r>
          </a:p>
        </p:txBody>
      </p:sp>
    </p:spTree>
    <p:extLst>
      <p:ext uri="{BB962C8B-B14F-4D97-AF65-F5344CB8AC3E}">
        <p14:creationId xmlns:p14="http://schemas.microsoft.com/office/powerpoint/2010/main" val="128081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CA4B8237-A5C6-4FDB-A203-DB0B57883DCE}"/>
              </a:ext>
            </a:extLst>
          </p:cNvPr>
          <p:cNvSpPr/>
          <p:nvPr/>
        </p:nvSpPr>
        <p:spPr bwMode="auto">
          <a:xfrm>
            <a:off x="6110618" y="2598738"/>
            <a:ext cx="2380688" cy="2364972"/>
          </a:xfrm>
          <a:prstGeom prst="rect">
            <a:avLst/>
          </a:prstGeom>
          <a:solidFill>
            <a:srgbClr val="0079C1"/>
          </a:solidFill>
          <a:ln w="9525" cap="flat" cmpd="sng" algn="ctr">
            <a:no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600" b="1" i="0" u="none" strike="noStrike" cap="none" normalizeH="0" baseline="0" dirty="0">
              <a:solidFill>
                <a:schemeClr val="tx1"/>
              </a:solidFill>
              <a:effectLst/>
              <a:latin typeface="+mn-lt"/>
              <a:cs typeface="+mn-cs"/>
            </a:endParaRPr>
          </a:p>
        </p:txBody>
      </p:sp>
      <p:sp>
        <p:nvSpPr>
          <p:cNvPr id="4" name="Oval 3">
            <a:extLst>
              <a:ext uri="{FF2B5EF4-FFF2-40B4-BE49-F238E27FC236}">
                <a16:creationId xmlns:a16="http://schemas.microsoft.com/office/drawing/2014/main" id="{B8F86FB1-5237-4B41-B93F-CA6EC99CB151}"/>
              </a:ext>
            </a:extLst>
          </p:cNvPr>
          <p:cNvSpPr/>
          <p:nvPr/>
        </p:nvSpPr>
        <p:spPr bwMode="auto">
          <a:xfrm>
            <a:off x="6205184" y="2685446"/>
            <a:ext cx="2191556" cy="2191556"/>
          </a:xfrm>
          <a:prstGeom prst="ellipse">
            <a:avLst/>
          </a:prstGeom>
          <a:solidFill>
            <a:schemeClr val="bg1">
              <a:lumMod val="95000"/>
            </a:schemeClr>
          </a:solidFill>
          <a:ln w="9525" cap="flat" cmpd="sng" algn="ctr">
            <a:solidFill>
              <a:srgbClr val="F3F3F3"/>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67671" name="think-cell Slide" r:id="rId4" imgW="270" imgH="270" progId="TCLayout.ActiveDocument.1">
                  <p:embed/>
                </p:oleObj>
              </mc:Choice>
              <mc:Fallback>
                <p:oleObj name="think-cell Slide" r:id="rId4" imgW="270" imgH="270" progId="TCLayout.ActiveDocument.1">
                  <p:embed/>
                  <p:pic>
                    <p:nvPicPr>
                      <p:cNvPr id="24" name="Object 2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The Kindergarten Description</a:t>
            </a:r>
          </a:p>
        </p:txBody>
      </p:sp>
      <p:sp>
        <p:nvSpPr>
          <p:cNvPr id="5" name="Rectangle 4">
            <a:extLst>
              <a:ext uri="{FF2B5EF4-FFF2-40B4-BE49-F238E27FC236}">
                <a16:creationId xmlns:a16="http://schemas.microsoft.com/office/drawing/2014/main" id="{A525965E-1671-4581-BB61-6AF4B642CFA4}"/>
              </a:ext>
            </a:extLst>
          </p:cNvPr>
          <p:cNvSpPr/>
          <p:nvPr/>
        </p:nvSpPr>
        <p:spPr bwMode="auto">
          <a:xfrm>
            <a:off x="9474200" y="1624013"/>
            <a:ext cx="2628900" cy="4238626"/>
          </a:xfrm>
          <a:prstGeom prst="rect">
            <a:avLst/>
          </a:prstGeom>
          <a:solidFill>
            <a:srgbClr val="FFFF00"/>
          </a:solidFill>
          <a:ln w="9525" cap="flat" cmpd="sng" algn="ctr">
            <a:solidFill>
              <a:srgbClr val="F3F3F3"/>
            </a:solidFill>
            <a:prstDash val="solid"/>
            <a:round/>
            <a:headEnd type="none" w="med" len="med"/>
            <a:tailEnd type="none" w="med" len="med"/>
          </a:ln>
          <a:effectLst/>
        </p:spPr>
        <p:txBody>
          <a:bodyPr vert="horz" wrap="square" lIns="91440" tIns="91440" rIns="91440" bIns="91440" numCol="1" rtlCol="0" anchor="t" anchorCtr="0" compatLnSpc="1">
            <a:prstTxWarp prst="textNoShape">
              <a:avLst/>
            </a:prstTxWarp>
            <a:noAutofit/>
          </a:bodyPr>
          <a:lstStyle/>
          <a:p>
            <a:pPr marL="0" marR="0" indent="0" algn="l" defTabSz="889000" rtl="0" eaLnBrk="1" fontAlgn="base" latinLnBrk="0" hangingPunct="1"/>
            <a:r>
              <a:rPr kumimoji="0" lang="en-US" sz="1400" b="0" i="0" u="none" strike="noStrike" cap="none" normalizeH="0" baseline="0" dirty="0">
                <a:solidFill>
                  <a:schemeClr val="tx1"/>
                </a:solidFill>
                <a:effectLst/>
                <a:latin typeface="+mn-lt"/>
                <a:cs typeface="+mn-cs"/>
              </a:rPr>
              <a:t>At a high level describe the three important parts of an object adapter</a:t>
            </a:r>
          </a:p>
          <a:p>
            <a:pPr marL="0" marR="0" indent="0" algn="l" defTabSz="889000" rtl="0" eaLnBrk="1" fontAlgn="base" latinLnBrk="0" hangingPunct="1"/>
            <a:endParaRPr lang="en-US" dirty="0"/>
          </a:p>
          <a:p>
            <a:pPr marL="0" marR="0" indent="0" algn="l" defTabSz="889000" rtl="0" eaLnBrk="1" fontAlgn="base" latinLnBrk="0" hangingPunct="1"/>
            <a:r>
              <a:rPr kumimoji="0" lang="en-US" sz="1400" b="0" i="0" u="none" strike="noStrike" cap="none" normalizeH="0" baseline="0" dirty="0" err="1">
                <a:solidFill>
                  <a:schemeClr val="tx1"/>
                </a:solidFill>
                <a:effectLst/>
                <a:latin typeface="+mn-lt"/>
                <a:cs typeface="+mn-cs"/>
              </a:rPr>
              <a:t>Adaptee</a:t>
            </a:r>
            <a:r>
              <a:rPr kumimoji="0" lang="en-US" sz="1400" b="0" i="0" u="none" strike="noStrike" cap="none" normalizeH="0" baseline="0" dirty="0">
                <a:solidFill>
                  <a:schemeClr val="tx1"/>
                </a:solidFill>
                <a:effectLst/>
                <a:latin typeface="+mn-lt"/>
                <a:cs typeface="+mn-cs"/>
              </a:rPr>
              <a:t> class – existing code with incompatible interface, don’t want to change it</a:t>
            </a:r>
          </a:p>
          <a:p>
            <a:pPr marL="0" marR="0" indent="0" algn="l" defTabSz="889000" rtl="0" eaLnBrk="1" fontAlgn="base" latinLnBrk="0" hangingPunct="1"/>
            <a:endParaRPr lang="en-US" dirty="0"/>
          </a:p>
          <a:p>
            <a:pPr marL="0" marR="0" indent="0" algn="l" defTabSz="889000" rtl="0" eaLnBrk="1" fontAlgn="base" latinLnBrk="0" hangingPunct="1"/>
            <a:r>
              <a:rPr kumimoji="0" lang="en-US" sz="1400" b="0" i="0" u="none" strike="noStrike" cap="none" normalizeH="0" baseline="0" dirty="0">
                <a:solidFill>
                  <a:schemeClr val="tx1"/>
                </a:solidFill>
                <a:effectLst/>
                <a:latin typeface="+mn-lt"/>
                <a:cs typeface="+mn-cs"/>
              </a:rPr>
              <a:t>Target interface – desired interface of the </a:t>
            </a:r>
          </a:p>
          <a:p>
            <a:pPr marL="0" marR="0" indent="0" algn="l" defTabSz="889000" rtl="0" eaLnBrk="1" fontAlgn="base" latinLnBrk="0" hangingPunct="1"/>
            <a:endParaRPr lang="en-US" dirty="0"/>
          </a:p>
          <a:p>
            <a:pPr marL="0" marR="0" indent="0" algn="l" defTabSz="889000" rtl="0" eaLnBrk="1" fontAlgn="base" latinLnBrk="0" hangingPunct="1"/>
            <a:r>
              <a:rPr lang="en-US" dirty="0"/>
              <a:t>Adapter class – new class that will allow the </a:t>
            </a:r>
            <a:r>
              <a:rPr lang="en-US" dirty="0" err="1"/>
              <a:t>adaptee</a:t>
            </a:r>
            <a:r>
              <a:rPr lang="en-US" dirty="0"/>
              <a:t> to connect to target interface</a:t>
            </a:r>
          </a:p>
          <a:p>
            <a:pPr marL="0" marR="0" indent="0" algn="l" defTabSz="889000" rtl="0" eaLnBrk="1" fontAlgn="base" latinLnBrk="0" hangingPunct="1"/>
            <a:endParaRPr lang="en-US" dirty="0"/>
          </a:p>
          <a:p>
            <a:pPr marL="0" marR="0" indent="0" algn="l" defTabSz="889000" rtl="0" eaLnBrk="1" fontAlgn="base" latinLnBrk="0" hangingPunct="1"/>
            <a:r>
              <a:rPr kumimoji="0" lang="en-US" sz="1400" b="0" i="0" u="none" strike="noStrike" cap="none" normalizeH="0" baseline="0" dirty="0">
                <a:solidFill>
                  <a:schemeClr val="tx1"/>
                </a:solidFill>
                <a:effectLst/>
                <a:latin typeface="+mn-lt"/>
                <a:cs typeface="+mn-cs"/>
              </a:rPr>
              <a:t>Best to show with high level example that everyone will recognize </a:t>
            </a:r>
          </a:p>
        </p:txBody>
      </p:sp>
      <p:sp>
        <p:nvSpPr>
          <p:cNvPr id="6" name="Rectangle 2">
            <a:extLst>
              <a:ext uri="{FF2B5EF4-FFF2-40B4-BE49-F238E27FC236}">
                <a16:creationId xmlns:a16="http://schemas.microsoft.com/office/drawing/2014/main" id="{820C36AB-A840-413F-B726-CB301695FE1D}"/>
              </a:ext>
            </a:extLst>
          </p:cNvPr>
          <p:cNvSpPr>
            <a:spLocks noChangeArrowheads="1"/>
          </p:cNvSpPr>
          <p:nvPr/>
        </p:nvSpPr>
        <p:spPr bwMode="gray">
          <a:xfrm>
            <a:off x="914304" y="1757660"/>
            <a:ext cx="1853289"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tIns="91440" bIns="91440" anchor="b">
            <a:spAutoFit/>
          </a:bodyPr>
          <a:lstStyle/>
          <a:p>
            <a:pPr algn="ctr"/>
            <a:r>
              <a:rPr lang="en-US" sz="1800" b="1" i="1" dirty="0" err="1">
                <a:latin typeface="+mn-lt"/>
              </a:rPr>
              <a:t>Adaptee</a:t>
            </a:r>
            <a:endParaRPr lang="en-US" sz="1800" b="1" i="1" dirty="0">
              <a:latin typeface="+mn-lt"/>
            </a:endParaRPr>
          </a:p>
        </p:txBody>
      </p:sp>
      <p:sp>
        <p:nvSpPr>
          <p:cNvPr id="7" name="Rectangle 4">
            <a:extLst>
              <a:ext uri="{FF2B5EF4-FFF2-40B4-BE49-F238E27FC236}">
                <a16:creationId xmlns:a16="http://schemas.microsoft.com/office/drawing/2014/main" id="{7D46F1EA-BD18-4F74-AA24-52EAAE3B147C}"/>
              </a:ext>
            </a:extLst>
          </p:cNvPr>
          <p:cNvSpPr>
            <a:spLocks noChangeArrowheads="1"/>
          </p:cNvSpPr>
          <p:nvPr/>
        </p:nvSpPr>
        <p:spPr bwMode="gray">
          <a:xfrm>
            <a:off x="3643845" y="1757660"/>
            <a:ext cx="1854800"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tIns="91440" bIns="91440" anchor="b">
            <a:spAutoFit/>
          </a:bodyPr>
          <a:lstStyle/>
          <a:p>
            <a:pPr algn="ctr"/>
            <a:r>
              <a:rPr lang="en-US" sz="1800" b="1" i="1" dirty="0">
                <a:latin typeface="+mn-lt"/>
              </a:rPr>
              <a:t>Adapter</a:t>
            </a:r>
          </a:p>
        </p:txBody>
      </p:sp>
      <p:sp>
        <p:nvSpPr>
          <p:cNvPr id="8" name="Rectangle 6">
            <a:extLst>
              <a:ext uri="{FF2B5EF4-FFF2-40B4-BE49-F238E27FC236}">
                <a16:creationId xmlns:a16="http://schemas.microsoft.com/office/drawing/2014/main" id="{5E597FDD-7DC3-4AAF-8507-C9415A57A2C1}"/>
              </a:ext>
            </a:extLst>
          </p:cNvPr>
          <p:cNvSpPr>
            <a:spLocks noChangeArrowheads="1"/>
          </p:cNvSpPr>
          <p:nvPr/>
        </p:nvSpPr>
        <p:spPr bwMode="gray">
          <a:xfrm>
            <a:off x="6374897" y="1757660"/>
            <a:ext cx="1854800"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tIns="91440" bIns="91440" anchor="b">
            <a:spAutoFit/>
          </a:bodyPr>
          <a:lstStyle/>
          <a:p>
            <a:pPr algn="ctr"/>
            <a:r>
              <a:rPr lang="en-US" sz="1800" b="1" i="1" dirty="0"/>
              <a:t>Target</a:t>
            </a:r>
            <a:endParaRPr lang="en-US" sz="1800" b="1" i="1" dirty="0">
              <a:latin typeface="+mn-lt"/>
            </a:endParaRPr>
          </a:p>
        </p:txBody>
      </p:sp>
      <p:sp>
        <p:nvSpPr>
          <p:cNvPr id="9" name="Rectangle 8">
            <a:extLst>
              <a:ext uri="{FF2B5EF4-FFF2-40B4-BE49-F238E27FC236}">
                <a16:creationId xmlns:a16="http://schemas.microsoft.com/office/drawing/2014/main" id="{9AC9B9AA-C2AE-4B9D-92DF-794C286C409D}"/>
              </a:ext>
            </a:extLst>
          </p:cNvPr>
          <p:cNvSpPr/>
          <p:nvPr/>
        </p:nvSpPr>
        <p:spPr bwMode="auto">
          <a:xfrm>
            <a:off x="1105479" y="3057324"/>
            <a:ext cx="1457421" cy="1447800"/>
          </a:xfrm>
          <a:prstGeom prst="rect">
            <a:avLst/>
          </a:prstGeom>
          <a:solidFill>
            <a:srgbClr val="97D7FF"/>
          </a:solidFill>
          <a:ln w="9525" cap="flat" cmpd="sng" algn="ctr">
            <a:no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600" b="1" i="0" u="none" strike="noStrike" cap="none" normalizeH="0" baseline="0" dirty="0">
              <a:solidFill>
                <a:schemeClr val="tx1"/>
              </a:solidFill>
              <a:effectLst/>
              <a:latin typeface="+mn-lt"/>
              <a:cs typeface="+mn-cs"/>
            </a:endParaRPr>
          </a:p>
        </p:txBody>
      </p:sp>
      <p:sp>
        <p:nvSpPr>
          <p:cNvPr id="18" name="Rectangle 17">
            <a:extLst>
              <a:ext uri="{FF2B5EF4-FFF2-40B4-BE49-F238E27FC236}">
                <a16:creationId xmlns:a16="http://schemas.microsoft.com/office/drawing/2014/main" id="{0DC02E21-C6CF-4FFC-A879-B81574C24229}"/>
              </a:ext>
            </a:extLst>
          </p:cNvPr>
          <p:cNvSpPr/>
          <p:nvPr/>
        </p:nvSpPr>
        <p:spPr bwMode="auto">
          <a:xfrm>
            <a:off x="3277382" y="2496088"/>
            <a:ext cx="2628900" cy="2571211"/>
          </a:xfrm>
          <a:prstGeom prst="rect">
            <a:avLst/>
          </a:prstGeom>
          <a:noFill/>
          <a:ln w="28575" cap="flat" cmpd="sng" algn="ctr">
            <a:solidFill>
              <a:srgbClr val="C41300"/>
            </a:solidFill>
            <a:prstDash val="dash"/>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600" b="0" i="0" u="none" strike="noStrike" cap="none" normalizeH="0" baseline="0" dirty="0">
              <a:solidFill>
                <a:schemeClr val="tx1"/>
              </a:solidFill>
              <a:effectLst/>
              <a:latin typeface="+mn-lt"/>
              <a:cs typeface="+mn-cs"/>
            </a:endParaRPr>
          </a:p>
        </p:txBody>
      </p:sp>
      <p:sp>
        <p:nvSpPr>
          <p:cNvPr id="22" name="Oval 21">
            <a:extLst>
              <a:ext uri="{FF2B5EF4-FFF2-40B4-BE49-F238E27FC236}">
                <a16:creationId xmlns:a16="http://schemas.microsoft.com/office/drawing/2014/main" id="{F7C1F5AE-7447-4653-8E84-FAC6CA3D99DD}"/>
              </a:ext>
            </a:extLst>
          </p:cNvPr>
          <p:cNvSpPr/>
          <p:nvPr/>
        </p:nvSpPr>
        <p:spPr bwMode="auto">
          <a:xfrm>
            <a:off x="3475467" y="2685446"/>
            <a:ext cx="2191556" cy="2191556"/>
          </a:xfrm>
          <a:prstGeom prst="ellipse">
            <a:avLst/>
          </a:prstGeom>
          <a:solidFill>
            <a:srgbClr val="FFC000"/>
          </a:solidFill>
          <a:ln w="9525" cap="flat" cmpd="sng" algn="ctr">
            <a:solidFill>
              <a:srgbClr val="F3F3F3"/>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23" name="Rectangle 22">
            <a:extLst>
              <a:ext uri="{FF2B5EF4-FFF2-40B4-BE49-F238E27FC236}">
                <a16:creationId xmlns:a16="http://schemas.microsoft.com/office/drawing/2014/main" id="{9EDBB2C9-BEF0-4129-83A7-6EB90A642188}"/>
              </a:ext>
            </a:extLst>
          </p:cNvPr>
          <p:cNvSpPr/>
          <p:nvPr/>
        </p:nvSpPr>
        <p:spPr bwMode="auto">
          <a:xfrm>
            <a:off x="3842535" y="3057324"/>
            <a:ext cx="1457421" cy="1447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600" b="1" i="0" u="none" strike="noStrike" cap="none" normalizeH="0" baseline="0" dirty="0">
              <a:solidFill>
                <a:schemeClr val="tx1"/>
              </a:solidFill>
              <a:effectLst/>
              <a:latin typeface="+mn-lt"/>
              <a:cs typeface="+mn-cs"/>
            </a:endParaRPr>
          </a:p>
        </p:txBody>
      </p:sp>
      <p:sp>
        <p:nvSpPr>
          <p:cNvPr id="17" name="TextBox 16">
            <a:extLst>
              <a:ext uri="{FF2B5EF4-FFF2-40B4-BE49-F238E27FC236}">
                <a16:creationId xmlns:a16="http://schemas.microsoft.com/office/drawing/2014/main" id="{DAD85624-3BAB-4551-9DA2-94B5A765AE10}"/>
              </a:ext>
            </a:extLst>
          </p:cNvPr>
          <p:cNvSpPr txBox="1"/>
          <p:nvPr/>
        </p:nvSpPr>
        <p:spPr>
          <a:xfrm>
            <a:off x="3913861" y="5312819"/>
            <a:ext cx="1457421" cy="338554"/>
          </a:xfrm>
          <a:prstGeom prst="rect">
            <a:avLst/>
          </a:prstGeom>
          <a:noFill/>
        </p:spPr>
        <p:txBody>
          <a:bodyPr wrap="square" rtlCol="0">
            <a:spAutoFit/>
          </a:bodyPr>
          <a:lstStyle/>
          <a:p>
            <a:r>
              <a:rPr lang="en-US" sz="1600" i="1" dirty="0">
                <a:latin typeface="+mn-lt"/>
              </a:rPr>
              <a:t>Voila!</a:t>
            </a:r>
          </a:p>
        </p:txBody>
      </p:sp>
    </p:spTree>
    <p:extLst>
      <p:ext uri="{BB962C8B-B14F-4D97-AF65-F5344CB8AC3E}">
        <p14:creationId xmlns:p14="http://schemas.microsoft.com/office/powerpoint/2010/main" val="1300911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61637" name="think-cell Slide" r:id="rId7" imgW="270" imgH="270" progId="TCLayout.ActiveDocument.1">
                  <p:embed/>
                </p:oleObj>
              </mc:Choice>
              <mc:Fallback>
                <p:oleObj name="think-cell Slide" r:id="rId7" imgW="270" imgH="270" progId="TCLayout.ActiveDocument.1">
                  <p:embed/>
                  <p:pic>
                    <p:nvPicPr>
                      <p:cNvPr id="24" name="Object 23" hidden="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When do you want to use an object adapter?</a:t>
            </a:r>
          </a:p>
        </p:txBody>
      </p:sp>
      <p:sp>
        <p:nvSpPr>
          <p:cNvPr id="2" name="Text Placeholder 1">
            <a:extLst>
              <a:ext uri="{FF2B5EF4-FFF2-40B4-BE49-F238E27FC236}">
                <a16:creationId xmlns:a16="http://schemas.microsoft.com/office/drawing/2014/main" id="{BB50DAE5-CAF4-48E1-A617-3F6A89BFFCE1}"/>
              </a:ext>
            </a:extLst>
          </p:cNvPr>
          <p:cNvSpPr>
            <a:spLocks noGrp="1"/>
          </p:cNvSpPr>
          <p:nvPr>
            <p:ph type="body" sz="quarter" idx="10"/>
          </p:nvPr>
        </p:nvSpPr>
        <p:spPr>
          <a:xfrm>
            <a:off x="1724025" y="2233422"/>
            <a:ext cx="6985000" cy="4284664"/>
          </a:xfrm>
        </p:spPr>
        <p:txBody>
          <a:bodyPr>
            <a:normAutofit/>
          </a:bodyPr>
          <a:lstStyle/>
          <a:p>
            <a:r>
              <a:rPr lang="en-US" sz="2000" dirty="0"/>
              <a:t>Use an existing class with an interface that does not match your target interface</a:t>
            </a:r>
          </a:p>
          <a:p>
            <a:endParaRPr lang="en-US" sz="2000" dirty="0"/>
          </a:p>
          <a:p>
            <a:endParaRPr lang="en-US" sz="2000" dirty="0"/>
          </a:p>
          <a:p>
            <a:r>
              <a:rPr lang="en-US" sz="2000" dirty="0"/>
              <a:t>Create a reusable class that can interface with many classes that don’t have compatible interfaces</a:t>
            </a:r>
          </a:p>
          <a:p>
            <a:endParaRPr lang="en-US" sz="2000" dirty="0"/>
          </a:p>
          <a:p>
            <a:endParaRPr lang="en-US" sz="2000" dirty="0"/>
          </a:p>
          <a:p>
            <a:r>
              <a:rPr lang="en-US" sz="2000" dirty="0"/>
              <a:t>Adapt the interface of several existing subclasses </a:t>
            </a:r>
          </a:p>
          <a:p>
            <a:r>
              <a:rPr lang="en-US" sz="2000" dirty="0"/>
              <a:t>[only object adapter – NOT class adapter]</a:t>
            </a:r>
          </a:p>
        </p:txBody>
      </p:sp>
      <p:sp>
        <p:nvSpPr>
          <p:cNvPr id="21" name="Text Placeholder 10">
            <a:extLst>
              <a:ext uri="{FF2B5EF4-FFF2-40B4-BE49-F238E27FC236}">
                <a16:creationId xmlns:a16="http://schemas.microsoft.com/office/drawing/2014/main" id="{D2A8F6F5-7058-449D-AE26-DEAB59AF9C98}"/>
              </a:ext>
            </a:extLst>
          </p:cNvPr>
          <p:cNvSpPr>
            <a:spLocks noGrp="1"/>
          </p:cNvSpPr>
          <p:nvPr>
            <p:custDataLst>
              <p:tags r:id="rId3"/>
            </p:custDataLst>
          </p:nvPr>
        </p:nvSpPr>
        <p:spPr bwMode="gray">
          <a:xfrm>
            <a:off x="962025" y="2204846"/>
            <a:ext cx="619126" cy="370079"/>
          </a:xfrm>
          <a:prstGeom prst="homePlate">
            <a:avLst>
              <a:gd name="adj" fmla="val 62121"/>
            </a:avLst>
          </a:prstGeom>
          <a:solidFill>
            <a:srgbClr val="0079C1"/>
          </a:solidFill>
          <a:ln w="9525">
            <a:solidFill>
              <a:srgbClr val="AADEF3"/>
            </a:solidFill>
          </a:ln>
          <a:effectLst/>
        </p:spPr>
        <p:txBody>
          <a:bodyPr vert="horz" lIns="0" tIns="46037" rIns="19050" bIns="46037" numCol="1" spcCol="0" rtlCol="0" anchor="ctr" anchorCtr="0">
            <a:noAutofit/>
          </a:bodyPr>
          <a:lstStyle>
            <a:lvl1pPr algn="l" defTabSz="889000" rtl="0" eaLnBrk="1" fontAlgn="base" hangingPunct="1">
              <a:spcBef>
                <a:spcPct val="20000"/>
              </a:spcBef>
              <a:spcAft>
                <a:spcPct val="0"/>
              </a:spcAft>
              <a:defRPr sz="2400" b="1">
                <a:solidFill>
                  <a:schemeClr val="tx1"/>
                </a:solidFill>
                <a:latin typeface="+mn-lt"/>
                <a:ea typeface="+mn-ea"/>
                <a:cs typeface="+mn-cs"/>
              </a:defRPr>
            </a:lvl1pPr>
            <a:lvl2pPr marL="571500" indent="-349250" algn="l" defTabSz="889000" rtl="0" eaLnBrk="1" fontAlgn="base" hangingPunct="1">
              <a:spcBef>
                <a:spcPct val="20000"/>
              </a:spcBef>
              <a:spcAft>
                <a:spcPct val="0"/>
              </a:spcAft>
              <a:buClr>
                <a:schemeClr val="tx2"/>
              </a:buClr>
              <a:buFont typeface="Wingdings 2" pitchFamily="18" charset="2"/>
              <a:buChar char="¾"/>
              <a:defRPr sz="2200">
                <a:solidFill>
                  <a:schemeClr val="tx1"/>
                </a:solidFill>
                <a:latin typeface="+mn-lt"/>
                <a:cs typeface="+mn-cs"/>
              </a:defRPr>
            </a:lvl2pPr>
            <a:lvl3pPr marL="1028700" indent="-361950" algn="l" defTabSz="889000" rtl="0" eaLnBrk="1" fontAlgn="base" hangingPunct="1">
              <a:spcBef>
                <a:spcPct val="20000"/>
              </a:spcBef>
              <a:spcAft>
                <a:spcPct val="0"/>
              </a:spcAft>
              <a:buClr>
                <a:schemeClr val="tx2"/>
              </a:buClr>
              <a:buFont typeface="Wingdings 2" pitchFamily="18" charset="2"/>
              <a:buChar char="¾"/>
              <a:defRPr sz="2000">
                <a:solidFill>
                  <a:schemeClr val="tx1"/>
                </a:solidFill>
                <a:latin typeface="+mn-lt"/>
                <a:cs typeface="+mn-cs"/>
              </a:defRPr>
            </a:lvl3pPr>
            <a:lvl4pPr marL="1485900" indent="-374650" algn="l" defTabSz="889000" rtl="0" eaLnBrk="1" fontAlgn="base" hangingPunct="1">
              <a:spcBef>
                <a:spcPct val="20000"/>
              </a:spcBef>
              <a:spcAft>
                <a:spcPct val="0"/>
              </a:spcAft>
              <a:buClr>
                <a:schemeClr val="tx2"/>
              </a:buClr>
              <a:buFont typeface="Wingdings 2" pitchFamily="18" charset="2"/>
              <a:buChar char="¾"/>
              <a:defRPr sz="1800">
                <a:solidFill>
                  <a:schemeClr val="tx1"/>
                </a:solidFill>
                <a:latin typeface="+mn-lt"/>
                <a:cs typeface="+mn-cs"/>
              </a:defRPr>
            </a:lvl4pPr>
            <a:lvl5pPr marL="2171700" indent="-393700" algn="l" defTabSz="889000" rtl="0" eaLnBrk="1" fontAlgn="base" hangingPunct="1">
              <a:spcBef>
                <a:spcPct val="20000"/>
              </a:spcBef>
              <a:spcAft>
                <a:spcPct val="0"/>
              </a:spcAft>
              <a:buClr>
                <a:schemeClr val="tx2"/>
              </a:buClr>
              <a:buFont typeface="Wingdings 2" pitchFamily="18" charset="2"/>
              <a:buChar char="¾"/>
              <a:defRPr sz="1600">
                <a:solidFill>
                  <a:schemeClr val="tx1"/>
                </a:solidFill>
                <a:latin typeface="+mn-lt"/>
                <a:cs typeface="+mn-cs"/>
              </a:defRPr>
            </a:lvl5pPr>
            <a:lvl6pPr marL="24558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6pPr>
            <a:lvl7pPr marL="29130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7pPr>
            <a:lvl8pPr marL="33702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8pPr>
            <a:lvl9pPr marL="38274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9pPr>
          </a:lstStyle>
          <a:p>
            <a:pPr marL="0" lvl="1" indent="0" algn="ctr">
              <a:spcBef>
                <a:spcPct val="0"/>
              </a:spcBef>
              <a:buNone/>
            </a:pPr>
            <a:endParaRPr lang="en-US" sz="1000" dirty="0">
              <a:sym typeface="+mn-lt"/>
            </a:endParaRPr>
          </a:p>
        </p:txBody>
      </p:sp>
      <p:sp>
        <p:nvSpPr>
          <p:cNvPr id="26" name="Text Placeholder 10">
            <a:extLst>
              <a:ext uri="{FF2B5EF4-FFF2-40B4-BE49-F238E27FC236}">
                <a16:creationId xmlns:a16="http://schemas.microsoft.com/office/drawing/2014/main" id="{FA3E50D1-0672-4256-86D8-AAE371CD477D}"/>
              </a:ext>
            </a:extLst>
          </p:cNvPr>
          <p:cNvSpPr>
            <a:spLocks noGrp="1"/>
          </p:cNvSpPr>
          <p:nvPr>
            <p:custDataLst>
              <p:tags r:id="rId4"/>
            </p:custDataLst>
          </p:nvPr>
        </p:nvSpPr>
        <p:spPr bwMode="gray">
          <a:xfrm>
            <a:off x="962025" y="3590735"/>
            <a:ext cx="619126" cy="370078"/>
          </a:xfrm>
          <a:prstGeom prst="homePlate">
            <a:avLst>
              <a:gd name="adj" fmla="val 62121"/>
            </a:avLst>
          </a:prstGeom>
          <a:solidFill>
            <a:srgbClr val="0079C1"/>
          </a:solidFill>
          <a:ln w="9525">
            <a:solidFill>
              <a:srgbClr val="AADEF3"/>
            </a:solidFill>
          </a:ln>
          <a:effectLst/>
        </p:spPr>
        <p:txBody>
          <a:bodyPr vert="horz" lIns="0" tIns="46037" rIns="19050" bIns="46037" numCol="1" spcCol="0" rtlCol="0" anchor="ctr" anchorCtr="0">
            <a:noAutofit/>
          </a:bodyPr>
          <a:lstStyle>
            <a:lvl1pPr algn="l" defTabSz="889000" rtl="0" eaLnBrk="1" fontAlgn="base" hangingPunct="1">
              <a:spcBef>
                <a:spcPct val="20000"/>
              </a:spcBef>
              <a:spcAft>
                <a:spcPct val="0"/>
              </a:spcAft>
              <a:defRPr sz="2400" b="1">
                <a:solidFill>
                  <a:schemeClr val="tx1"/>
                </a:solidFill>
                <a:latin typeface="+mn-lt"/>
                <a:ea typeface="+mn-ea"/>
                <a:cs typeface="+mn-cs"/>
              </a:defRPr>
            </a:lvl1pPr>
            <a:lvl2pPr marL="571500" indent="-349250" algn="l" defTabSz="889000" rtl="0" eaLnBrk="1" fontAlgn="base" hangingPunct="1">
              <a:spcBef>
                <a:spcPct val="20000"/>
              </a:spcBef>
              <a:spcAft>
                <a:spcPct val="0"/>
              </a:spcAft>
              <a:buClr>
                <a:schemeClr val="tx2"/>
              </a:buClr>
              <a:buFont typeface="Wingdings 2" pitchFamily="18" charset="2"/>
              <a:buChar char="¾"/>
              <a:defRPr sz="2200">
                <a:solidFill>
                  <a:schemeClr val="tx1"/>
                </a:solidFill>
                <a:latin typeface="+mn-lt"/>
                <a:cs typeface="+mn-cs"/>
              </a:defRPr>
            </a:lvl2pPr>
            <a:lvl3pPr marL="1028700" indent="-361950" algn="l" defTabSz="889000" rtl="0" eaLnBrk="1" fontAlgn="base" hangingPunct="1">
              <a:spcBef>
                <a:spcPct val="20000"/>
              </a:spcBef>
              <a:spcAft>
                <a:spcPct val="0"/>
              </a:spcAft>
              <a:buClr>
                <a:schemeClr val="tx2"/>
              </a:buClr>
              <a:buFont typeface="Wingdings 2" pitchFamily="18" charset="2"/>
              <a:buChar char="¾"/>
              <a:defRPr sz="2000">
                <a:solidFill>
                  <a:schemeClr val="tx1"/>
                </a:solidFill>
                <a:latin typeface="+mn-lt"/>
                <a:cs typeface="+mn-cs"/>
              </a:defRPr>
            </a:lvl3pPr>
            <a:lvl4pPr marL="1485900" indent="-374650" algn="l" defTabSz="889000" rtl="0" eaLnBrk="1" fontAlgn="base" hangingPunct="1">
              <a:spcBef>
                <a:spcPct val="20000"/>
              </a:spcBef>
              <a:spcAft>
                <a:spcPct val="0"/>
              </a:spcAft>
              <a:buClr>
                <a:schemeClr val="tx2"/>
              </a:buClr>
              <a:buFont typeface="Wingdings 2" pitchFamily="18" charset="2"/>
              <a:buChar char="¾"/>
              <a:defRPr sz="1800">
                <a:solidFill>
                  <a:schemeClr val="tx1"/>
                </a:solidFill>
                <a:latin typeface="+mn-lt"/>
                <a:cs typeface="+mn-cs"/>
              </a:defRPr>
            </a:lvl4pPr>
            <a:lvl5pPr marL="2171700" indent="-393700" algn="l" defTabSz="889000" rtl="0" eaLnBrk="1" fontAlgn="base" hangingPunct="1">
              <a:spcBef>
                <a:spcPct val="20000"/>
              </a:spcBef>
              <a:spcAft>
                <a:spcPct val="0"/>
              </a:spcAft>
              <a:buClr>
                <a:schemeClr val="tx2"/>
              </a:buClr>
              <a:buFont typeface="Wingdings 2" pitchFamily="18" charset="2"/>
              <a:buChar char="¾"/>
              <a:defRPr sz="1600">
                <a:solidFill>
                  <a:schemeClr val="tx1"/>
                </a:solidFill>
                <a:latin typeface="+mn-lt"/>
                <a:cs typeface="+mn-cs"/>
              </a:defRPr>
            </a:lvl5pPr>
            <a:lvl6pPr marL="24558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6pPr>
            <a:lvl7pPr marL="29130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7pPr>
            <a:lvl8pPr marL="33702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8pPr>
            <a:lvl9pPr marL="38274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9pPr>
          </a:lstStyle>
          <a:p>
            <a:pPr marL="0" lvl="1" indent="0" algn="ctr">
              <a:spcBef>
                <a:spcPct val="0"/>
              </a:spcBef>
              <a:buNone/>
            </a:pPr>
            <a:endParaRPr lang="en-US" sz="1000" dirty="0">
              <a:sym typeface="+mn-lt"/>
            </a:endParaRPr>
          </a:p>
        </p:txBody>
      </p:sp>
      <p:sp>
        <p:nvSpPr>
          <p:cNvPr id="27" name="Text Placeholder 10">
            <a:extLst>
              <a:ext uri="{FF2B5EF4-FFF2-40B4-BE49-F238E27FC236}">
                <a16:creationId xmlns:a16="http://schemas.microsoft.com/office/drawing/2014/main" id="{6E844E2B-10BF-412B-B0F9-F2CF399BE7DB}"/>
              </a:ext>
            </a:extLst>
          </p:cNvPr>
          <p:cNvSpPr>
            <a:spLocks noGrp="1"/>
          </p:cNvSpPr>
          <p:nvPr>
            <p:custDataLst>
              <p:tags r:id="rId5"/>
            </p:custDataLst>
          </p:nvPr>
        </p:nvSpPr>
        <p:spPr bwMode="gray">
          <a:xfrm>
            <a:off x="962025" y="4976622"/>
            <a:ext cx="619126" cy="370078"/>
          </a:xfrm>
          <a:prstGeom prst="homePlate">
            <a:avLst>
              <a:gd name="adj" fmla="val 62121"/>
            </a:avLst>
          </a:prstGeom>
          <a:solidFill>
            <a:srgbClr val="0079C1"/>
          </a:solidFill>
          <a:ln w="9525">
            <a:solidFill>
              <a:srgbClr val="AADEF3"/>
            </a:solidFill>
          </a:ln>
          <a:effectLst/>
        </p:spPr>
        <p:txBody>
          <a:bodyPr vert="horz" lIns="0" tIns="46037" rIns="19050" bIns="46037" numCol="1" spcCol="0" rtlCol="0" anchor="ctr" anchorCtr="0">
            <a:noAutofit/>
          </a:bodyPr>
          <a:lstStyle>
            <a:lvl1pPr algn="l" defTabSz="889000" rtl="0" eaLnBrk="1" fontAlgn="base" hangingPunct="1">
              <a:spcBef>
                <a:spcPct val="20000"/>
              </a:spcBef>
              <a:spcAft>
                <a:spcPct val="0"/>
              </a:spcAft>
              <a:defRPr sz="2400" b="1">
                <a:solidFill>
                  <a:schemeClr val="tx1"/>
                </a:solidFill>
                <a:latin typeface="+mn-lt"/>
                <a:ea typeface="+mn-ea"/>
                <a:cs typeface="+mn-cs"/>
              </a:defRPr>
            </a:lvl1pPr>
            <a:lvl2pPr marL="571500" indent="-349250" algn="l" defTabSz="889000" rtl="0" eaLnBrk="1" fontAlgn="base" hangingPunct="1">
              <a:spcBef>
                <a:spcPct val="20000"/>
              </a:spcBef>
              <a:spcAft>
                <a:spcPct val="0"/>
              </a:spcAft>
              <a:buClr>
                <a:schemeClr val="tx2"/>
              </a:buClr>
              <a:buFont typeface="Wingdings 2" pitchFamily="18" charset="2"/>
              <a:buChar char="¾"/>
              <a:defRPr sz="2200">
                <a:solidFill>
                  <a:schemeClr val="tx1"/>
                </a:solidFill>
                <a:latin typeface="+mn-lt"/>
                <a:cs typeface="+mn-cs"/>
              </a:defRPr>
            </a:lvl2pPr>
            <a:lvl3pPr marL="1028700" indent="-361950" algn="l" defTabSz="889000" rtl="0" eaLnBrk="1" fontAlgn="base" hangingPunct="1">
              <a:spcBef>
                <a:spcPct val="20000"/>
              </a:spcBef>
              <a:spcAft>
                <a:spcPct val="0"/>
              </a:spcAft>
              <a:buClr>
                <a:schemeClr val="tx2"/>
              </a:buClr>
              <a:buFont typeface="Wingdings 2" pitchFamily="18" charset="2"/>
              <a:buChar char="¾"/>
              <a:defRPr sz="2000">
                <a:solidFill>
                  <a:schemeClr val="tx1"/>
                </a:solidFill>
                <a:latin typeface="+mn-lt"/>
                <a:cs typeface="+mn-cs"/>
              </a:defRPr>
            </a:lvl3pPr>
            <a:lvl4pPr marL="1485900" indent="-374650" algn="l" defTabSz="889000" rtl="0" eaLnBrk="1" fontAlgn="base" hangingPunct="1">
              <a:spcBef>
                <a:spcPct val="20000"/>
              </a:spcBef>
              <a:spcAft>
                <a:spcPct val="0"/>
              </a:spcAft>
              <a:buClr>
                <a:schemeClr val="tx2"/>
              </a:buClr>
              <a:buFont typeface="Wingdings 2" pitchFamily="18" charset="2"/>
              <a:buChar char="¾"/>
              <a:defRPr sz="1800">
                <a:solidFill>
                  <a:schemeClr val="tx1"/>
                </a:solidFill>
                <a:latin typeface="+mn-lt"/>
                <a:cs typeface="+mn-cs"/>
              </a:defRPr>
            </a:lvl4pPr>
            <a:lvl5pPr marL="2171700" indent="-393700" algn="l" defTabSz="889000" rtl="0" eaLnBrk="1" fontAlgn="base" hangingPunct="1">
              <a:spcBef>
                <a:spcPct val="20000"/>
              </a:spcBef>
              <a:spcAft>
                <a:spcPct val="0"/>
              </a:spcAft>
              <a:buClr>
                <a:schemeClr val="tx2"/>
              </a:buClr>
              <a:buFont typeface="Wingdings 2" pitchFamily="18" charset="2"/>
              <a:buChar char="¾"/>
              <a:defRPr sz="1600">
                <a:solidFill>
                  <a:schemeClr val="tx1"/>
                </a:solidFill>
                <a:latin typeface="+mn-lt"/>
                <a:cs typeface="+mn-cs"/>
              </a:defRPr>
            </a:lvl5pPr>
            <a:lvl6pPr marL="24558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6pPr>
            <a:lvl7pPr marL="29130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7pPr>
            <a:lvl8pPr marL="33702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8pPr>
            <a:lvl9pPr marL="3827463" indent="-220663" algn="l" defTabSz="889000" rtl="0" eaLnBrk="1" fontAlgn="base" hangingPunct="1">
              <a:spcBef>
                <a:spcPct val="20000"/>
              </a:spcBef>
              <a:spcAft>
                <a:spcPct val="0"/>
              </a:spcAft>
              <a:buClr>
                <a:schemeClr val="tx2"/>
              </a:buClr>
              <a:buFont typeface="Trebuchet MS" pitchFamily="34" charset="0"/>
              <a:buChar char="–"/>
              <a:defRPr sz="1600">
                <a:solidFill>
                  <a:schemeClr val="tx1"/>
                </a:solidFill>
                <a:latin typeface="+mn-lt"/>
                <a:cs typeface="+mn-cs"/>
              </a:defRPr>
            </a:lvl9pPr>
          </a:lstStyle>
          <a:p>
            <a:pPr marL="0" lvl="1" indent="0" algn="ctr">
              <a:spcBef>
                <a:spcPct val="0"/>
              </a:spcBef>
              <a:buNone/>
            </a:pPr>
            <a:endParaRPr lang="en-US" sz="1000" dirty="0">
              <a:sym typeface="+mn-lt"/>
            </a:endParaRPr>
          </a:p>
        </p:txBody>
      </p:sp>
      <p:sp>
        <p:nvSpPr>
          <p:cNvPr id="4" name="TextBox 3">
            <a:extLst>
              <a:ext uri="{FF2B5EF4-FFF2-40B4-BE49-F238E27FC236}">
                <a16:creationId xmlns:a16="http://schemas.microsoft.com/office/drawing/2014/main" id="{485BACF4-4CA5-447F-B409-C2977A38620C}"/>
              </a:ext>
            </a:extLst>
          </p:cNvPr>
          <p:cNvSpPr txBox="1"/>
          <p:nvPr/>
        </p:nvSpPr>
        <p:spPr>
          <a:xfrm>
            <a:off x="334123" y="1622332"/>
            <a:ext cx="3427541" cy="307777"/>
          </a:xfrm>
          <a:prstGeom prst="rect">
            <a:avLst/>
          </a:prstGeom>
          <a:noFill/>
        </p:spPr>
        <p:txBody>
          <a:bodyPr wrap="none" rtlCol="0">
            <a:spAutoFit/>
          </a:bodyPr>
          <a:lstStyle/>
          <a:p>
            <a:r>
              <a:rPr lang="en-US" i="1" dirty="0">
                <a:latin typeface="+mn-lt"/>
              </a:rPr>
              <a:t>Use an object adapter when you want to:</a:t>
            </a:r>
          </a:p>
        </p:txBody>
      </p:sp>
    </p:spTree>
    <p:extLst>
      <p:ext uri="{BB962C8B-B14F-4D97-AF65-F5344CB8AC3E}">
        <p14:creationId xmlns:p14="http://schemas.microsoft.com/office/powerpoint/2010/main" val="63950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48464-B1F3-473E-A07A-1DA5DB4ACF1E}"/>
              </a:ext>
            </a:extLst>
          </p:cNvPr>
          <p:cNvSpPr>
            <a:spLocks noGrp="1"/>
          </p:cNvSpPr>
          <p:nvPr>
            <p:ph type="title"/>
          </p:nvPr>
        </p:nvSpPr>
        <p:spPr>
          <a:xfrm>
            <a:off x="434975" y="714184"/>
            <a:ext cx="8274050" cy="566928"/>
          </a:xfrm>
        </p:spPr>
        <p:txBody>
          <a:bodyPr/>
          <a:lstStyle/>
          <a:p>
            <a:r>
              <a:rPr lang="en-US" dirty="0"/>
              <a:t>Object vs. Class Adapter – What’s the difference?</a:t>
            </a:r>
          </a:p>
        </p:txBody>
      </p:sp>
      <p:sp>
        <p:nvSpPr>
          <p:cNvPr id="6" name="Rectangle 2">
            <a:extLst>
              <a:ext uri="{FF2B5EF4-FFF2-40B4-BE49-F238E27FC236}">
                <a16:creationId xmlns:a16="http://schemas.microsoft.com/office/drawing/2014/main" id="{7DC574F3-282F-4B63-AD53-4B0FA84119A4}"/>
              </a:ext>
            </a:extLst>
          </p:cNvPr>
          <p:cNvSpPr>
            <a:spLocks noChangeArrowheads="1"/>
          </p:cNvSpPr>
          <p:nvPr/>
        </p:nvSpPr>
        <p:spPr bwMode="gray">
          <a:xfrm>
            <a:off x="704850" y="1852910"/>
            <a:ext cx="3428269"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tIns="91440" bIns="91440" anchor="b">
            <a:spAutoFit/>
          </a:bodyPr>
          <a:lstStyle/>
          <a:p>
            <a:pPr algn="ctr"/>
            <a:r>
              <a:rPr lang="en-US" sz="1800" b="1" i="1" dirty="0">
                <a:latin typeface="+mn-lt"/>
              </a:rPr>
              <a:t>Object adapter</a:t>
            </a:r>
          </a:p>
        </p:txBody>
      </p:sp>
      <p:sp>
        <p:nvSpPr>
          <p:cNvPr id="7" name="Rectangle 6">
            <a:extLst>
              <a:ext uri="{FF2B5EF4-FFF2-40B4-BE49-F238E27FC236}">
                <a16:creationId xmlns:a16="http://schemas.microsoft.com/office/drawing/2014/main" id="{2106B7EF-A970-4B5C-AD8C-B7AC6C85EB59}"/>
              </a:ext>
            </a:extLst>
          </p:cNvPr>
          <p:cNvSpPr>
            <a:spLocks noChangeArrowheads="1"/>
          </p:cNvSpPr>
          <p:nvPr/>
        </p:nvSpPr>
        <p:spPr bwMode="gray">
          <a:xfrm>
            <a:off x="5009371" y="1852910"/>
            <a:ext cx="3428268"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tIns="91440" bIns="91440" anchor="b">
            <a:spAutoFit/>
          </a:bodyPr>
          <a:lstStyle/>
          <a:p>
            <a:pPr algn="ctr"/>
            <a:r>
              <a:rPr lang="en-US" sz="1800" b="1" i="1" dirty="0">
                <a:latin typeface="+mn-lt"/>
              </a:rPr>
              <a:t>Class adapter</a:t>
            </a:r>
          </a:p>
        </p:txBody>
      </p:sp>
      <p:sp>
        <p:nvSpPr>
          <p:cNvPr id="8" name="Rectangle 1">
            <a:extLst>
              <a:ext uri="{FF2B5EF4-FFF2-40B4-BE49-F238E27FC236}">
                <a16:creationId xmlns:a16="http://schemas.microsoft.com/office/drawing/2014/main" id="{1D9E3B6A-F0FE-47BC-B82A-60555BCCFEE6}"/>
              </a:ext>
            </a:extLst>
          </p:cNvPr>
          <p:cNvSpPr>
            <a:spLocks noGrp="1" noChangeArrowheads="1"/>
          </p:cNvSpPr>
          <p:nvPr>
            <p:ph type="body" sz="quarter" idx="10"/>
          </p:nvPr>
        </p:nvSpPr>
        <p:spPr bwMode="auto">
          <a:xfrm>
            <a:off x="704850" y="2579321"/>
            <a:ext cx="3429000" cy="1077218"/>
          </a:xfrm>
          <a:prstGeom prst="rect">
            <a:avLst/>
          </a:prstGeom>
          <a:solidFill>
            <a:schemeClr val="bg1">
              <a:lumMod val="85000"/>
            </a:schemeClr>
          </a:solidFill>
          <a:ln>
            <a:noFill/>
          </a:ln>
          <a:effectLst/>
        </p:spPr>
        <p:txBody>
          <a:bodyPr vert="horz" wrap="square" lIns="91440" tIns="45720" rIns="91440" bIns="45720" numCol="1" anchor="ctr" anchorCtr="0" compatLnSpc="1">
            <a:prstTxWarp prst="textNoShape">
              <a:avLst/>
            </a:prstTxWarp>
            <a:spAutoFit/>
          </a:bodyPr>
          <a:lstStyle>
            <a:lvl1pPr algn="l" eaLnBrk="0" hangingPunct="0">
              <a:spcBef>
                <a:spcPct val="0"/>
              </a:spcBef>
              <a:spcAft>
                <a:spcPct val="0"/>
              </a:spcAft>
              <a:defRPr>
                <a:solidFill>
                  <a:schemeClr val="tx1"/>
                </a:solidFill>
                <a:latin typeface="Arial" panose="020B0604020202020204" pitchFamily="34" charset="0"/>
              </a:defRPr>
            </a:lvl1pPr>
            <a:lvl2pPr algn="l" eaLnBrk="0" hangingPunct="0">
              <a:spcBef>
                <a:spcPct val="0"/>
              </a:spcBef>
              <a:spcAft>
                <a:spcPct val="0"/>
              </a:spcAft>
              <a:defRPr>
                <a:solidFill>
                  <a:schemeClr val="tx1"/>
                </a:solidFill>
                <a:latin typeface="Arial" panose="020B0604020202020204" pitchFamily="34" charset="0"/>
              </a:defRPr>
            </a:lvl2pPr>
            <a:lvl3pPr algn="l" eaLnBrk="0" hangingPunct="0">
              <a:spcBef>
                <a:spcPct val="0"/>
              </a:spcBef>
              <a:spcAft>
                <a:spcPct val="0"/>
              </a:spcAft>
              <a:defRPr>
                <a:solidFill>
                  <a:schemeClr val="tx1"/>
                </a:solidFill>
                <a:latin typeface="Arial" panose="020B0604020202020204" pitchFamily="34" charset="0"/>
              </a:defRPr>
            </a:lvl3pPr>
            <a:lvl4pPr algn="l" eaLnBrk="0" hangingPunct="0">
              <a:spcBef>
                <a:spcPct val="0"/>
              </a:spcBef>
              <a:spcAft>
                <a:spcPct val="0"/>
              </a:spcAft>
              <a:defRPr>
                <a:solidFill>
                  <a:schemeClr val="tx1"/>
                </a:solidFill>
                <a:latin typeface="Arial" panose="020B0604020202020204" pitchFamily="34" charset="0"/>
              </a:defRPr>
            </a:lvl4pPr>
            <a:lvl5pPr algn="l" eaLnBrk="0"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222222"/>
                </a:solidFill>
                <a:effectLst/>
                <a:latin typeface="Arial" panose="020B0604020202020204" pitchFamily="34" charset="0"/>
              </a:rPr>
              <a:t>The </a:t>
            </a:r>
            <a:r>
              <a:rPr kumimoji="0" lang="en-US" altLang="en-US" sz="1600" b="0" i="0" u="none" strike="noStrike" cap="none" normalizeH="0" baseline="0" dirty="0">
                <a:ln>
                  <a:noFill/>
                </a:ln>
                <a:solidFill>
                  <a:srgbClr val="000000"/>
                </a:solidFill>
                <a:effectLst/>
                <a:latin typeface="Courier New" panose="02070309020205020404" pitchFamily="49" charset="0"/>
              </a:rPr>
              <a:t>object adapter</a:t>
            </a:r>
            <a:r>
              <a:rPr kumimoji="0" lang="en-US" altLang="en-US" sz="16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 implements the </a:t>
            </a:r>
            <a:r>
              <a:rPr kumimoji="0" lang="en-US" altLang="en-US" sz="1600" b="0" i="0" u="none" strike="noStrike" cap="none" normalizeH="0" baseline="0" dirty="0">
                <a:ln>
                  <a:noFill/>
                </a:ln>
                <a:solidFill>
                  <a:srgbClr val="000000"/>
                </a:solidFill>
                <a:effectLst/>
                <a:latin typeface="Courier New" panose="02070309020205020404" pitchFamily="49" charset="0"/>
              </a:rPr>
              <a:t>target</a:t>
            </a:r>
            <a:r>
              <a:rPr kumimoji="0" lang="en-US" altLang="en-US" sz="16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 interface by delegating to an </a:t>
            </a:r>
            <a:r>
              <a:rPr kumimoji="0" lang="en-US" altLang="en-US" sz="1600" b="0" i="0" u="none" strike="noStrike" cap="none" normalizeH="0" baseline="0" dirty="0" err="1">
                <a:ln>
                  <a:noFill/>
                </a:ln>
                <a:solidFill>
                  <a:srgbClr val="000000"/>
                </a:solidFill>
                <a:effectLst/>
                <a:latin typeface="Courier New" panose="02070309020205020404" pitchFamily="49" charset="0"/>
              </a:rPr>
              <a:t>adaptee</a:t>
            </a:r>
            <a:r>
              <a:rPr kumimoji="0" lang="en-US" altLang="en-US" sz="16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 object at run-time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9" name="Rectangle 1">
            <a:extLst>
              <a:ext uri="{FF2B5EF4-FFF2-40B4-BE49-F238E27FC236}">
                <a16:creationId xmlns:a16="http://schemas.microsoft.com/office/drawing/2014/main" id="{FE009311-1B6C-4A1A-9698-D341FA3DF219}"/>
              </a:ext>
            </a:extLst>
          </p:cNvPr>
          <p:cNvSpPr txBox="1">
            <a:spLocks noChangeArrowheads="1"/>
          </p:cNvSpPr>
          <p:nvPr/>
        </p:nvSpPr>
        <p:spPr bwMode="auto">
          <a:xfrm>
            <a:off x="5008639" y="2579321"/>
            <a:ext cx="3429000" cy="1077218"/>
          </a:xfrm>
          <a:prstGeom prst="rect">
            <a:avLst/>
          </a:prstGeom>
          <a:solidFill>
            <a:schemeClr val="bg1">
              <a:lumMod val="85000"/>
            </a:schemeClr>
          </a:solidFill>
          <a:ln>
            <a:noFill/>
          </a:ln>
          <a:effectLst/>
        </p:spPr>
        <p:txBody>
          <a:bodyPr vert="horz" wrap="square" lIns="91440" tIns="45720" rIns="91440" bIns="45720" numCol="1" rtlCol="0" anchor="ctr" anchorCtr="0" compatLnSpc="1">
            <a:prstTxWarp prst="textNoShape">
              <a:avLst/>
            </a:prstTxWarp>
            <a:spAutoFit/>
          </a:bodyPr>
          <a:lstStyle>
            <a:lvl1pPr algn="l" defTabSz="889000" rtl="0" eaLnBrk="0" fontAlgn="base" hangingPunct="0">
              <a:spcBef>
                <a:spcPct val="0"/>
              </a:spcBef>
              <a:spcAft>
                <a:spcPct val="0"/>
              </a:spcAft>
              <a:defRPr sz="2400" b="1">
                <a:solidFill>
                  <a:schemeClr val="tx1"/>
                </a:solidFill>
                <a:latin typeface="Arial" panose="020B0604020202020204" pitchFamily="34" charset="0"/>
                <a:ea typeface="+mn-ea"/>
                <a:cs typeface="+mn-cs"/>
              </a:defRPr>
            </a:lvl1pPr>
            <a:lvl2pPr marL="571500" indent="-334963" algn="l" defTabSz="889000" rtl="0" eaLnBrk="0" fontAlgn="base" hangingPunct="0">
              <a:spcBef>
                <a:spcPct val="0"/>
              </a:spcBef>
              <a:spcAft>
                <a:spcPct val="0"/>
              </a:spcAft>
              <a:buClr>
                <a:schemeClr val="tx2"/>
              </a:buClr>
              <a:buFont typeface="Wingdings 2" pitchFamily="18" charset="2"/>
              <a:buChar char="¾"/>
              <a:defRPr sz="2200">
                <a:solidFill>
                  <a:schemeClr val="tx1"/>
                </a:solidFill>
                <a:latin typeface="Arial" panose="020B0604020202020204" pitchFamily="34" charset="0"/>
                <a:cs typeface="+mn-cs"/>
              </a:defRPr>
            </a:lvl2pPr>
            <a:lvl3pPr marL="1028700" indent="-334963" algn="l" defTabSz="889000" rtl="0" eaLnBrk="0" fontAlgn="base" hangingPunct="0">
              <a:spcBef>
                <a:spcPct val="0"/>
              </a:spcBef>
              <a:spcAft>
                <a:spcPct val="0"/>
              </a:spcAft>
              <a:buClr>
                <a:schemeClr val="tx2"/>
              </a:buClr>
              <a:buFont typeface="Wingdings 2" pitchFamily="18" charset="2"/>
              <a:buChar char="¾"/>
              <a:defRPr sz="2000">
                <a:solidFill>
                  <a:schemeClr val="tx1"/>
                </a:solidFill>
                <a:latin typeface="Arial" panose="020B0604020202020204" pitchFamily="34" charset="0"/>
                <a:cs typeface="+mn-cs"/>
              </a:defRPr>
            </a:lvl3pPr>
            <a:lvl4pPr marL="1485900" indent="-334963" algn="l" defTabSz="889000" rtl="0" eaLnBrk="0" fontAlgn="base" hangingPunct="0">
              <a:spcBef>
                <a:spcPct val="0"/>
              </a:spcBef>
              <a:spcAft>
                <a:spcPct val="0"/>
              </a:spcAft>
              <a:buClr>
                <a:schemeClr val="tx2"/>
              </a:buClr>
              <a:buFont typeface="Wingdings 2" pitchFamily="18" charset="2"/>
              <a:buChar char="¾"/>
              <a:defRPr sz="1800">
                <a:solidFill>
                  <a:schemeClr val="tx1"/>
                </a:solidFill>
                <a:latin typeface="Arial" panose="020B0604020202020204" pitchFamily="34" charset="0"/>
                <a:cs typeface="+mn-cs"/>
              </a:defRPr>
            </a:lvl4pPr>
            <a:lvl5pPr marL="2171700" indent="-393700" algn="l" defTabSz="889000" rtl="0" eaLnBrk="0" fontAlgn="base" hangingPunct="0">
              <a:spcBef>
                <a:spcPct val="0"/>
              </a:spcBef>
              <a:spcAft>
                <a:spcPct val="0"/>
              </a:spcAft>
              <a:buClr>
                <a:schemeClr val="tx2"/>
              </a:buClr>
              <a:buFont typeface="Wingdings 2" pitchFamily="18" charset="2"/>
              <a:buChar char="¾"/>
              <a:defRPr sz="1600">
                <a:solidFill>
                  <a:schemeClr val="tx1"/>
                </a:solidFill>
                <a:latin typeface="Arial" panose="020B0604020202020204" pitchFamily="34" charset="0"/>
                <a:cs typeface="+mn-cs"/>
              </a:defRPr>
            </a:lvl5pPr>
            <a:lvl6pPr marL="2455863" indent="-220663" algn="l" defTabSz="889000" rtl="0" eaLnBrk="0" fontAlgn="base" hangingPunct="0">
              <a:spcBef>
                <a:spcPct val="0"/>
              </a:spcBef>
              <a:spcAft>
                <a:spcPct val="0"/>
              </a:spcAft>
              <a:buClr>
                <a:schemeClr val="tx2"/>
              </a:buClr>
              <a:buFont typeface="Trebuchet MS" pitchFamily="34" charset="0"/>
              <a:buChar char="–"/>
              <a:defRPr sz="1600">
                <a:solidFill>
                  <a:schemeClr val="tx1"/>
                </a:solidFill>
                <a:latin typeface="Arial" panose="020B0604020202020204" pitchFamily="34" charset="0"/>
                <a:cs typeface="+mn-cs"/>
              </a:defRPr>
            </a:lvl6pPr>
            <a:lvl7pPr marL="2913063" indent="-220663" algn="l" defTabSz="889000" rtl="0" eaLnBrk="0" fontAlgn="base" hangingPunct="0">
              <a:spcBef>
                <a:spcPct val="0"/>
              </a:spcBef>
              <a:spcAft>
                <a:spcPct val="0"/>
              </a:spcAft>
              <a:buClr>
                <a:schemeClr val="tx2"/>
              </a:buClr>
              <a:buFont typeface="Trebuchet MS" pitchFamily="34" charset="0"/>
              <a:buChar char="–"/>
              <a:defRPr sz="1600">
                <a:solidFill>
                  <a:schemeClr val="tx1"/>
                </a:solidFill>
                <a:latin typeface="Arial" panose="020B0604020202020204" pitchFamily="34" charset="0"/>
                <a:cs typeface="+mn-cs"/>
              </a:defRPr>
            </a:lvl7pPr>
            <a:lvl8pPr marL="3370263" indent="-220663" algn="l" defTabSz="889000" rtl="0" eaLnBrk="0" fontAlgn="base" hangingPunct="0">
              <a:spcBef>
                <a:spcPct val="0"/>
              </a:spcBef>
              <a:spcAft>
                <a:spcPct val="0"/>
              </a:spcAft>
              <a:buClr>
                <a:schemeClr val="tx2"/>
              </a:buClr>
              <a:buFont typeface="Trebuchet MS" pitchFamily="34" charset="0"/>
              <a:buChar char="–"/>
              <a:defRPr sz="1600">
                <a:solidFill>
                  <a:schemeClr val="tx1"/>
                </a:solidFill>
                <a:latin typeface="Arial" panose="020B0604020202020204" pitchFamily="34" charset="0"/>
                <a:cs typeface="+mn-cs"/>
              </a:defRPr>
            </a:lvl8pPr>
            <a:lvl9pPr marL="3827463" indent="-220663" algn="l" defTabSz="889000" rtl="0" eaLnBrk="0" fontAlgn="base" hangingPunct="0">
              <a:spcBef>
                <a:spcPct val="0"/>
              </a:spcBef>
              <a:spcAft>
                <a:spcPct val="0"/>
              </a:spcAft>
              <a:buClr>
                <a:schemeClr val="tx2"/>
              </a:buClr>
              <a:buFont typeface="Trebuchet MS" pitchFamily="34" charset="0"/>
              <a:buChar char="–"/>
              <a:defRPr sz="1600">
                <a:solidFill>
                  <a:schemeClr val="tx1"/>
                </a:solidFill>
                <a:latin typeface="Arial" panose="020B0604020202020204" pitchFamily="34" charset="0"/>
                <a:cs typeface="+mn-cs"/>
              </a:defRPr>
            </a:lvl9pPr>
          </a:lstStyle>
          <a:p>
            <a:pPr defTabSz="914400"/>
            <a:r>
              <a:rPr lang="en-US" altLang="en-US" sz="1600" b="0" kern="0" dirty="0">
                <a:solidFill>
                  <a:srgbClr val="222222"/>
                </a:solidFill>
              </a:rPr>
              <a:t>The </a:t>
            </a:r>
            <a:r>
              <a:rPr lang="en-US" altLang="en-US" sz="1600" b="0" kern="0" dirty="0">
                <a:solidFill>
                  <a:srgbClr val="000000"/>
                </a:solidFill>
                <a:latin typeface="Courier New" panose="02070309020205020404" pitchFamily="49" charset="0"/>
              </a:rPr>
              <a:t>class adapter</a:t>
            </a:r>
            <a:r>
              <a:rPr lang="en-US" altLang="en-US" sz="1600" b="0" kern="0" dirty="0">
                <a:solidFill>
                  <a:srgbClr val="222222"/>
                </a:solidFill>
                <a:cs typeface="Arial" panose="020B0604020202020204" pitchFamily="34" charset="0"/>
              </a:rPr>
              <a:t> implements the </a:t>
            </a:r>
            <a:r>
              <a:rPr lang="en-US" altLang="en-US" sz="1600" b="0" kern="0" dirty="0">
                <a:solidFill>
                  <a:srgbClr val="000000"/>
                </a:solidFill>
                <a:latin typeface="Courier New" panose="02070309020205020404" pitchFamily="49" charset="0"/>
              </a:rPr>
              <a:t>target</a:t>
            </a:r>
            <a:r>
              <a:rPr lang="en-US" altLang="en-US" sz="1600" b="0" kern="0" dirty="0">
                <a:solidFill>
                  <a:srgbClr val="222222"/>
                </a:solidFill>
                <a:cs typeface="Arial" panose="020B0604020202020204" pitchFamily="34" charset="0"/>
              </a:rPr>
              <a:t> interface by inheriting from an </a:t>
            </a:r>
            <a:r>
              <a:rPr lang="en-US" altLang="en-US" sz="1600" b="0" kern="0" dirty="0" err="1">
                <a:solidFill>
                  <a:srgbClr val="000000"/>
                </a:solidFill>
                <a:latin typeface="Courier New" panose="02070309020205020404" pitchFamily="49" charset="0"/>
              </a:rPr>
              <a:t>adaptee</a:t>
            </a:r>
            <a:r>
              <a:rPr lang="en-US" altLang="en-US" sz="1600" b="0" kern="0" dirty="0">
                <a:solidFill>
                  <a:srgbClr val="222222"/>
                </a:solidFill>
                <a:cs typeface="Arial" panose="020B0604020202020204" pitchFamily="34" charset="0"/>
              </a:rPr>
              <a:t> class at compile-time</a:t>
            </a:r>
            <a:endParaRPr lang="en-US" altLang="en-US" sz="1600" b="0" kern="0" dirty="0"/>
          </a:p>
        </p:txBody>
      </p:sp>
      <p:sp>
        <p:nvSpPr>
          <p:cNvPr id="13" name="TextBox 12">
            <a:extLst>
              <a:ext uri="{FF2B5EF4-FFF2-40B4-BE49-F238E27FC236}">
                <a16:creationId xmlns:a16="http://schemas.microsoft.com/office/drawing/2014/main" id="{397D8FCC-19F9-4224-A58D-E5D2F69E4544}"/>
              </a:ext>
            </a:extLst>
          </p:cNvPr>
          <p:cNvSpPr txBox="1"/>
          <p:nvPr/>
        </p:nvSpPr>
        <p:spPr>
          <a:xfrm>
            <a:off x="705581" y="3928449"/>
            <a:ext cx="3428269" cy="1569660"/>
          </a:xfrm>
          <a:prstGeom prst="rect">
            <a:avLst/>
          </a:prstGeom>
          <a:noFill/>
        </p:spPr>
        <p:txBody>
          <a:bodyPr wrap="square" rtlCol="0">
            <a:spAutoFit/>
          </a:bodyPr>
          <a:lstStyle/>
          <a:p>
            <a:pPr marL="285750" indent="-285750" algn="l">
              <a:buFont typeface="Arial" panose="020B0604020202020204" pitchFamily="34" charset="0"/>
              <a:buChar char="•"/>
            </a:pPr>
            <a:r>
              <a:rPr lang="en-US" sz="1600" dirty="0"/>
              <a:t>Uses </a:t>
            </a:r>
            <a:r>
              <a:rPr lang="en-US" sz="1600" b="1" dirty="0"/>
              <a:t>composition</a:t>
            </a:r>
          </a:p>
          <a:p>
            <a:pPr marL="285750" indent="-285750" algn="l">
              <a:buFont typeface="Arial" panose="020B0604020202020204" pitchFamily="34" charset="0"/>
              <a:buChar char="•"/>
            </a:pPr>
            <a:endParaRPr lang="en-US" sz="1600" b="1" dirty="0"/>
          </a:p>
          <a:p>
            <a:pPr marL="285750" indent="-285750" algn="l">
              <a:buFont typeface="Arial" panose="020B0604020202020204" pitchFamily="34" charset="0"/>
              <a:buChar char="•"/>
            </a:pPr>
            <a:r>
              <a:rPr lang="en-US" sz="1600" dirty="0">
                <a:latin typeface="+mn-lt"/>
              </a:rPr>
              <a:t>Can wrap </a:t>
            </a:r>
            <a:r>
              <a:rPr lang="en-US" sz="1600" b="1" dirty="0">
                <a:latin typeface="+mn-lt"/>
              </a:rPr>
              <a:t>classes or interfaces </a:t>
            </a:r>
            <a:r>
              <a:rPr lang="en-US" sz="1600" dirty="0">
                <a:latin typeface="+mn-lt"/>
              </a:rPr>
              <a:t>since it wraps the class the class or interface object instance </a:t>
            </a:r>
            <a:endParaRPr lang="en-US" sz="1600" b="1" dirty="0">
              <a:latin typeface="+mn-lt"/>
            </a:endParaRPr>
          </a:p>
          <a:p>
            <a:pPr marL="285750" indent="-285750" algn="l">
              <a:buFont typeface="Arial" panose="020B0604020202020204" pitchFamily="34" charset="0"/>
              <a:buChar char="•"/>
            </a:pPr>
            <a:endParaRPr lang="en-US" sz="1600" b="1" dirty="0">
              <a:latin typeface="+mn-lt"/>
            </a:endParaRPr>
          </a:p>
        </p:txBody>
      </p:sp>
      <p:sp>
        <p:nvSpPr>
          <p:cNvPr id="14" name="TextBox 13">
            <a:extLst>
              <a:ext uri="{FF2B5EF4-FFF2-40B4-BE49-F238E27FC236}">
                <a16:creationId xmlns:a16="http://schemas.microsoft.com/office/drawing/2014/main" id="{D7A5EB53-1404-4890-83B1-32DC090165BB}"/>
              </a:ext>
            </a:extLst>
          </p:cNvPr>
          <p:cNvSpPr txBox="1"/>
          <p:nvPr/>
        </p:nvSpPr>
        <p:spPr>
          <a:xfrm>
            <a:off x="5009371" y="3928449"/>
            <a:ext cx="3428269" cy="1569660"/>
          </a:xfrm>
          <a:prstGeom prst="rect">
            <a:avLst/>
          </a:prstGeom>
          <a:noFill/>
        </p:spPr>
        <p:txBody>
          <a:bodyPr wrap="square" rtlCol="0">
            <a:spAutoFit/>
          </a:bodyPr>
          <a:lstStyle/>
          <a:p>
            <a:pPr marL="285750" indent="-285750" algn="l">
              <a:buFont typeface="Arial" panose="020B0604020202020204" pitchFamily="34" charset="0"/>
              <a:buChar char="•"/>
            </a:pPr>
            <a:r>
              <a:rPr lang="en-US" sz="1600" dirty="0">
                <a:latin typeface="+mn-lt"/>
              </a:rPr>
              <a:t>Uses </a:t>
            </a:r>
            <a:r>
              <a:rPr lang="en-US" sz="1600" b="1" dirty="0">
                <a:latin typeface="+mn-lt"/>
              </a:rPr>
              <a:t>inheritance</a:t>
            </a:r>
          </a:p>
          <a:p>
            <a:pPr marL="285750" indent="-285750" algn="l">
              <a:buFont typeface="Arial" panose="020B0604020202020204" pitchFamily="34" charset="0"/>
              <a:buChar char="•"/>
            </a:pPr>
            <a:endParaRPr lang="en-US" sz="1600" b="1" dirty="0">
              <a:latin typeface="+mn-lt"/>
            </a:endParaRPr>
          </a:p>
          <a:p>
            <a:pPr marL="285750" indent="-285750" algn="l">
              <a:buFont typeface="Arial" panose="020B0604020202020204" pitchFamily="34" charset="0"/>
              <a:buChar char="•"/>
            </a:pPr>
            <a:r>
              <a:rPr lang="en-US" sz="1600" dirty="0"/>
              <a:t>Can only wrap </a:t>
            </a:r>
            <a:r>
              <a:rPr lang="en-US" sz="1600" b="1" dirty="0"/>
              <a:t>classes </a:t>
            </a:r>
            <a:r>
              <a:rPr lang="en-US" sz="1600" dirty="0"/>
              <a:t>since it must be derived from some base class</a:t>
            </a:r>
            <a:endParaRPr lang="en-US" sz="1600" b="1" dirty="0"/>
          </a:p>
          <a:p>
            <a:pPr marL="285750" indent="-285750" algn="l">
              <a:buFont typeface="Arial" panose="020B0604020202020204" pitchFamily="34" charset="0"/>
              <a:buChar char="•"/>
            </a:pPr>
            <a:endParaRPr lang="en-US" sz="1600" b="1" dirty="0">
              <a:latin typeface="+mn-lt"/>
            </a:endParaRPr>
          </a:p>
        </p:txBody>
      </p:sp>
    </p:spTree>
    <p:extLst>
      <p:ext uri="{BB962C8B-B14F-4D97-AF65-F5344CB8AC3E}">
        <p14:creationId xmlns:p14="http://schemas.microsoft.com/office/powerpoint/2010/main" val="1453923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12F71-7FD4-4D5C-87C1-72B0FDF2888B}"/>
              </a:ext>
            </a:extLst>
          </p:cNvPr>
          <p:cNvSpPr>
            <a:spLocks noGrp="1"/>
          </p:cNvSpPr>
          <p:nvPr>
            <p:ph type="title"/>
          </p:nvPr>
        </p:nvSpPr>
        <p:spPr/>
        <p:txBody>
          <a:bodyPr/>
          <a:lstStyle/>
          <a:p>
            <a:r>
              <a:rPr lang="en-US" dirty="0"/>
              <a:t>So which one should I use?  It depends...</a:t>
            </a:r>
          </a:p>
        </p:txBody>
      </p:sp>
      <p:sp>
        <p:nvSpPr>
          <p:cNvPr id="4" name="Rectangle 2">
            <a:extLst>
              <a:ext uri="{FF2B5EF4-FFF2-40B4-BE49-F238E27FC236}">
                <a16:creationId xmlns:a16="http://schemas.microsoft.com/office/drawing/2014/main" id="{FF62A980-2C98-4CD1-B66D-D2AD21B21D7F}"/>
              </a:ext>
            </a:extLst>
          </p:cNvPr>
          <p:cNvSpPr>
            <a:spLocks noChangeArrowheads="1"/>
          </p:cNvSpPr>
          <p:nvPr/>
        </p:nvSpPr>
        <p:spPr bwMode="gray">
          <a:xfrm>
            <a:off x="704850" y="1757660"/>
            <a:ext cx="3428269"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tIns="91440" bIns="91440" anchor="b">
            <a:spAutoFit/>
          </a:bodyPr>
          <a:lstStyle/>
          <a:p>
            <a:pPr algn="ctr"/>
            <a:r>
              <a:rPr lang="en-US" sz="1800" b="1" i="1" dirty="0">
                <a:latin typeface="+mn-lt"/>
              </a:rPr>
              <a:t>Object adapter</a:t>
            </a:r>
          </a:p>
        </p:txBody>
      </p:sp>
      <p:sp>
        <p:nvSpPr>
          <p:cNvPr id="5" name="Rectangle 4">
            <a:extLst>
              <a:ext uri="{FF2B5EF4-FFF2-40B4-BE49-F238E27FC236}">
                <a16:creationId xmlns:a16="http://schemas.microsoft.com/office/drawing/2014/main" id="{F218FCA2-1906-4CEB-BEDF-C626D4FD6FC6}"/>
              </a:ext>
            </a:extLst>
          </p:cNvPr>
          <p:cNvSpPr>
            <a:spLocks noChangeArrowheads="1"/>
          </p:cNvSpPr>
          <p:nvPr/>
        </p:nvSpPr>
        <p:spPr bwMode="gray">
          <a:xfrm>
            <a:off x="5009371" y="1757660"/>
            <a:ext cx="3428268" cy="461665"/>
          </a:xfrm>
          <a:prstGeom prst="rect">
            <a:avLst/>
          </a:prstGeom>
          <a:solidFill>
            <a:schemeClr val="bg1"/>
          </a:solidFill>
          <a:ln w="9525" algn="ctr">
            <a:noFill/>
            <a:miter lim="800000"/>
            <a:headEnd/>
            <a:tailEnd/>
          </a:ln>
          <a:effectLst>
            <a:outerShdw dist="25400" dir="5400000" sx="99000" sy="99000" algn="ctr" rotWithShape="0">
              <a:schemeClr val="tx2"/>
            </a:outerShdw>
          </a:effectLst>
        </p:spPr>
        <p:txBody>
          <a:bodyPr wrap="square" tIns="91440" bIns="91440" anchor="b">
            <a:spAutoFit/>
          </a:bodyPr>
          <a:lstStyle/>
          <a:p>
            <a:pPr algn="ctr"/>
            <a:r>
              <a:rPr lang="en-US" sz="1800" b="1" i="1" dirty="0">
                <a:latin typeface="+mn-lt"/>
              </a:rPr>
              <a:t>Class adapter</a:t>
            </a:r>
          </a:p>
        </p:txBody>
      </p:sp>
      <p:sp>
        <p:nvSpPr>
          <p:cNvPr id="7" name="TextBox 6">
            <a:extLst>
              <a:ext uri="{FF2B5EF4-FFF2-40B4-BE49-F238E27FC236}">
                <a16:creationId xmlns:a16="http://schemas.microsoft.com/office/drawing/2014/main" id="{4D30CA1E-6266-4FD9-8F31-59EB2F364558}"/>
              </a:ext>
            </a:extLst>
          </p:cNvPr>
          <p:cNvSpPr txBox="1"/>
          <p:nvPr/>
        </p:nvSpPr>
        <p:spPr>
          <a:xfrm>
            <a:off x="705581" y="2462135"/>
            <a:ext cx="3428269" cy="2554545"/>
          </a:xfrm>
          <a:prstGeom prst="rect">
            <a:avLst/>
          </a:prstGeom>
          <a:noFill/>
        </p:spPr>
        <p:txBody>
          <a:bodyPr wrap="square" rtlCol="0">
            <a:spAutoFit/>
          </a:bodyPr>
          <a:lstStyle/>
          <a:p>
            <a:pPr marL="285750" indent="-285750" algn="l">
              <a:buFont typeface="Arial" panose="020B0604020202020204" pitchFamily="34" charset="0"/>
              <a:buChar char="•"/>
            </a:pPr>
            <a:r>
              <a:rPr lang="en-US" sz="1600" b="1" dirty="0"/>
              <a:t>Adapter an work with many </a:t>
            </a:r>
            <a:r>
              <a:rPr lang="en-US" sz="1600" b="1" dirty="0" err="1"/>
              <a:t>Adaptees</a:t>
            </a:r>
            <a:r>
              <a:rPr lang="en-US" sz="1600" b="1" dirty="0"/>
              <a:t> (</a:t>
            </a:r>
            <a:r>
              <a:rPr lang="en-US" sz="1600" b="1" dirty="0" err="1"/>
              <a:t>Adaptee</a:t>
            </a:r>
            <a:r>
              <a:rPr lang="en-US" sz="1600" b="1" dirty="0"/>
              <a:t> + its subclasses)</a:t>
            </a:r>
          </a:p>
          <a:p>
            <a:pPr marL="285750" indent="-285750" algn="l">
              <a:buFont typeface="Arial" panose="020B0604020202020204" pitchFamily="34" charset="0"/>
              <a:buChar char="•"/>
            </a:pPr>
            <a:endParaRPr lang="en-US" sz="1600" b="1" dirty="0">
              <a:latin typeface="+mn-lt"/>
            </a:endParaRPr>
          </a:p>
          <a:p>
            <a:pPr marL="285750" indent="-285750" algn="l">
              <a:buFont typeface="Arial" panose="020B0604020202020204" pitchFamily="34" charset="0"/>
              <a:buChar char="•"/>
            </a:pPr>
            <a:r>
              <a:rPr lang="en-US" sz="1600" b="1" dirty="0">
                <a:latin typeface="+mn-lt"/>
              </a:rPr>
              <a:t>Adapter can add functionality to all </a:t>
            </a:r>
            <a:r>
              <a:rPr lang="en-US" sz="1600" b="1" dirty="0" err="1">
                <a:latin typeface="+mn-lt"/>
              </a:rPr>
              <a:t>Adaptees</a:t>
            </a:r>
            <a:r>
              <a:rPr lang="en-US" sz="1600" b="1" dirty="0">
                <a:latin typeface="+mn-lt"/>
              </a:rPr>
              <a:t> at once</a:t>
            </a:r>
          </a:p>
          <a:p>
            <a:pPr marL="285750" indent="-285750" algn="l">
              <a:buFont typeface="Arial" panose="020B0604020202020204" pitchFamily="34" charset="0"/>
              <a:buChar char="•"/>
            </a:pPr>
            <a:endParaRPr lang="en-US" sz="1600" b="1" dirty="0"/>
          </a:p>
          <a:p>
            <a:pPr marL="285750" indent="-285750" algn="l">
              <a:buFont typeface="Arial" panose="020B0604020202020204" pitchFamily="34" charset="0"/>
              <a:buChar char="•"/>
            </a:pPr>
            <a:endParaRPr lang="en-US" sz="1600" b="1" dirty="0"/>
          </a:p>
          <a:p>
            <a:pPr marL="285750" indent="-285750" algn="l">
              <a:buFont typeface="Arial" panose="020B0604020202020204" pitchFamily="34" charset="0"/>
              <a:buChar char="•"/>
            </a:pPr>
            <a:r>
              <a:rPr lang="en-US" sz="1600" b="1" dirty="0"/>
              <a:t>Adapter cannot easily override </a:t>
            </a:r>
            <a:r>
              <a:rPr lang="en-US" sz="1600" b="1" dirty="0" err="1"/>
              <a:t>Adaptee</a:t>
            </a:r>
            <a:r>
              <a:rPr lang="en-US" sz="1600" b="1" dirty="0"/>
              <a:t> behavior</a:t>
            </a:r>
            <a:endParaRPr lang="en-US" sz="1600" b="1" dirty="0">
              <a:latin typeface="+mn-lt"/>
            </a:endParaRPr>
          </a:p>
        </p:txBody>
      </p:sp>
      <p:sp>
        <p:nvSpPr>
          <p:cNvPr id="8" name="Rectangle 7">
            <a:extLst>
              <a:ext uri="{FF2B5EF4-FFF2-40B4-BE49-F238E27FC236}">
                <a16:creationId xmlns:a16="http://schemas.microsoft.com/office/drawing/2014/main" id="{4A612D11-F0C5-486F-9C27-3EDB082266F4}"/>
              </a:ext>
            </a:extLst>
          </p:cNvPr>
          <p:cNvSpPr/>
          <p:nvPr/>
        </p:nvSpPr>
        <p:spPr bwMode="auto">
          <a:xfrm>
            <a:off x="9304365" y="1589615"/>
            <a:ext cx="3190875" cy="3600450"/>
          </a:xfrm>
          <a:prstGeom prst="rect">
            <a:avLst/>
          </a:prstGeom>
          <a:solidFill>
            <a:srgbClr val="FFFF00"/>
          </a:solidFill>
          <a:ln w="9525" cap="flat" cmpd="sng" algn="ctr">
            <a:solidFill>
              <a:srgbClr val="F3F3F3"/>
            </a:solidFill>
            <a:prstDash val="solid"/>
            <a:round/>
            <a:headEnd type="none" w="med" len="med"/>
            <a:tailEnd type="none" w="med" len="med"/>
          </a:ln>
          <a:effectLst/>
        </p:spPr>
        <p:txBody>
          <a:bodyPr vert="horz" wrap="square" lIns="91440" tIns="91440" rIns="91440" bIns="91440" numCol="1" rtlCol="0" anchor="t" anchorCtr="0" compatLnSpc="1">
            <a:prstTxWarp prst="textNoShape">
              <a:avLst/>
            </a:prstTxWarp>
            <a:noAutofit/>
          </a:bodyPr>
          <a:lstStyle/>
          <a:p>
            <a:r>
              <a:rPr lang="en-US" sz="900" dirty="0"/>
              <a:t>Object-Oriented Programing (OOP) has too well known candidates for the reuse of functionality: Inheritance (</a:t>
            </a:r>
            <a:r>
              <a:rPr lang="en-US" sz="900" dirty="0" err="1"/>
              <a:t>whitebox</a:t>
            </a:r>
            <a:r>
              <a:rPr lang="en-US" sz="900" dirty="0"/>
              <a:t> reuse) and Composition (</a:t>
            </a:r>
            <a:r>
              <a:rPr lang="en-US" sz="900" dirty="0" err="1"/>
              <a:t>blackbox</a:t>
            </a:r>
            <a:r>
              <a:rPr lang="en-US" sz="900" dirty="0"/>
              <a:t> reuse). If you try to reuse code by </a:t>
            </a:r>
            <a:r>
              <a:rPr lang="en-US" sz="900" dirty="0" err="1"/>
              <a:t>inheriing</a:t>
            </a:r>
            <a:r>
              <a:rPr lang="en-US" sz="900" dirty="0"/>
              <a:t> from a class you will make the subclass dependent on the parent class. This makes a system in many cases unnecessarily complex, less testable and makes the exchange of functionality at run time unnecessarily hard. As a [Clean Code Developer] you should follow the </a:t>
            </a:r>
            <a:r>
              <a:rPr lang="en-US" sz="900" u="sng" dirty="0" err="1">
                <a:hlinkClick r:id="rId4"/>
              </a:rPr>
              <a:t>Liskov</a:t>
            </a:r>
            <a:r>
              <a:rPr lang="en-US" sz="900" u="sng" dirty="0">
                <a:hlinkClick r:id="rId4"/>
              </a:rPr>
              <a:t> Substitution Principle (LSP)</a:t>
            </a:r>
            <a:r>
              <a:rPr lang="en-US" sz="900" dirty="0"/>
              <a:t> when you need to decide if inheritance is appropriate.</a:t>
            </a:r>
          </a:p>
          <a:p>
            <a:r>
              <a:rPr lang="en-US" sz="900" dirty="0"/>
              <a:t>Composition means that one class uses another. You will further promote decoupling by defining the interfaces clearly. That will also give you the advantage that implementations can be easily replaced. So before you start applying the </a:t>
            </a:r>
            <a:r>
              <a:rPr lang="en-US" sz="900" dirty="0" err="1"/>
              <a:t>Liskov</a:t>
            </a:r>
            <a:r>
              <a:rPr lang="en-US" sz="900" dirty="0"/>
              <a:t> Substitution </a:t>
            </a:r>
            <a:r>
              <a:rPr lang="en-US" sz="900" dirty="0" err="1"/>
              <a:t>pronciple</a:t>
            </a:r>
            <a:r>
              <a:rPr lang="en-US" sz="900" dirty="0"/>
              <a:t>, think about the </a:t>
            </a:r>
            <a:r>
              <a:rPr lang="en-US" sz="900" dirty="0" err="1"/>
              <a:t>Favour</a:t>
            </a:r>
            <a:r>
              <a:rPr lang="en-US" sz="900" dirty="0"/>
              <a:t> Composition over Inheritance concept and ask </a:t>
            </a:r>
            <a:r>
              <a:rPr lang="en-US" sz="900" dirty="0" err="1"/>
              <a:t>yourselve</a:t>
            </a:r>
            <a:r>
              <a:rPr lang="en-US" sz="900" dirty="0"/>
              <a:t> why you shouldn't prefer composition right away.</a:t>
            </a:r>
          </a:p>
          <a:p>
            <a:r>
              <a:rPr lang="en-US" sz="900" dirty="0"/>
              <a:t>"Because inheritance exposes a subclass to details of its parent's implementation, it's often said that 'inheritance breaks encapsulation'". (Gang of Four 1995:19)</a:t>
            </a:r>
          </a:p>
        </p:txBody>
      </p:sp>
      <p:sp>
        <p:nvSpPr>
          <p:cNvPr id="10" name="TextBox 9">
            <a:extLst>
              <a:ext uri="{FF2B5EF4-FFF2-40B4-BE49-F238E27FC236}">
                <a16:creationId xmlns:a16="http://schemas.microsoft.com/office/drawing/2014/main" id="{9B1728B2-9EA0-460B-A53D-051F80E714F9}"/>
              </a:ext>
            </a:extLst>
          </p:cNvPr>
          <p:cNvSpPr txBox="1"/>
          <p:nvPr/>
        </p:nvSpPr>
        <p:spPr>
          <a:xfrm>
            <a:off x="5009371" y="2462135"/>
            <a:ext cx="3428269" cy="2554545"/>
          </a:xfrm>
          <a:prstGeom prst="rect">
            <a:avLst/>
          </a:prstGeom>
          <a:noFill/>
        </p:spPr>
        <p:txBody>
          <a:bodyPr wrap="square" rtlCol="0">
            <a:spAutoFit/>
          </a:bodyPr>
          <a:lstStyle/>
          <a:p>
            <a:pPr marL="285750" indent="-285750" algn="l">
              <a:buFont typeface="Arial" panose="020B0604020202020204" pitchFamily="34" charset="0"/>
              <a:buChar char="•"/>
            </a:pPr>
            <a:r>
              <a:rPr lang="en-US" sz="1600" b="1" dirty="0"/>
              <a:t>Adapter can override some </a:t>
            </a:r>
            <a:r>
              <a:rPr lang="en-US" sz="1600" b="1" dirty="0" err="1"/>
              <a:t>Adaptee</a:t>
            </a:r>
            <a:r>
              <a:rPr lang="en-US" sz="1600" b="1" dirty="0"/>
              <a:t> behavior</a:t>
            </a:r>
          </a:p>
          <a:p>
            <a:pPr marL="285750" indent="-285750" algn="l">
              <a:buFont typeface="Arial" panose="020B0604020202020204" pitchFamily="34" charset="0"/>
              <a:buChar char="•"/>
            </a:pPr>
            <a:endParaRPr lang="en-US" sz="1600" b="1" dirty="0">
              <a:latin typeface="+mn-lt"/>
            </a:endParaRPr>
          </a:p>
          <a:p>
            <a:pPr marL="285750" indent="-285750" algn="l">
              <a:buFont typeface="Arial" panose="020B0604020202020204" pitchFamily="34" charset="0"/>
              <a:buChar char="•"/>
            </a:pPr>
            <a:endParaRPr lang="en-US" sz="1600" b="1" dirty="0">
              <a:latin typeface="+mn-lt"/>
            </a:endParaRPr>
          </a:p>
          <a:p>
            <a:pPr marL="285750" indent="-285750" algn="l">
              <a:buFont typeface="Arial" panose="020B0604020202020204" pitchFamily="34" charset="0"/>
              <a:buChar char="•"/>
            </a:pPr>
            <a:r>
              <a:rPr lang="en-US" sz="1600" b="1" dirty="0"/>
              <a:t>Simplicity – introduces only one object</a:t>
            </a:r>
          </a:p>
          <a:p>
            <a:pPr marL="285750" indent="-285750" algn="l">
              <a:buFont typeface="Arial" panose="020B0604020202020204" pitchFamily="34" charset="0"/>
              <a:buChar char="•"/>
            </a:pPr>
            <a:endParaRPr lang="en-US" sz="1600" b="1" dirty="0">
              <a:latin typeface="+mn-lt"/>
            </a:endParaRPr>
          </a:p>
          <a:p>
            <a:pPr marL="285750" indent="-285750" algn="l">
              <a:buFont typeface="Arial" panose="020B0604020202020204" pitchFamily="34" charset="0"/>
              <a:buChar char="•"/>
            </a:pPr>
            <a:endParaRPr lang="en-US" sz="1600" b="1" dirty="0">
              <a:latin typeface="+mn-lt"/>
            </a:endParaRPr>
          </a:p>
          <a:p>
            <a:pPr marL="285750" indent="-285750" algn="l">
              <a:buFont typeface="Arial" panose="020B0604020202020204" pitchFamily="34" charset="0"/>
              <a:buChar char="•"/>
            </a:pPr>
            <a:r>
              <a:rPr lang="en-US" sz="1600" b="1" dirty="0"/>
              <a:t>Adapter commits to specific </a:t>
            </a:r>
            <a:r>
              <a:rPr lang="en-US" sz="1600" b="1" dirty="0" err="1"/>
              <a:t>Adaptee</a:t>
            </a:r>
            <a:r>
              <a:rPr lang="en-US" sz="1600" b="1" dirty="0"/>
              <a:t> class</a:t>
            </a:r>
            <a:endParaRPr lang="en-US" sz="1600" b="1" dirty="0">
              <a:latin typeface="+mn-lt"/>
            </a:endParaRPr>
          </a:p>
        </p:txBody>
      </p:sp>
      <p:sp>
        <p:nvSpPr>
          <p:cNvPr id="11" name="Oval 2">
            <a:extLst>
              <a:ext uri="{FF2B5EF4-FFF2-40B4-BE49-F238E27FC236}">
                <a16:creationId xmlns:a16="http://schemas.microsoft.com/office/drawing/2014/main" id="{34586870-484E-4457-9837-893C73A08A26}"/>
              </a:ext>
            </a:extLst>
          </p:cNvPr>
          <p:cNvSpPr>
            <a:spLocks noChangeArrowheads="1"/>
          </p:cNvSpPr>
          <p:nvPr/>
        </p:nvSpPr>
        <p:spPr bwMode="gray">
          <a:xfrm>
            <a:off x="657225" y="2471660"/>
            <a:ext cx="292608" cy="295275"/>
          </a:xfrm>
          <a:prstGeom prst="ellipse">
            <a:avLst/>
          </a:prstGeom>
          <a:solidFill>
            <a:srgbClr val="00B050"/>
          </a:solidFill>
          <a:ln w="9525" algn="ctr">
            <a:noFill/>
            <a:round/>
            <a:headEnd/>
            <a:tailEnd/>
          </a:ln>
        </p:spPr>
        <p:txBody>
          <a:bodyPr wrap="none" lIns="0" tIns="0" rIns="0" bIns="0" anchor="ctr"/>
          <a:lstStyle/>
          <a:p>
            <a:pPr algn="ctr"/>
            <a:r>
              <a:rPr lang="en-US" sz="1400" b="1" dirty="0">
                <a:solidFill>
                  <a:schemeClr val="bg1"/>
                </a:solidFill>
                <a:latin typeface="Arial" pitchFamily="34" charset="0"/>
              </a:rPr>
              <a:t>+</a:t>
            </a:r>
          </a:p>
        </p:txBody>
      </p:sp>
      <p:sp>
        <p:nvSpPr>
          <p:cNvPr id="12" name="Oval 2">
            <a:extLst>
              <a:ext uri="{FF2B5EF4-FFF2-40B4-BE49-F238E27FC236}">
                <a16:creationId xmlns:a16="http://schemas.microsoft.com/office/drawing/2014/main" id="{46DDC4EC-3E6B-483D-B51C-BC4EB4E34E77}"/>
              </a:ext>
            </a:extLst>
          </p:cNvPr>
          <p:cNvSpPr>
            <a:spLocks noChangeArrowheads="1"/>
          </p:cNvSpPr>
          <p:nvPr>
            <p:custDataLst>
              <p:tags r:id="rId1"/>
            </p:custDataLst>
          </p:nvPr>
        </p:nvSpPr>
        <p:spPr bwMode="gray">
          <a:xfrm>
            <a:off x="657225" y="3444132"/>
            <a:ext cx="292608" cy="295275"/>
          </a:xfrm>
          <a:prstGeom prst="ellipse">
            <a:avLst/>
          </a:prstGeom>
          <a:solidFill>
            <a:srgbClr val="00B050"/>
          </a:solidFill>
          <a:ln w="9525" algn="ctr">
            <a:noFill/>
            <a:round/>
            <a:headEnd/>
            <a:tailEnd/>
          </a:ln>
        </p:spPr>
        <p:txBody>
          <a:bodyPr wrap="none" lIns="0" tIns="0" rIns="0" bIns="0" anchor="ctr"/>
          <a:lstStyle/>
          <a:p>
            <a:pPr algn="ctr"/>
            <a:r>
              <a:rPr lang="en-US" sz="1400" b="1" dirty="0">
                <a:solidFill>
                  <a:schemeClr val="bg1"/>
                </a:solidFill>
                <a:latin typeface="Arial" pitchFamily="34" charset="0"/>
              </a:rPr>
              <a:t>+</a:t>
            </a:r>
          </a:p>
        </p:txBody>
      </p:sp>
      <p:sp>
        <p:nvSpPr>
          <p:cNvPr id="13" name="Oval 2">
            <a:extLst>
              <a:ext uri="{FF2B5EF4-FFF2-40B4-BE49-F238E27FC236}">
                <a16:creationId xmlns:a16="http://schemas.microsoft.com/office/drawing/2014/main" id="{59F5C70A-A604-4AF2-AA13-BEE2CA0AE8DB}"/>
              </a:ext>
            </a:extLst>
          </p:cNvPr>
          <p:cNvSpPr>
            <a:spLocks noChangeArrowheads="1"/>
          </p:cNvSpPr>
          <p:nvPr/>
        </p:nvSpPr>
        <p:spPr bwMode="gray">
          <a:xfrm>
            <a:off x="657225" y="4416604"/>
            <a:ext cx="292608" cy="295275"/>
          </a:xfrm>
          <a:prstGeom prst="ellipse">
            <a:avLst/>
          </a:prstGeom>
          <a:solidFill>
            <a:srgbClr val="FF0000"/>
          </a:solidFill>
          <a:ln w="9525" algn="ctr">
            <a:noFill/>
            <a:round/>
            <a:headEnd/>
            <a:tailEnd/>
          </a:ln>
        </p:spPr>
        <p:txBody>
          <a:bodyPr wrap="none" lIns="0" tIns="0" rIns="0" bIns="0" anchor="ctr"/>
          <a:lstStyle/>
          <a:p>
            <a:pPr algn="ctr"/>
            <a:r>
              <a:rPr lang="en-US" b="1" dirty="0">
                <a:solidFill>
                  <a:schemeClr val="bg1"/>
                </a:solidFill>
                <a:latin typeface="Arial" pitchFamily="34" charset="0"/>
              </a:rPr>
              <a:t>-</a:t>
            </a:r>
          </a:p>
        </p:txBody>
      </p:sp>
      <p:sp>
        <p:nvSpPr>
          <p:cNvPr id="14" name="Oval 2">
            <a:extLst>
              <a:ext uri="{FF2B5EF4-FFF2-40B4-BE49-F238E27FC236}">
                <a16:creationId xmlns:a16="http://schemas.microsoft.com/office/drawing/2014/main" id="{39505500-F742-40A3-B8DF-165BCFAD9C4E}"/>
              </a:ext>
            </a:extLst>
          </p:cNvPr>
          <p:cNvSpPr>
            <a:spLocks noChangeArrowheads="1"/>
          </p:cNvSpPr>
          <p:nvPr/>
        </p:nvSpPr>
        <p:spPr bwMode="gray">
          <a:xfrm>
            <a:off x="4961746" y="2471660"/>
            <a:ext cx="292608" cy="295275"/>
          </a:xfrm>
          <a:prstGeom prst="ellipse">
            <a:avLst/>
          </a:prstGeom>
          <a:solidFill>
            <a:srgbClr val="00B050"/>
          </a:solidFill>
          <a:ln w="9525" algn="ctr">
            <a:noFill/>
            <a:round/>
            <a:headEnd/>
            <a:tailEnd/>
          </a:ln>
        </p:spPr>
        <p:txBody>
          <a:bodyPr wrap="none" lIns="0" tIns="0" rIns="0" bIns="0" anchor="ctr"/>
          <a:lstStyle/>
          <a:p>
            <a:pPr algn="ctr"/>
            <a:r>
              <a:rPr lang="en-US" sz="1400" b="1" dirty="0">
                <a:solidFill>
                  <a:schemeClr val="bg1"/>
                </a:solidFill>
                <a:latin typeface="Arial" pitchFamily="34" charset="0"/>
              </a:rPr>
              <a:t>+</a:t>
            </a:r>
          </a:p>
        </p:txBody>
      </p:sp>
      <p:sp>
        <p:nvSpPr>
          <p:cNvPr id="15" name="Oval 2">
            <a:extLst>
              <a:ext uri="{FF2B5EF4-FFF2-40B4-BE49-F238E27FC236}">
                <a16:creationId xmlns:a16="http://schemas.microsoft.com/office/drawing/2014/main" id="{2240E015-C2EE-410D-84D3-542026C03840}"/>
              </a:ext>
            </a:extLst>
          </p:cNvPr>
          <p:cNvSpPr>
            <a:spLocks noChangeArrowheads="1"/>
          </p:cNvSpPr>
          <p:nvPr>
            <p:custDataLst>
              <p:tags r:id="rId2"/>
            </p:custDataLst>
          </p:nvPr>
        </p:nvSpPr>
        <p:spPr bwMode="gray">
          <a:xfrm>
            <a:off x="4961746" y="3444132"/>
            <a:ext cx="292608" cy="295275"/>
          </a:xfrm>
          <a:prstGeom prst="ellipse">
            <a:avLst/>
          </a:prstGeom>
          <a:solidFill>
            <a:srgbClr val="00B050"/>
          </a:solidFill>
          <a:ln w="9525" algn="ctr">
            <a:noFill/>
            <a:round/>
            <a:headEnd/>
            <a:tailEnd/>
          </a:ln>
        </p:spPr>
        <p:txBody>
          <a:bodyPr wrap="none" lIns="0" tIns="0" rIns="0" bIns="0" anchor="ctr"/>
          <a:lstStyle/>
          <a:p>
            <a:pPr algn="ctr"/>
            <a:r>
              <a:rPr lang="en-US" sz="1400" b="1" dirty="0">
                <a:solidFill>
                  <a:schemeClr val="bg1"/>
                </a:solidFill>
                <a:latin typeface="Arial" pitchFamily="34" charset="0"/>
              </a:rPr>
              <a:t>+</a:t>
            </a:r>
          </a:p>
        </p:txBody>
      </p:sp>
      <p:sp>
        <p:nvSpPr>
          <p:cNvPr id="16" name="Oval 2">
            <a:extLst>
              <a:ext uri="{FF2B5EF4-FFF2-40B4-BE49-F238E27FC236}">
                <a16:creationId xmlns:a16="http://schemas.microsoft.com/office/drawing/2014/main" id="{0C6CFCC2-8755-42AE-87CE-3AA745DE0952}"/>
              </a:ext>
            </a:extLst>
          </p:cNvPr>
          <p:cNvSpPr>
            <a:spLocks noChangeArrowheads="1"/>
          </p:cNvSpPr>
          <p:nvPr/>
        </p:nvSpPr>
        <p:spPr bwMode="gray">
          <a:xfrm>
            <a:off x="4961746" y="4416604"/>
            <a:ext cx="292608" cy="295275"/>
          </a:xfrm>
          <a:prstGeom prst="ellipse">
            <a:avLst/>
          </a:prstGeom>
          <a:solidFill>
            <a:srgbClr val="FF0000"/>
          </a:solidFill>
          <a:ln w="9525" algn="ctr">
            <a:noFill/>
            <a:round/>
            <a:headEnd/>
            <a:tailEnd/>
          </a:ln>
        </p:spPr>
        <p:txBody>
          <a:bodyPr wrap="none" lIns="0" tIns="0" rIns="0" bIns="0" anchor="ctr"/>
          <a:lstStyle/>
          <a:p>
            <a:pPr algn="ctr"/>
            <a:r>
              <a:rPr lang="en-US" b="1" dirty="0">
                <a:solidFill>
                  <a:schemeClr val="bg1"/>
                </a:solidFill>
                <a:latin typeface="Arial" pitchFamily="34" charset="0"/>
              </a:rPr>
              <a:t>-</a:t>
            </a:r>
          </a:p>
        </p:txBody>
      </p:sp>
    </p:spTree>
    <p:extLst>
      <p:ext uri="{BB962C8B-B14F-4D97-AF65-F5344CB8AC3E}">
        <p14:creationId xmlns:p14="http://schemas.microsoft.com/office/powerpoint/2010/main" val="429365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57562" name="think-cell Slide" r:id="rId4" imgW="270" imgH="270" progId="TCLayout.ActiveDocument.1">
                  <p:embed/>
                </p:oleObj>
              </mc:Choice>
              <mc:Fallback>
                <p:oleObj name="think-cell Slide" r:id="rId4" imgW="270" imgH="270" progId="TCLayout.ActiveDocument.1">
                  <p:embed/>
                  <p:pic>
                    <p:nvPicPr>
                      <p:cNvPr id="24" name="Object 2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Implementation example setup</a:t>
            </a:r>
          </a:p>
        </p:txBody>
      </p:sp>
      <p:sp>
        <p:nvSpPr>
          <p:cNvPr id="2" name="Text Placeholder 1">
            <a:extLst>
              <a:ext uri="{FF2B5EF4-FFF2-40B4-BE49-F238E27FC236}">
                <a16:creationId xmlns:a16="http://schemas.microsoft.com/office/drawing/2014/main" id="{419D3EF4-5DAE-46FF-9A1E-C6A7B830CB50}"/>
              </a:ext>
            </a:extLst>
          </p:cNvPr>
          <p:cNvSpPr>
            <a:spLocks noGrp="1"/>
          </p:cNvSpPr>
          <p:nvPr>
            <p:ph type="body" sz="quarter" idx="10"/>
          </p:nvPr>
        </p:nvSpPr>
        <p:spPr/>
        <p:txBody>
          <a:bodyPr>
            <a:normAutofit/>
          </a:bodyPr>
          <a:lstStyle/>
          <a:p>
            <a:r>
              <a:rPr lang="en-US" sz="1800" b="0" i="1" dirty="0"/>
              <a:t>The example is simple…</a:t>
            </a:r>
          </a:p>
          <a:p>
            <a:endParaRPr lang="en-US" sz="1800" dirty="0"/>
          </a:p>
          <a:p>
            <a:r>
              <a:rPr lang="en-US" sz="1800" dirty="0"/>
              <a:t>We have an </a:t>
            </a:r>
            <a:r>
              <a:rPr lang="en-US" sz="1800" dirty="0" err="1"/>
              <a:t>Adaptee</a:t>
            </a:r>
            <a:r>
              <a:rPr lang="en-US" sz="1800" dirty="0"/>
              <a:t> class which does the following:</a:t>
            </a:r>
          </a:p>
          <a:p>
            <a:pPr marL="285750" indent="-285750">
              <a:buFont typeface="Arial" panose="020B0604020202020204" pitchFamily="34" charset="0"/>
              <a:buChar char="•"/>
            </a:pPr>
            <a:r>
              <a:rPr lang="en-US" sz="1800" b="0" dirty="0"/>
              <a:t>Gets the current date using datetime module</a:t>
            </a:r>
          </a:p>
          <a:p>
            <a:pPr marL="285750" indent="-285750">
              <a:buFont typeface="Arial" panose="020B0604020202020204" pitchFamily="34" charset="0"/>
              <a:buChar char="•"/>
            </a:pPr>
            <a:r>
              <a:rPr lang="en-US" sz="1800" b="0" dirty="0"/>
              <a:t>Outputs date in American format – Month/Day/Year</a:t>
            </a:r>
          </a:p>
          <a:p>
            <a:pPr marL="285750" indent="-285750">
              <a:buFont typeface="Arial" panose="020B0604020202020204" pitchFamily="34" charset="0"/>
              <a:buChar char="•"/>
            </a:pPr>
            <a:endParaRPr lang="en-US" sz="1800" b="0" dirty="0"/>
          </a:p>
          <a:p>
            <a:r>
              <a:rPr lang="en-US" sz="1800" dirty="0"/>
              <a:t>However, our Target interface requires the current date in European format</a:t>
            </a:r>
          </a:p>
          <a:p>
            <a:endParaRPr lang="en-US" sz="1800" b="0" dirty="0"/>
          </a:p>
          <a:p>
            <a:r>
              <a:rPr lang="en-US" sz="1800" dirty="0"/>
              <a:t>Since we can’t (don’t want to) change the </a:t>
            </a:r>
            <a:r>
              <a:rPr lang="en-US" sz="1800" dirty="0" err="1"/>
              <a:t>Adaptee</a:t>
            </a:r>
            <a:r>
              <a:rPr lang="en-US" sz="1800" dirty="0"/>
              <a:t>, we create an Adapter to automatically convert the date format from American to European</a:t>
            </a:r>
          </a:p>
          <a:p>
            <a:pPr marL="285750" indent="-285750">
              <a:buFont typeface="Arial" panose="020B0604020202020204" pitchFamily="34" charset="0"/>
              <a:buChar char="•"/>
            </a:pPr>
            <a:endParaRPr lang="en-US" sz="1800" dirty="0"/>
          </a:p>
          <a:p>
            <a:endParaRPr lang="en-US" sz="1800" dirty="0"/>
          </a:p>
        </p:txBody>
      </p:sp>
    </p:spTree>
    <p:extLst>
      <p:ext uri="{BB962C8B-B14F-4D97-AF65-F5344CB8AC3E}">
        <p14:creationId xmlns:p14="http://schemas.microsoft.com/office/powerpoint/2010/main" val="1765100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56540" name="think-cell Slide" r:id="rId4" imgW="270" imgH="270" progId="TCLayout.ActiveDocument.1">
                  <p:embed/>
                </p:oleObj>
              </mc:Choice>
              <mc:Fallback>
                <p:oleObj name="think-cell Slide" r:id="rId4" imgW="270" imgH="270" progId="TCLayout.ActiveDocument.1">
                  <p:embed/>
                  <p:pic>
                    <p:nvPicPr>
                      <p:cNvPr id="24" name="Object 23"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bwMode="auto">
          <a:xfrm>
            <a:off x="6334125" y="219075"/>
            <a:ext cx="2609850" cy="733425"/>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
        <p:nvSpPr>
          <p:cNvPr id="3" name="Title 2"/>
          <p:cNvSpPr>
            <a:spLocks noGrp="1"/>
          </p:cNvSpPr>
          <p:nvPr>
            <p:ph type="title"/>
          </p:nvPr>
        </p:nvSpPr>
        <p:spPr/>
        <p:txBody>
          <a:bodyPr>
            <a:normAutofit/>
          </a:bodyPr>
          <a:lstStyle/>
          <a:p>
            <a:r>
              <a:rPr lang="en-US" dirty="0"/>
              <a:t>Details of Object Adapter including UML diagram</a:t>
            </a:r>
          </a:p>
        </p:txBody>
      </p:sp>
      <p:sp>
        <p:nvSpPr>
          <p:cNvPr id="2" name="Rectangle 1">
            <a:extLst>
              <a:ext uri="{FF2B5EF4-FFF2-40B4-BE49-F238E27FC236}">
                <a16:creationId xmlns:a16="http://schemas.microsoft.com/office/drawing/2014/main" id="{5C30F2E9-6BD8-4468-9E08-4E11CD1C6342}"/>
              </a:ext>
            </a:extLst>
          </p:cNvPr>
          <p:cNvSpPr/>
          <p:nvPr/>
        </p:nvSpPr>
        <p:spPr bwMode="auto">
          <a:xfrm>
            <a:off x="850900" y="1935353"/>
            <a:ext cx="1282700" cy="863600"/>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defTabSz="889000" rtl="0" eaLnBrk="1" fontAlgn="base" latinLnBrk="0" hangingPunct="1"/>
            <a:r>
              <a:rPr kumimoji="0" lang="en-US" sz="1400" b="1" i="0" u="none" strike="noStrike" cap="none" normalizeH="0" baseline="0" dirty="0">
                <a:solidFill>
                  <a:schemeClr val="tx1"/>
                </a:solidFill>
                <a:effectLst/>
                <a:latin typeface="+mn-lt"/>
                <a:cs typeface="+mn-cs"/>
              </a:rPr>
              <a:t>Client</a:t>
            </a:r>
          </a:p>
        </p:txBody>
      </p:sp>
      <p:sp>
        <p:nvSpPr>
          <p:cNvPr id="9" name="Rectangle 8">
            <a:extLst>
              <a:ext uri="{FF2B5EF4-FFF2-40B4-BE49-F238E27FC236}">
                <a16:creationId xmlns:a16="http://schemas.microsoft.com/office/drawing/2014/main" id="{E127310C-854A-4E7E-B014-6F807DC810AC}"/>
              </a:ext>
            </a:extLst>
          </p:cNvPr>
          <p:cNvSpPr/>
          <p:nvPr/>
        </p:nvSpPr>
        <p:spPr bwMode="auto">
          <a:xfrm>
            <a:off x="3746500" y="1935353"/>
            <a:ext cx="1651000" cy="464947"/>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l" defTabSz="889000" rtl="0" eaLnBrk="1" fontAlgn="base" latinLnBrk="0" hangingPunct="1"/>
            <a:r>
              <a:rPr kumimoji="0" lang="en-US" sz="1400" b="1" i="0" u="none" strike="noStrike" cap="none" normalizeH="0" baseline="0" dirty="0">
                <a:solidFill>
                  <a:schemeClr val="tx1"/>
                </a:solidFill>
                <a:effectLst/>
                <a:latin typeface="+mn-lt"/>
                <a:cs typeface="+mn-cs"/>
              </a:rPr>
              <a:t>Target (interface)</a:t>
            </a:r>
          </a:p>
        </p:txBody>
      </p:sp>
      <p:sp>
        <p:nvSpPr>
          <p:cNvPr id="11" name="Rectangle 10">
            <a:extLst>
              <a:ext uri="{FF2B5EF4-FFF2-40B4-BE49-F238E27FC236}">
                <a16:creationId xmlns:a16="http://schemas.microsoft.com/office/drawing/2014/main" id="{49A7D60D-8ACA-4966-9C90-1044914E84FB}"/>
              </a:ext>
            </a:extLst>
          </p:cNvPr>
          <p:cNvSpPr/>
          <p:nvPr/>
        </p:nvSpPr>
        <p:spPr bwMode="auto">
          <a:xfrm>
            <a:off x="3746500" y="2400300"/>
            <a:ext cx="1651000" cy="863600"/>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t" anchorCtr="0" compatLnSpc="1">
            <a:prstTxWarp prst="textNoShape">
              <a:avLst/>
            </a:prstTxWarp>
            <a:noAutofit/>
          </a:bodyPr>
          <a:lstStyle/>
          <a:p>
            <a:pPr marL="0" marR="0" indent="0" algn="l" defTabSz="889000" rtl="0" eaLnBrk="1" fontAlgn="base" latinLnBrk="0" hangingPunct="1"/>
            <a:r>
              <a:rPr kumimoji="0" lang="en-US" sz="1400" b="0" i="0" u="none" strike="noStrike" cap="none" normalizeH="0" baseline="0" dirty="0" err="1">
                <a:solidFill>
                  <a:schemeClr val="tx1"/>
                </a:solidFill>
                <a:effectLst/>
                <a:latin typeface="+mn-lt"/>
                <a:cs typeface="+mn-cs"/>
              </a:rPr>
              <a:t>OperationX</a:t>
            </a:r>
            <a:r>
              <a:rPr kumimoji="0" lang="en-US" sz="1400" b="0" i="0" u="none" strike="noStrike" cap="none" normalizeH="0" baseline="0" dirty="0">
                <a:solidFill>
                  <a:schemeClr val="tx1"/>
                </a:solidFill>
                <a:effectLst/>
                <a:latin typeface="+mn-lt"/>
                <a:cs typeface="+mn-cs"/>
              </a:rPr>
              <a:t>()</a:t>
            </a:r>
          </a:p>
        </p:txBody>
      </p:sp>
      <p:sp>
        <p:nvSpPr>
          <p:cNvPr id="12" name="Rectangle 11">
            <a:extLst>
              <a:ext uri="{FF2B5EF4-FFF2-40B4-BE49-F238E27FC236}">
                <a16:creationId xmlns:a16="http://schemas.microsoft.com/office/drawing/2014/main" id="{B806FEA6-7DA4-4278-80CE-C1D526221149}"/>
              </a:ext>
            </a:extLst>
          </p:cNvPr>
          <p:cNvSpPr/>
          <p:nvPr/>
        </p:nvSpPr>
        <p:spPr bwMode="auto">
          <a:xfrm>
            <a:off x="6642100" y="1935353"/>
            <a:ext cx="1651000" cy="464947"/>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l" defTabSz="889000" rtl="0" eaLnBrk="1" fontAlgn="base" latinLnBrk="0" hangingPunct="1"/>
            <a:r>
              <a:rPr kumimoji="0" lang="en-US" sz="1400" b="1" i="0" u="none" strike="noStrike" cap="none" normalizeH="0" baseline="0" dirty="0" err="1">
                <a:solidFill>
                  <a:schemeClr val="tx1"/>
                </a:solidFill>
                <a:effectLst/>
                <a:latin typeface="+mn-lt"/>
                <a:cs typeface="+mn-cs"/>
              </a:rPr>
              <a:t>Adaptee</a:t>
            </a:r>
            <a:endParaRPr kumimoji="0" lang="en-US" sz="1400" b="1" i="0" u="none" strike="noStrike" cap="none" normalizeH="0" baseline="0" dirty="0">
              <a:solidFill>
                <a:schemeClr val="tx1"/>
              </a:solidFill>
              <a:effectLst/>
              <a:latin typeface="+mn-lt"/>
              <a:cs typeface="+mn-cs"/>
            </a:endParaRPr>
          </a:p>
        </p:txBody>
      </p:sp>
      <p:sp>
        <p:nvSpPr>
          <p:cNvPr id="13" name="Rectangle 12">
            <a:extLst>
              <a:ext uri="{FF2B5EF4-FFF2-40B4-BE49-F238E27FC236}">
                <a16:creationId xmlns:a16="http://schemas.microsoft.com/office/drawing/2014/main" id="{34F1A2EE-D982-4260-90A5-66836BD67989}"/>
              </a:ext>
            </a:extLst>
          </p:cNvPr>
          <p:cNvSpPr/>
          <p:nvPr/>
        </p:nvSpPr>
        <p:spPr bwMode="auto">
          <a:xfrm>
            <a:off x="6642100" y="2400300"/>
            <a:ext cx="1651000" cy="863600"/>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t" anchorCtr="0" compatLnSpc="1">
            <a:prstTxWarp prst="textNoShape">
              <a:avLst/>
            </a:prstTxWarp>
            <a:noAutofit/>
          </a:bodyPr>
          <a:lstStyle/>
          <a:p>
            <a:pPr marL="0" marR="0" indent="0" algn="l" defTabSz="889000" rtl="0" eaLnBrk="1" fontAlgn="base" latinLnBrk="0" hangingPunct="1"/>
            <a:r>
              <a:rPr kumimoji="0" lang="en-US" sz="1400" b="0" i="0" u="none" strike="noStrike" cap="none" normalizeH="0" baseline="0" dirty="0" err="1">
                <a:solidFill>
                  <a:schemeClr val="tx1"/>
                </a:solidFill>
                <a:effectLst/>
                <a:latin typeface="+mn-lt"/>
                <a:cs typeface="+mn-cs"/>
              </a:rPr>
              <a:t>OperationY</a:t>
            </a:r>
            <a:r>
              <a:rPr kumimoji="0" lang="en-US" sz="1400" b="0" i="0" u="none" strike="noStrike" cap="none" normalizeH="0" baseline="0" dirty="0">
                <a:solidFill>
                  <a:schemeClr val="tx1"/>
                </a:solidFill>
                <a:effectLst/>
                <a:latin typeface="+mn-lt"/>
                <a:cs typeface="+mn-cs"/>
              </a:rPr>
              <a:t>()</a:t>
            </a:r>
          </a:p>
        </p:txBody>
      </p:sp>
      <p:sp>
        <p:nvSpPr>
          <p:cNvPr id="14" name="Rectangle 13">
            <a:extLst>
              <a:ext uri="{FF2B5EF4-FFF2-40B4-BE49-F238E27FC236}">
                <a16:creationId xmlns:a16="http://schemas.microsoft.com/office/drawing/2014/main" id="{8B8C13A7-3682-486A-92B6-B71D352444B8}"/>
              </a:ext>
            </a:extLst>
          </p:cNvPr>
          <p:cNvSpPr/>
          <p:nvPr/>
        </p:nvSpPr>
        <p:spPr bwMode="auto">
          <a:xfrm>
            <a:off x="3746500" y="4157853"/>
            <a:ext cx="1651000" cy="464947"/>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l" defTabSz="889000" rtl="0" eaLnBrk="1" fontAlgn="base" latinLnBrk="0" hangingPunct="1"/>
            <a:r>
              <a:rPr kumimoji="0" lang="en-US" sz="1400" b="1" i="0" u="none" strike="noStrike" cap="none" normalizeH="0" baseline="0" dirty="0">
                <a:solidFill>
                  <a:schemeClr val="tx1"/>
                </a:solidFill>
                <a:effectLst/>
                <a:latin typeface="+mn-lt"/>
                <a:cs typeface="+mn-cs"/>
              </a:rPr>
              <a:t>Adapter</a:t>
            </a:r>
          </a:p>
        </p:txBody>
      </p:sp>
      <p:sp>
        <p:nvSpPr>
          <p:cNvPr id="15" name="Rectangle 14">
            <a:extLst>
              <a:ext uri="{FF2B5EF4-FFF2-40B4-BE49-F238E27FC236}">
                <a16:creationId xmlns:a16="http://schemas.microsoft.com/office/drawing/2014/main" id="{401130C9-1FB5-4269-B864-9E0AB37AEE86}"/>
              </a:ext>
            </a:extLst>
          </p:cNvPr>
          <p:cNvSpPr/>
          <p:nvPr/>
        </p:nvSpPr>
        <p:spPr bwMode="auto">
          <a:xfrm>
            <a:off x="3746500" y="4622800"/>
            <a:ext cx="1651000" cy="863600"/>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t" anchorCtr="0" compatLnSpc="1">
            <a:prstTxWarp prst="textNoShape">
              <a:avLst/>
            </a:prstTxWarp>
            <a:noAutofit/>
          </a:bodyPr>
          <a:lstStyle/>
          <a:p>
            <a:pPr marL="0" marR="0" indent="0" algn="l" defTabSz="889000" rtl="0" eaLnBrk="1" fontAlgn="base" latinLnBrk="0" hangingPunct="1"/>
            <a:r>
              <a:rPr kumimoji="0" lang="en-US" sz="1400" b="0" i="0" u="none" strike="noStrike" cap="none" normalizeH="0" baseline="0" dirty="0" err="1">
                <a:solidFill>
                  <a:schemeClr val="tx1"/>
                </a:solidFill>
                <a:effectLst/>
                <a:latin typeface="+mn-lt"/>
                <a:cs typeface="+mn-cs"/>
              </a:rPr>
              <a:t>OperationX</a:t>
            </a:r>
            <a:r>
              <a:rPr kumimoji="0" lang="en-US" sz="1400" b="0" i="0" u="none" strike="noStrike" cap="none" normalizeH="0" baseline="0" dirty="0">
                <a:solidFill>
                  <a:schemeClr val="tx1"/>
                </a:solidFill>
                <a:effectLst/>
                <a:latin typeface="+mn-lt"/>
                <a:cs typeface="+mn-cs"/>
              </a:rPr>
              <a:t>()</a:t>
            </a:r>
          </a:p>
        </p:txBody>
      </p:sp>
      <p:cxnSp>
        <p:nvCxnSpPr>
          <p:cNvPr id="5" name="Straight Arrow Connector 4">
            <a:extLst>
              <a:ext uri="{FF2B5EF4-FFF2-40B4-BE49-F238E27FC236}">
                <a16:creationId xmlns:a16="http://schemas.microsoft.com/office/drawing/2014/main" id="{76738F00-A285-4C0B-B9F1-3EE9222AEC72}"/>
              </a:ext>
            </a:extLst>
          </p:cNvPr>
          <p:cNvCxnSpPr>
            <a:cxnSpLocks/>
            <a:endCxn id="9" idx="1"/>
          </p:cNvCxnSpPr>
          <p:nvPr/>
        </p:nvCxnSpPr>
        <p:spPr bwMode="auto">
          <a:xfrm flipV="1">
            <a:off x="2133600" y="2167827"/>
            <a:ext cx="1612900" cy="7238"/>
          </a:xfrm>
          <a:prstGeom prst="straightConnector1">
            <a:avLst/>
          </a:prstGeom>
          <a:noFill/>
          <a:ln w="9525" cap="flat" cmpd="sng" algn="ctr">
            <a:solidFill>
              <a:srgbClr val="4D4F53"/>
            </a:solidFill>
            <a:prstDash val="solid"/>
            <a:round/>
            <a:headEnd type="none" w="lg" len="lg"/>
            <a:tailEnd type="triangle" w="lg" len="lg"/>
          </a:ln>
          <a:effectLst/>
        </p:spPr>
      </p:cxnSp>
      <p:cxnSp>
        <p:nvCxnSpPr>
          <p:cNvPr id="20" name="Straight Arrow Connector 19">
            <a:extLst>
              <a:ext uri="{FF2B5EF4-FFF2-40B4-BE49-F238E27FC236}">
                <a16:creationId xmlns:a16="http://schemas.microsoft.com/office/drawing/2014/main" id="{7E0BBE96-6D85-43C5-BBE0-EAB138BAAAEA}"/>
              </a:ext>
            </a:extLst>
          </p:cNvPr>
          <p:cNvCxnSpPr>
            <a:cxnSpLocks/>
            <a:endCxn id="12" idx="1"/>
          </p:cNvCxnSpPr>
          <p:nvPr/>
        </p:nvCxnSpPr>
        <p:spPr bwMode="auto">
          <a:xfrm>
            <a:off x="6069012" y="2164208"/>
            <a:ext cx="573088" cy="3619"/>
          </a:xfrm>
          <a:prstGeom prst="straightConnector1">
            <a:avLst/>
          </a:prstGeom>
          <a:noFill/>
          <a:ln w="9525" cap="flat" cmpd="sng" algn="ctr">
            <a:solidFill>
              <a:srgbClr val="4D4F53"/>
            </a:solidFill>
            <a:prstDash val="solid"/>
            <a:round/>
            <a:headEnd type="none" w="lg" len="lg"/>
            <a:tailEnd type="triangle" w="lg" len="lg"/>
          </a:ln>
          <a:effectLst/>
        </p:spPr>
      </p:cxnSp>
      <p:cxnSp>
        <p:nvCxnSpPr>
          <p:cNvPr id="25" name="Straight Connector 24">
            <a:extLst>
              <a:ext uri="{FF2B5EF4-FFF2-40B4-BE49-F238E27FC236}">
                <a16:creationId xmlns:a16="http://schemas.microsoft.com/office/drawing/2014/main" id="{BBA300CF-F6F5-48B6-91B9-3305137BE995}"/>
              </a:ext>
            </a:extLst>
          </p:cNvPr>
          <p:cNvCxnSpPr/>
          <p:nvPr/>
        </p:nvCxnSpPr>
        <p:spPr bwMode="auto">
          <a:xfrm>
            <a:off x="6069012" y="2164208"/>
            <a:ext cx="0" cy="2226118"/>
          </a:xfrm>
          <a:prstGeom prst="line">
            <a:avLst/>
          </a:prstGeom>
          <a:noFill/>
          <a:ln w="9525" cap="flat" cmpd="sng" algn="ctr">
            <a:solidFill>
              <a:srgbClr val="4D4F53"/>
            </a:solidFill>
            <a:prstDash val="solid"/>
            <a:round/>
            <a:headEnd type="none" w="med" len="med"/>
            <a:tailEnd type="none" w="med" len="med"/>
          </a:ln>
          <a:effectLst/>
        </p:spPr>
      </p:cxnSp>
      <p:cxnSp>
        <p:nvCxnSpPr>
          <p:cNvPr id="27" name="Straight Connector 26">
            <a:extLst>
              <a:ext uri="{FF2B5EF4-FFF2-40B4-BE49-F238E27FC236}">
                <a16:creationId xmlns:a16="http://schemas.microsoft.com/office/drawing/2014/main" id="{1DF9CAB2-3960-40E9-903F-657F46B16826}"/>
              </a:ext>
            </a:extLst>
          </p:cNvPr>
          <p:cNvCxnSpPr>
            <a:cxnSpLocks/>
            <a:endCxn id="33" idx="1"/>
          </p:cNvCxnSpPr>
          <p:nvPr/>
        </p:nvCxnSpPr>
        <p:spPr bwMode="auto">
          <a:xfrm flipV="1">
            <a:off x="4978400" y="4822127"/>
            <a:ext cx="1505949" cy="12406"/>
          </a:xfrm>
          <a:prstGeom prst="line">
            <a:avLst/>
          </a:prstGeom>
          <a:noFill/>
          <a:ln w="9525" cap="flat" cmpd="sng" algn="ctr">
            <a:solidFill>
              <a:srgbClr val="4D4F53"/>
            </a:solidFill>
            <a:prstDash val="dash"/>
            <a:round/>
            <a:headEnd type="oval" w="med" len="med"/>
            <a:tailEnd type="none" w="med" len="med"/>
          </a:ln>
          <a:effectLst/>
        </p:spPr>
      </p:cxnSp>
      <p:sp>
        <p:nvSpPr>
          <p:cNvPr id="29" name="TextBox 28">
            <a:extLst>
              <a:ext uri="{FF2B5EF4-FFF2-40B4-BE49-F238E27FC236}">
                <a16:creationId xmlns:a16="http://schemas.microsoft.com/office/drawing/2014/main" id="{4FB913D2-8936-4C24-B187-8E5C3D154E20}"/>
              </a:ext>
            </a:extLst>
          </p:cNvPr>
          <p:cNvSpPr txBox="1"/>
          <p:nvPr/>
        </p:nvSpPr>
        <p:spPr>
          <a:xfrm>
            <a:off x="6069012" y="3738460"/>
            <a:ext cx="830677" cy="307777"/>
          </a:xfrm>
          <a:prstGeom prst="rect">
            <a:avLst/>
          </a:prstGeom>
          <a:noFill/>
        </p:spPr>
        <p:txBody>
          <a:bodyPr wrap="none" rtlCol="0">
            <a:spAutoFit/>
          </a:bodyPr>
          <a:lstStyle/>
          <a:p>
            <a:r>
              <a:rPr lang="en-US" dirty="0" err="1">
                <a:latin typeface="+mn-lt"/>
              </a:rPr>
              <a:t>adaptee</a:t>
            </a:r>
            <a:endParaRPr lang="en-US" dirty="0">
              <a:latin typeface="+mn-lt"/>
            </a:endParaRPr>
          </a:p>
        </p:txBody>
      </p:sp>
      <p:cxnSp>
        <p:nvCxnSpPr>
          <p:cNvPr id="31" name="Straight Connector 30">
            <a:extLst>
              <a:ext uri="{FF2B5EF4-FFF2-40B4-BE49-F238E27FC236}">
                <a16:creationId xmlns:a16="http://schemas.microsoft.com/office/drawing/2014/main" id="{A1F1E1A8-2A81-4A27-93A0-C64C200B9D24}"/>
              </a:ext>
            </a:extLst>
          </p:cNvPr>
          <p:cNvCxnSpPr>
            <a:cxnSpLocks/>
            <a:endCxn id="14" idx="0"/>
          </p:cNvCxnSpPr>
          <p:nvPr/>
        </p:nvCxnSpPr>
        <p:spPr bwMode="auto">
          <a:xfrm>
            <a:off x="4572000" y="3260282"/>
            <a:ext cx="0" cy="897571"/>
          </a:xfrm>
          <a:prstGeom prst="line">
            <a:avLst/>
          </a:prstGeom>
          <a:noFill/>
          <a:ln w="9525" cap="flat" cmpd="sng" algn="ctr">
            <a:solidFill>
              <a:srgbClr val="4D4F53"/>
            </a:solidFill>
            <a:prstDash val="solid"/>
            <a:round/>
            <a:headEnd type="none" w="med" len="med"/>
            <a:tailEnd type="none" w="med" len="med"/>
          </a:ln>
          <a:effectLst/>
        </p:spPr>
      </p:cxnSp>
      <p:sp>
        <p:nvSpPr>
          <p:cNvPr id="33" name="Rectangle 32">
            <a:extLst>
              <a:ext uri="{FF2B5EF4-FFF2-40B4-BE49-F238E27FC236}">
                <a16:creationId xmlns:a16="http://schemas.microsoft.com/office/drawing/2014/main" id="{93A4A51F-9A96-4B84-BBC3-5643B9417B09}"/>
              </a:ext>
            </a:extLst>
          </p:cNvPr>
          <p:cNvSpPr/>
          <p:nvPr/>
        </p:nvSpPr>
        <p:spPr bwMode="auto">
          <a:xfrm>
            <a:off x="6484349" y="4589653"/>
            <a:ext cx="2459625" cy="464947"/>
          </a:xfrm>
          <a:prstGeom prst="rect">
            <a:avLst/>
          </a:prstGeom>
          <a:solidFill>
            <a:srgbClr val="F3F3F3"/>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l" defTabSz="889000" rtl="0" eaLnBrk="1" fontAlgn="base" latinLnBrk="0" hangingPunct="1"/>
            <a:r>
              <a:rPr kumimoji="0" lang="en-US" sz="1400" i="0" u="none" strike="noStrike" cap="none" normalizeH="0" baseline="0" dirty="0" err="1">
                <a:solidFill>
                  <a:schemeClr val="tx1"/>
                </a:solidFill>
                <a:effectLst/>
                <a:latin typeface="+mn-lt"/>
                <a:cs typeface="+mn-cs"/>
              </a:rPr>
              <a:t>Adaptee.OperationY</a:t>
            </a:r>
            <a:r>
              <a:rPr kumimoji="0" lang="en-US" sz="1400" i="0" u="none" strike="noStrike" cap="none" normalizeH="0" baseline="0" dirty="0">
                <a:solidFill>
                  <a:schemeClr val="tx1"/>
                </a:solidFill>
                <a:effectLst/>
                <a:latin typeface="+mn-lt"/>
                <a:cs typeface="+mn-cs"/>
              </a:rPr>
              <a:t>()</a:t>
            </a:r>
          </a:p>
        </p:txBody>
      </p:sp>
      <p:sp>
        <p:nvSpPr>
          <p:cNvPr id="34" name="Right Triangle 33">
            <a:extLst>
              <a:ext uri="{FF2B5EF4-FFF2-40B4-BE49-F238E27FC236}">
                <a16:creationId xmlns:a16="http://schemas.microsoft.com/office/drawing/2014/main" id="{CB87CF94-00A2-4EF9-BA3A-A8A7789AD2D0}"/>
              </a:ext>
            </a:extLst>
          </p:cNvPr>
          <p:cNvSpPr/>
          <p:nvPr/>
        </p:nvSpPr>
        <p:spPr bwMode="auto">
          <a:xfrm rot="10800000">
            <a:off x="8677274" y="4573080"/>
            <a:ext cx="279400" cy="223646"/>
          </a:xfrm>
          <a:prstGeom prst="rtTriangl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cxnSp>
        <p:nvCxnSpPr>
          <p:cNvPr id="38" name="Straight Connector 37">
            <a:extLst>
              <a:ext uri="{FF2B5EF4-FFF2-40B4-BE49-F238E27FC236}">
                <a16:creationId xmlns:a16="http://schemas.microsoft.com/office/drawing/2014/main" id="{B0F3A6F8-7F9E-436C-B168-22551872D384}"/>
              </a:ext>
            </a:extLst>
          </p:cNvPr>
          <p:cNvCxnSpPr>
            <a:cxnSpLocks/>
            <a:endCxn id="14" idx="3"/>
          </p:cNvCxnSpPr>
          <p:nvPr/>
        </p:nvCxnSpPr>
        <p:spPr bwMode="auto">
          <a:xfrm flipH="1">
            <a:off x="5397500" y="4390326"/>
            <a:ext cx="671512" cy="1"/>
          </a:xfrm>
          <a:prstGeom prst="line">
            <a:avLst/>
          </a:prstGeom>
          <a:noFill/>
          <a:ln w="9525" cap="flat" cmpd="sng" algn="ctr">
            <a:solidFill>
              <a:srgbClr val="4D4F53"/>
            </a:solidFill>
            <a:prstDash val="solid"/>
            <a:round/>
            <a:headEnd type="none" w="med" len="med"/>
            <a:tailEnd type="none" w="med" len="med"/>
          </a:ln>
          <a:effectLst/>
        </p:spPr>
      </p:cxnSp>
      <p:sp>
        <p:nvSpPr>
          <p:cNvPr id="40" name="Isosceles Triangle 39">
            <a:extLst>
              <a:ext uri="{FF2B5EF4-FFF2-40B4-BE49-F238E27FC236}">
                <a16:creationId xmlns:a16="http://schemas.microsoft.com/office/drawing/2014/main" id="{5F9B8ACF-0893-4631-A35F-E9A44A454E9C}"/>
              </a:ext>
            </a:extLst>
          </p:cNvPr>
          <p:cNvSpPr/>
          <p:nvPr/>
        </p:nvSpPr>
        <p:spPr bwMode="auto">
          <a:xfrm>
            <a:off x="4362451" y="3283328"/>
            <a:ext cx="419098" cy="247274"/>
          </a:xfrm>
          <a:prstGeom prst="triangle">
            <a:avLst/>
          </a:prstGeom>
          <a:solidFill>
            <a:schemeClr val="bg1"/>
          </a:solidFill>
          <a:ln w="9525" cap="flat" cmpd="sng" algn="ctr">
            <a:solidFill>
              <a:schemeClr val="bg1">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noAutofit/>
          </a:bodyPr>
          <a:lstStyle/>
          <a:p>
            <a:pPr marL="0" marR="0" indent="0" algn="ctr" defTabSz="889000" rtl="0" eaLnBrk="1" fontAlgn="base" latinLnBrk="0" hangingPunct="1"/>
            <a:endParaRPr kumimoji="0" lang="en-US" sz="1400" b="0" i="0" u="none" strike="noStrike" cap="none" normalizeH="0" baseline="0" dirty="0">
              <a:solidFill>
                <a:schemeClr val="tx1"/>
              </a:solidFill>
              <a:effectLst/>
              <a:latin typeface="+mn-lt"/>
              <a:cs typeface="+mn-cs"/>
            </a:endParaRPr>
          </a:p>
        </p:txBody>
      </p:sp>
    </p:spTree>
    <p:extLst>
      <p:ext uri="{BB962C8B-B14F-4D97-AF65-F5344CB8AC3E}">
        <p14:creationId xmlns:p14="http://schemas.microsoft.com/office/powerpoint/2010/main" val="844739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7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4&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QXx1RsU.QmqL3ytrVaciq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QXx1RsU.QmqL3ytrVaciqQ"/>
  <p:tag name="INLINETEXTSHAPEGUID" val="dba08fbc-0168-4a39-b84a-87bf5eedb927"/>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QXx1RsU.QmqL3ytrVaciqQ"/>
  <p:tag name="INLINETEXTSHAPEGUID" val="dba08fbc-0168-4a39-b84a-87bf5eedb927"/>
</p:tagLst>
</file>

<file path=ppt/tags/tag14.xml><?xml version="1.0" encoding="utf-8"?>
<p:tagLst xmlns:a="http://schemas.openxmlformats.org/drawingml/2006/main" xmlns:r="http://schemas.openxmlformats.org/officeDocument/2006/relationships" xmlns:p="http://schemas.openxmlformats.org/presentationml/2006/main">
  <p:tag name="INLINETEXTSHAPEGUID" val="47ca2579-5051-449e-8de9-2b465fa4c9f8"/>
</p:tagLst>
</file>

<file path=ppt/tags/tag15.xml><?xml version="1.0" encoding="utf-8"?>
<p:tagLst xmlns:a="http://schemas.openxmlformats.org/drawingml/2006/main" xmlns:r="http://schemas.openxmlformats.org/officeDocument/2006/relationships" xmlns:p="http://schemas.openxmlformats.org/presentationml/2006/main">
  <p:tag name="INLINETEXTSHAPEGUID" val="47ca2579-5051-449e-8de9-2b465fa4c9f8"/>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SLIDESTYLE" val="CoverPag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ank">
  <a:themeElements>
    <a:clrScheme name="nationalgrid">
      <a:dk1>
        <a:srgbClr val="000000"/>
      </a:dk1>
      <a:lt1>
        <a:srgbClr val="FFFFFF"/>
      </a:lt1>
      <a:dk2>
        <a:srgbClr val="0079C1"/>
      </a:dk2>
      <a:lt2>
        <a:srgbClr val="808080"/>
      </a:lt2>
      <a:accent1>
        <a:srgbClr val="E2E2E2"/>
      </a:accent1>
      <a:accent2>
        <a:srgbClr val="AADEF3"/>
      </a:accent2>
      <a:accent3>
        <a:srgbClr val="FFFFFF"/>
      </a:accent3>
      <a:accent4>
        <a:srgbClr val="0079C1"/>
      </a:accent4>
      <a:accent5>
        <a:srgbClr val="EEEEEE"/>
      </a:accent5>
      <a:accent6>
        <a:srgbClr val="B2C7CA"/>
      </a:accent6>
      <a:hlink>
        <a:srgbClr val="009DDC"/>
      </a:hlink>
      <a:folHlink>
        <a:srgbClr val="55BDE7"/>
      </a:folHlink>
    </a:clrScheme>
    <a:fontScheme name="Custom 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3F3F3"/>
        </a:solidFill>
        <a:ln w="9525" cap="flat" cmpd="sng" algn="ctr">
          <a:solidFill>
            <a:srgbClr val="F3F3F3"/>
          </a:solidFill>
          <a:prstDash val="solid"/>
          <a:round/>
          <a:headEnd type="none" w="med" len="med"/>
          <a:tailEnd type="none" w="med" len="med"/>
        </a:ln>
        <a:effectLst/>
      </a:spPr>
      <a:bodyPr vert="horz" wrap="square" lIns="91440" tIns="91440" rIns="91440" bIns="91440" numCol="1" rtlCol="0" anchor="ctr" anchorCtr="0" compatLnSpc="1">
        <a:prstTxWarp prst="textNoShape">
          <a:avLst/>
        </a:prstTxWarp>
        <a:noAutofit/>
      </a:bodyPr>
      <a:lstStyle>
        <a:defPPr marL="0" marR="0" indent="0" algn="ctr" defTabSz="889000" rtl="0" eaLnBrk="1" fontAlgn="base" latinLnBrk="0" hangingPunct="1">
          <a:defRPr kumimoji="0" sz="1400" b="0" i="0" u="none" strike="noStrike" cap="none" normalizeH="0" baseline="0" dirty="0" smtClean="0">
            <a:solidFill>
              <a:schemeClr val="tx1"/>
            </a:solidFill>
            <a:effectLst/>
            <a:latin typeface="+mn-lt"/>
            <a:cs typeface="+mn-cs"/>
          </a:defRPr>
        </a:defPPr>
      </a:lstStyle>
    </a:spDef>
    <a:lnDef>
      <a:spPr bwMode="auto">
        <a:noFill/>
        <a:ln w="9525" cap="flat" cmpd="sng" algn="ctr">
          <a:solidFill>
            <a:srgbClr val="4D4F53"/>
          </a:solidFill>
          <a:prstDash val="solid"/>
          <a:round/>
          <a:headEnd type="none" w="med" len="med"/>
          <a:tailEnd type="none" w="med" len="med"/>
        </a:ln>
        <a:effectLst/>
      </a:spPr>
      <a:bodyPr/>
      <a:lstStyle/>
    </a:lnDef>
    <a:txDef>
      <a:spPr>
        <a:noFill/>
      </a:spPr>
      <a:bodyPr wrap="square" rtlCol="0">
        <a:spAutoFit/>
      </a:bodyPr>
      <a:lstStyle>
        <a:defPPr>
          <a:defRPr dirty="0" smtClean="0">
            <a:latin typeface="+mn-lt"/>
          </a:defRPr>
        </a:defPPr>
      </a:lstStyle>
    </a:txDef>
  </a:objectDefaults>
  <a:extraClrSchemeLst>
    <a:extraClrScheme>
      <a:clrScheme name="Letter Blank 1">
        <a:dk1>
          <a:srgbClr val="000000"/>
        </a:dk1>
        <a:lt1>
          <a:srgbClr val="FFFFFF"/>
        </a:lt1>
        <a:dk2>
          <a:srgbClr val="177B57"/>
        </a:dk2>
        <a:lt2>
          <a:srgbClr val="808080"/>
        </a:lt2>
        <a:accent1>
          <a:srgbClr val="E2E2E2"/>
        </a:accent1>
        <a:accent2>
          <a:srgbClr val="BCDEC2"/>
        </a:accent2>
        <a:accent3>
          <a:srgbClr val="FFFFFF"/>
        </a:accent3>
        <a:accent4>
          <a:srgbClr val="000000"/>
        </a:accent4>
        <a:accent5>
          <a:srgbClr val="EEEEEE"/>
        </a:accent5>
        <a:accent6>
          <a:srgbClr val="AAC9B0"/>
        </a:accent6>
        <a:hlink>
          <a:srgbClr val="5BAD82"/>
        </a:hlink>
        <a:folHlink>
          <a:srgbClr val="8EC6A1"/>
        </a:folHlink>
      </a:clrScheme>
      <a:clrMap bg1="lt1" tx1="dk1" bg2="lt2" tx2="dk2" accent1="accent1" accent2="accent2" accent3="accent3" accent4="accent4" accent5="accent5" accent6="accent6" hlink="hlink" folHlink="folHlink"/>
    </a:extraClrScheme>
    <a:extraClrScheme>
      <a:clrScheme name="Letter Blank 2">
        <a:dk1>
          <a:srgbClr val="000000"/>
        </a:dk1>
        <a:lt1>
          <a:srgbClr val="FFFFFF"/>
        </a:lt1>
        <a:dk2>
          <a:srgbClr val="177B57"/>
        </a:dk2>
        <a:lt2>
          <a:srgbClr val="000000"/>
        </a:lt2>
        <a:accent1>
          <a:srgbClr val="E2E2E2"/>
        </a:accent1>
        <a:accent2>
          <a:srgbClr val="BCDEC2"/>
        </a:accent2>
        <a:accent3>
          <a:srgbClr val="FFFFFF"/>
        </a:accent3>
        <a:accent4>
          <a:srgbClr val="000000"/>
        </a:accent4>
        <a:accent5>
          <a:srgbClr val="EEEEEE"/>
        </a:accent5>
        <a:accent6>
          <a:srgbClr val="AAC9B0"/>
        </a:accent6>
        <a:hlink>
          <a:srgbClr val="5BAD82"/>
        </a:hlink>
        <a:folHlink>
          <a:srgbClr val="8EC6A1"/>
        </a:folHlink>
      </a:clrScheme>
      <a:clrMap bg1="lt1" tx1="dk1" bg2="lt2" tx2="dk2" accent1="accent1" accent2="accent2" accent3="accent3" accent4="accent4" accent5="accent5" accent6="accent6" hlink="hlink" folHlink="folHlink"/>
    </a:extraClrScheme>
    <a:extraClrScheme>
      <a:clrScheme name="Letter Blank 3">
        <a:dk1>
          <a:srgbClr val="000000"/>
        </a:dk1>
        <a:lt1>
          <a:srgbClr val="FFFFFF"/>
        </a:lt1>
        <a:dk2>
          <a:srgbClr val="345782"/>
        </a:dk2>
        <a:lt2>
          <a:srgbClr val="808080"/>
        </a:lt2>
        <a:accent1>
          <a:srgbClr val="E2E2E2"/>
        </a:accent1>
        <a:accent2>
          <a:srgbClr val="C5DCDF"/>
        </a:accent2>
        <a:accent3>
          <a:srgbClr val="FFFFFF"/>
        </a:accent3>
        <a:accent4>
          <a:srgbClr val="000000"/>
        </a:accent4>
        <a:accent5>
          <a:srgbClr val="EEEEEE"/>
        </a:accent5>
        <a:accent6>
          <a:srgbClr val="B2C7CA"/>
        </a:accent6>
        <a:hlink>
          <a:srgbClr val="5D8BA7"/>
        </a:hlink>
        <a:folHlink>
          <a:srgbClr val="9CBDC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677</Words>
  <Application>Microsoft Office PowerPoint</Application>
  <PresentationFormat>On-screen Show (4:3)</PresentationFormat>
  <Paragraphs>123</Paragraphs>
  <Slides>14</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Courier New</vt:lpstr>
      <vt:lpstr>Trebuchet MS</vt:lpstr>
      <vt:lpstr>Wingdings</vt:lpstr>
      <vt:lpstr>Wingdings 2</vt:lpstr>
      <vt:lpstr>blank</vt:lpstr>
      <vt:lpstr>think-cell Slide</vt:lpstr>
      <vt:lpstr>Object Adapter Pattern</vt:lpstr>
      <vt:lpstr>What is an object adapter?</vt:lpstr>
      <vt:lpstr>The Kindergarten Description</vt:lpstr>
      <vt:lpstr>The Kindergarten Description</vt:lpstr>
      <vt:lpstr>When do you want to use an object adapter?</vt:lpstr>
      <vt:lpstr>Object vs. Class Adapter – What’s the difference?</vt:lpstr>
      <vt:lpstr>So which one should I use?  It depends...</vt:lpstr>
      <vt:lpstr>Implementation example setup</vt:lpstr>
      <vt:lpstr>Details of Object Adapter including UML diagram</vt:lpstr>
      <vt:lpstr>The Adaptee Class</vt:lpstr>
      <vt:lpstr>The Target and Adapter classes</vt:lpstr>
      <vt:lpstr>The end result – simple and effective!</vt:lpstr>
      <vt:lpstr>Full python code for reference</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2016-10-07T09:16:32Z</dcterms:created>
  <dcterms:modified xsi:type="dcterms:W3CDTF">2019-01-28T20:39:28Z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ormat Name">
    <vt:lpwstr>193560-11 National grid</vt:lpwstr>
  </property>
  <property fmtid="{D5CDD505-2E9C-101B-9397-08002B2CF9AE}" pid="3" name="Template Name">
    <vt:lpwstr>On Screen</vt:lpwstr>
  </property>
</Properties>
</file>