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2" r:id="rId2"/>
    <p:sldId id="290" r:id="rId3"/>
    <p:sldId id="288" r:id="rId4"/>
    <p:sldId id="289" r:id="rId5"/>
    <p:sldId id="287" r:id="rId6"/>
    <p:sldId id="297" r:id="rId7"/>
    <p:sldId id="291" r:id="rId8"/>
    <p:sldId id="258" r:id="rId9"/>
    <p:sldId id="294" r:id="rId10"/>
    <p:sldId id="295" r:id="rId11"/>
    <p:sldId id="296" r:id="rId12"/>
    <p:sldId id="299" r:id="rId13"/>
    <p:sldId id="272" r:id="rId14"/>
    <p:sldId id="269" r:id="rId15"/>
    <p:sldId id="274" r:id="rId16"/>
    <p:sldId id="283" r:id="rId17"/>
    <p:sldId id="284" r:id="rId18"/>
    <p:sldId id="276" r:id="rId19"/>
    <p:sldId id="277" r:id="rId20"/>
    <p:sldId id="281" r:id="rId21"/>
    <p:sldId id="282" r:id="rId22"/>
    <p:sldId id="285" r:id="rId23"/>
    <p:sldId id="29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7"/>
  </p:normalViewPr>
  <p:slideViewPr>
    <p:cSldViewPr snapToGrid="0">
      <p:cViewPr varScale="1">
        <p:scale>
          <a:sx n="145" d="100"/>
          <a:sy n="145" d="100"/>
        </p:scale>
        <p:origin x="122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6A07B-6031-9645-96F9-2CA0755F2C9E}" type="datetimeFigureOut">
              <a:rPr lang="en-US" smtClean="0"/>
              <a:t>10/21/19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F71B9-5D9D-A34E-9B0B-BDB7A904A001}" type="slidenum">
              <a:rPr lang="en-US" smtClean="0"/>
              <a:t>‹#›</a:t>
            </a:fld>
            <a:endParaRPr lang="en-US"/>
          </a:p>
        </p:txBody>
      </p:sp>
    </p:spTree>
    <p:extLst>
      <p:ext uri="{BB962C8B-B14F-4D97-AF65-F5344CB8AC3E}">
        <p14:creationId xmlns:p14="http://schemas.microsoft.com/office/powerpoint/2010/main" val="1296411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piece of music for a moment.  Some of you in this </a:t>
            </a:r>
            <a:r>
              <a:rPr lang="en-US" dirty="0" err="1"/>
              <a:t>audiense</a:t>
            </a:r>
            <a:r>
              <a:rPr lang="en-US" dirty="0"/>
              <a:t> can read music.  Think</a:t>
            </a:r>
            <a:r>
              <a:rPr lang="en-US" baseline="0" dirty="0"/>
              <a:t> quietly and see if you can figure out what song this is.</a:t>
            </a:r>
          </a:p>
          <a:p>
            <a:endParaRPr lang="en-US" baseline="0" dirty="0"/>
          </a:p>
          <a:p>
            <a:r>
              <a:rPr lang="en-US" baseline="0" dirty="0"/>
              <a:t>Alright, for the rest of you, let me play this for you, and you can see what it is.</a:t>
            </a:r>
          </a:p>
          <a:p>
            <a:endParaRPr lang="en-US" baseline="0" dirty="0"/>
          </a:p>
          <a:p>
            <a:r>
              <a:rPr lang="en-US" baseline="0" dirty="0"/>
              <a:t>Now let’s take a look at this musical notation.  For those who could correctly guess what song it is, it’s probably very difficult for you to judge what aspects of musical notation are easy </a:t>
            </a:r>
            <a:r>
              <a:rPr lang="en-US" baseline="0" dirty="0" err="1"/>
              <a:t>vs</a:t>
            </a:r>
            <a:r>
              <a:rPr lang="en-US" baseline="0" dirty="0"/>
              <a:t> hard.  I don’t even remember a time I didn’t know how to read music.  Look at the elements – the key signature on the left, the different types of notes, the weird rest symbols, the words at the top, the letters in the music, Led, asterisks, numbers below or on top of some notes, some notes tied together.  There is a lot of information there.  Maybe there is a simpler way to depict music (Guitar Hero found one!).</a:t>
            </a:r>
            <a:endParaRPr lang="en-US" dirty="0"/>
          </a:p>
        </p:txBody>
      </p:sp>
      <p:sp>
        <p:nvSpPr>
          <p:cNvPr id="4" name="Slide Number Placeholder 3"/>
          <p:cNvSpPr>
            <a:spLocks noGrp="1"/>
          </p:cNvSpPr>
          <p:nvPr>
            <p:ph type="sldNum" sz="quarter" idx="10"/>
          </p:nvPr>
        </p:nvSpPr>
        <p:spPr/>
        <p:txBody>
          <a:bodyPr/>
          <a:lstStyle/>
          <a:p>
            <a:fld id="{CE6F71B9-5D9D-A34E-9B0B-BDB7A904A001}" type="slidenum">
              <a:rPr lang="en-US" smtClean="0"/>
              <a:t>5</a:t>
            </a:fld>
            <a:endParaRPr lang="en-US"/>
          </a:p>
        </p:txBody>
      </p:sp>
    </p:spTree>
    <p:extLst>
      <p:ext uri="{BB962C8B-B14F-4D97-AF65-F5344CB8AC3E}">
        <p14:creationId xmlns:p14="http://schemas.microsoft.com/office/powerpoint/2010/main" val="242463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Gaver</a:t>
            </a:r>
            <a:r>
              <a:rPr lang="en-US" dirty="0"/>
              <a:t>:</a:t>
            </a:r>
          </a:p>
          <a:p>
            <a:r>
              <a:rPr lang="en-US" dirty="0"/>
              <a:t>	Perceived</a:t>
            </a:r>
            <a:r>
              <a:rPr lang="en-US" baseline="0" dirty="0"/>
              <a:t> affordance – to the person who sits down in it to enjoy a relaxing cup of tea</a:t>
            </a:r>
          </a:p>
          <a:p>
            <a:r>
              <a:rPr lang="en-US" baseline="0" dirty="0"/>
              <a:t>	False affordance – to me, who sits down and realizes my feet don’t touch the floor, my back doesn’t reach the back.  My neck and knees are crying out, why did you think this was a seat for you?!?</a:t>
            </a:r>
          </a:p>
          <a:p>
            <a:r>
              <a:rPr lang="en-US" baseline="0" dirty="0"/>
              <a:t>	Hidden </a:t>
            </a:r>
            <a:r>
              <a:rPr lang="en-US" baseline="0" dirty="0" err="1"/>
              <a:t>affodance</a:t>
            </a:r>
            <a:r>
              <a:rPr lang="en-US" baseline="0" dirty="0"/>
              <a:t> – my daughter comes over, scoots it over to the counter, climbs up, and steals a cookie from the cookie jar.  What is a perceived affordance to her (stepstool) is a hidden affordance to me.</a:t>
            </a:r>
            <a:endParaRPr lang="en-US" dirty="0"/>
          </a:p>
        </p:txBody>
      </p:sp>
      <p:sp>
        <p:nvSpPr>
          <p:cNvPr id="4" name="Slide Number Placeholder 3"/>
          <p:cNvSpPr>
            <a:spLocks noGrp="1"/>
          </p:cNvSpPr>
          <p:nvPr>
            <p:ph type="sldNum" sz="quarter" idx="10"/>
          </p:nvPr>
        </p:nvSpPr>
        <p:spPr/>
        <p:txBody>
          <a:bodyPr/>
          <a:lstStyle/>
          <a:p>
            <a:fld id="{CE6F71B9-5D9D-A34E-9B0B-BDB7A904A001}" type="slidenum">
              <a:rPr lang="en-US" smtClean="0"/>
              <a:t>7</a:t>
            </a:fld>
            <a:endParaRPr lang="en-US"/>
          </a:p>
        </p:txBody>
      </p:sp>
    </p:spTree>
    <p:extLst>
      <p:ext uri="{BB962C8B-B14F-4D97-AF65-F5344CB8AC3E}">
        <p14:creationId xmlns:p14="http://schemas.microsoft.com/office/powerpoint/2010/main" val="335993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think it is reasonable to conclude that you all know what visual block-based programs are.  In this talk, we will focus on the user interface of those environments. VBBL’s have been revolutionary in simplifying some aspects of programming for kids – most notably changing the commands, type of data, and the drag and drop interface.  We seek to understand whether it has gone far enough – are there more simplifications for different age groups?  How do students use the interface?</a:t>
            </a:r>
            <a:endParaRPr lang="en-US" dirty="0"/>
          </a:p>
        </p:txBody>
      </p:sp>
      <p:sp>
        <p:nvSpPr>
          <p:cNvPr id="4" name="Slide Number Placeholder 3"/>
          <p:cNvSpPr>
            <a:spLocks noGrp="1"/>
          </p:cNvSpPr>
          <p:nvPr>
            <p:ph type="sldNum" sz="quarter" idx="10"/>
          </p:nvPr>
        </p:nvSpPr>
        <p:spPr/>
        <p:txBody>
          <a:bodyPr/>
          <a:lstStyle/>
          <a:p>
            <a:fld id="{CE6F71B9-5D9D-A34E-9B0B-BDB7A904A001}" type="slidenum">
              <a:rPr lang="en-US" smtClean="0"/>
              <a:t>8</a:t>
            </a:fld>
            <a:endParaRPr lang="en-US"/>
          </a:p>
        </p:txBody>
      </p:sp>
    </p:spTree>
    <p:extLst>
      <p:ext uri="{BB962C8B-B14F-4D97-AF65-F5344CB8AC3E}">
        <p14:creationId xmlns:p14="http://schemas.microsoft.com/office/powerpoint/2010/main" val="362295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think it is reasonable to conclude that you all know what visual block-based programs are.  In this talk, we will focus on the user interface of those environments. VBBL’s have been revolutionary in simplifying some aspects of programming for kids – most notably changing the commands, type of data, and the drag and drop interface.  We seek to understand whether it has gone far enough – are there more simplifications for different age groups?  How do students use the interface?</a:t>
            </a:r>
            <a:endParaRPr lang="en-US" dirty="0"/>
          </a:p>
        </p:txBody>
      </p:sp>
      <p:sp>
        <p:nvSpPr>
          <p:cNvPr id="4" name="Slide Number Placeholder 3"/>
          <p:cNvSpPr>
            <a:spLocks noGrp="1"/>
          </p:cNvSpPr>
          <p:nvPr>
            <p:ph type="sldNum" sz="quarter" idx="10"/>
          </p:nvPr>
        </p:nvSpPr>
        <p:spPr/>
        <p:txBody>
          <a:bodyPr/>
          <a:lstStyle/>
          <a:p>
            <a:fld id="{CE6F71B9-5D9D-A34E-9B0B-BDB7A904A001}" type="slidenum">
              <a:rPr lang="en-US" smtClean="0"/>
              <a:t>11</a:t>
            </a:fld>
            <a:endParaRPr lang="en-US"/>
          </a:p>
        </p:txBody>
      </p:sp>
    </p:spTree>
    <p:extLst>
      <p:ext uri="{BB962C8B-B14F-4D97-AF65-F5344CB8AC3E}">
        <p14:creationId xmlns:p14="http://schemas.microsoft.com/office/powerpoint/2010/main" val="246931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a combination of transcripts, theoretical analysis of UI</a:t>
            </a:r>
            <a:r>
              <a:rPr lang="en-US" baseline="0" dirty="0"/>
              <a:t> itself, and </a:t>
            </a:r>
            <a:endParaRPr lang="en-US" dirty="0"/>
          </a:p>
        </p:txBody>
      </p:sp>
      <p:sp>
        <p:nvSpPr>
          <p:cNvPr id="4" name="Slide Number Placeholder 3"/>
          <p:cNvSpPr>
            <a:spLocks noGrp="1"/>
          </p:cNvSpPr>
          <p:nvPr>
            <p:ph type="sldNum" sz="quarter" idx="10"/>
          </p:nvPr>
        </p:nvSpPr>
        <p:spPr/>
        <p:txBody>
          <a:bodyPr/>
          <a:lstStyle/>
          <a:p>
            <a:fld id="{CE6F71B9-5D9D-A34E-9B0B-BDB7A904A001}" type="slidenum">
              <a:rPr lang="en-US" smtClean="0"/>
              <a:t>14</a:t>
            </a:fld>
            <a:endParaRPr lang="en-US"/>
          </a:p>
        </p:txBody>
      </p:sp>
    </p:spTree>
    <p:extLst>
      <p:ext uri="{BB962C8B-B14F-4D97-AF65-F5344CB8AC3E}">
        <p14:creationId xmlns:p14="http://schemas.microsoft.com/office/powerpoint/2010/main" val="13535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Gaver</a:t>
            </a:r>
            <a:r>
              <a:rPr lang="en-US" dirty="0"/>
              <a:t>:</a:t>
            </a:r>
          </a:p>
          <a:p>
            <a:r>
              <a:rPr lang="en-US" dirty="0"/>
              <a:t>	Perceived</a:t>
            </a:r>
            <a:r>
              <a:rPr lang="en-US" baseline="0" dirty="0"/>
              <a:t> affordance – to the person who sits down in it to enjoy a relaxing cup of tea</a:t>
            </a:r>
          </a:p>
          <a:p>
            <a:r>
              <a:rPr lang="en-US" baseline="0" dirty="0"/>
              <a:t>	False affordance – to me, who sits down and realizes my feet don’t touch the floor, my back doesn’t reach the back.  My neck and knees are crying out, why did you think this was a seat for you?!?</a:t>
            </a:r>
          </a:p>
          <a:p>
            <a:r>
              <a:rPr lang="en-US" baseline="0" dirty="0"/>
              <a:t>	Hidden </a:t>
            </a:r>
            <a:r>
              <a:rPr lang="en-US" baseline="0" dirty="0" err="1"/>
              <a:t>affodance</a:t>
            </a:r>
            <a:r>
              <a:rPr lang="en-US" baseline="0" dirty="0"/>
              <a:t> – my daughter comes over, scoots it over to the counter, climbs up, and steals a cookie from the cookie jar.  What is a perceived affordance to her (stepstool) is a hidden affordance to me.</a:t>
            </a:r>
            <a:endParaRPr lang="en-US" dirty="0"/>
          </a:p>
        </p:txBody>
      </p:sp>
      <p:sp>
        <p:nvSpPr>
          <p:cNvPr id="4" name="Slide Number Placeholder 3"/>
          <p:cNvSpPr>
            <a:spLocks noGrp="1"/>
          </p:cNvSpPr>
          <p:nvPr>
            <p:ph type="sldNum" sz="quarter" idx="10"/>
          </p:nvPr>
        </p:nvSpPr>
        <p:spPr/>
        <p:txBody>
          <a:bodyPr/>
          <a:lstStyle/>
          <a:p>
            <a:fld id="{CE6F71B9-5D9D-A34E-9B0B-BDB7A904A001}" type="slidenum">
              <a:rPr lang="en-US" smtClean="0"/>
              <a:t>15</a:t>
            </a:fld>
            <a:endParaRPr lang="en-US"/>
          </a:p>
        </p:txBody>
      </p:sp>
    </p:spTree>
    <p:extLst>
      <p:ext uri="{BB962C8B-B14F-4D97-AF65-F5344CB8AC3E}">
        <p14:creationId xmlns:p14="http://schemas.microsoft.com/office/powerpoint/2010/main" val="155754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Gaver</a:t>
            </a:r>
            <a:r>
              <a:rPr lang="en-US" dirty="0"/>
              <a:t> further broke down affordances into three categories.</a:t>
            </a:r>
          </a:p>
          <a:p>
            <a:r>
              <a:rPr lang="en-US" dirty="0"/>
              <a:t>The color of a block gives information</a:t>
            </a:r>
          </a:p>
          <a:p>
            <a:pPr lvl="1"/>
            <a:r>
              <a:rPr lang="en-US" dirty="0"/>
              <a:t>Perceptible affordance: child noticed and understood</a:t>
            </a:r>
          </a:p>
          <a:p>
            <a:pPr lvl="1"/>
            <a:r>
              <a:rPr lang="en-US" dirty="0"/>
              <a:t>Hidden affordance: child did not notice or did not realize the meaning</a:t>
            </a:r>
          </a:p>
          <a:p>
            <a:pPr lvl="1"/>
            <a:r>
              <a:rPr lang="en-US" dirty="0"/>
              <a:t>False affordance: child thought the position of the script on the canvas determined the order</a:t>
            </a:r>
          </a:p>
          <a:p>
            <a:endParaRPr lang="en-US" dirty="0"/>
          </a:p>
        </p:txBody>
      </p:sp>
      <p:sp>
        <p:nvSpPr>
          <p:cNvPr id="4" name="Slide Number Placeholder 3"/>
          <p:cNvSpPr>
            <a:spLocks noGrp="1"/>
          </p:cNvSpPr>
          <p:nvPr>
            <p:ph type="sldNum" sz="quarter" idx="10"/>
          </p:nvPr>
        </p:nvSpPr>
        <p:spPr/>
        <p:txBody>
          <a:bodyPr/>
          <a:lstStyle/>
          <a:p>
            <a:fld id="{CE6F71B9-5D9D-A34E-9B0B-BDB7A904A001}" type="slidenum">
              <a:rPr lang="en-US" smtClean="0"/>
              <a:t>16</a:t>
            </a:fld>
            <a:endParaRPr lang="en-US"/>
          </a:p>
        </p:txBody>
      </p:sp>
    </p:spTree>
    <p:extLst>
      <p:ext uri="{BB962C8B-B14F-4D97-AF65-F5344CB8AC3E}">
        <p14:creationId xmlns:p14="http://schemas.microsoft.com/office/powerpoint/2010/main" val="220710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10/21/19</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10/21/19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10/21/19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10/21/19</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10/21/19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10/21/19</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3AB48F-F58E-A348-933D-80EB4C242E2F}"/>
              </a:ext>
            </a:extLst>
          </p:cNvPr>
          <p:cNvSpPr>
            <a:spLocks noGrp="1"/>
          </p:cNvSpPr>
          <p:nvPr>
            <p:ph type="ctrTitle"/>
          </p:nvPr>
        </p:nvSpPr>
        <p:spPr/>
        <p:txBody>
          <a:bodyPr/>
          <a:lstStyle/>
          <a:p>
            <a:r>
              <a:rPr lang="en-US" dirty="0"/>
              <a:t>Users: Affordances and Interfaces</a:t>
            </a:r>
          </a:p>
        </p:txBody>
      </p:sp>
      <p:sp>
        <p:nvSpPr>
          <p:cNvPr id="5" name="Subtitle 4">
            <a:extLst>
              <a:ext uri="{FF2B5EF4-FFF2-40B4-BE49-F238E27FC236}">
                <a16:creationId xmlns:a16="http://schemas.microsoft.com/office/drawing/2014/main" id="{54DA109B-E032-4445-8F51-F1947AA1745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251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8E70-3623-0247-AEA6-DCB80407F323}"/>
              </a:ext>
            </a:extLst>
          </p:cNvPr>
          <p:cNvSpPr>
            <a:spLocks noGrp="1"/>
          </p:cNvSpPr>
          <p:nvPr>
            <p:ph type="title"/>
          </p:nvPr>
        </p:nvSpPr>
        <p:spPr>
          <a:xfrm>
            <a:off x="513708" y="503238"/>
            <a:ext cx="8065213" cy="868362"/>
          </a:xfrm>
        </p:spPr>
        <p:txBody>
          <a:bodyPr/>
          <a:lstStyle/>
          <a:p>
            <a:r>
              <a:rPr lang="en-US" dirty="0"/>
              <a:t>How could we evaluate Scratch?</a:t>
            </a:r>
          </a:p>
        </p:txBody>
      </p:sp>
      <p:sp>
        <p:nvSpPr>
          <p:cNvPr id="3" name="Content Placeholder 2">
            <a:extLst>
              <a:ext uri="{FF2B5EF4-FFF2-40B4-BE49-F238E27FC236}">
                <a16:creationId xmlns:a16="http://schemas.microsoft.com/office/drawing/2014/main" id="{59329311-5029-D24F-8FB4-608A2425B825}"/>
              </a:ext>
            </a:extLst>
          </p:cNvPr>
          <p:cNvSpPr>
            <a:spLocks noGrp="1"/>
          </p:cNvSpPr>
          <p:nvPr>
            <p:ph idx="1"/>
          </p:nvPr>
        </p:nvSpPr>
        <p:spPr/>
        <p:txBody>
          <a:bodyPr/>
          <a:lstStyle/>
          <a:p>
            <a:r>
              <a:rPr lang="en-US" dirty="0"/>
              <a:t>Analyze all requirements for language and interface</a:t>
            </a:r>
          </a:p>
          <a:p>
            <a:r>
              <a:rPr lang="en-US" dirty="0"/>
              <a:t>Do user studies with target age students</a:t>
            </a:r>
          </a:p>
          <a:p>
            <a:r>
              <a:rPr lang="en-US" dirty="0"/>
              <a:t>Do user studies with students of different backgrounds</a:t>
            </a:r>
          </a:p>
        </p:txBody>
      </p:sp>
    </p:spTree>
    <p:extLst>
      <p:ext uri="{BB962C8B-B14F-4D97-AF65-F5344CB8AC3E}">
        <p14:creationId xmlns:p14="http://schemas.microsoft.com/office/powerpoint/2010/main" val="192796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74" y="503238"/>
            <a:ext cx="7823136" cy="868362"/>
          </a:xfrm>
        </p:spPr>
        <p:txBody>
          <a:bodyPr/>
          <a:lstStyle/>
          <a:p>
            <a:r>
              <a:rPr lang="en-US" dirty="0"/>
              <a:t>Visual Block-based Environment</a:t>
            </a:r>
          </a:p>
        </p:txBody>
      </p:sp>
      <p:sp>
        <p:nvSpPr>
          <p:cNvPr id="5" name="TextBox 4"/>
          <p:cNvSpPr txBox="1"/>
          <p:nvPr/>
        </p:nvSpPr>
        <p:spPr>
          <a:xfrm>
            <a:off x="914400" y="6070599"/>
            <a:ext cx="286649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bg1"/>
                </a:solidFill>
              </a:rPr>
              <a:t>What was simplified?</a:t>
            </a:r>
          </a:p>
          <a:p>
            <a:r>
              <a:rPr lang="en-US" sz="2000" dirty="0">
                <a:solidFill>
                  <a:schemeClr val="bg1"/>
                </a:solidFill>
              </a:rPr>
              <a:t>What was not simplified?</a:t>
            </a:r>
          </a:p>
        </p:txBody>
      </p:sp>
      <p:pic>
        <p:nvPicPr>
          <p:cNvPr id="10" name="Content Placeholder 9" descr="Screen Shot 2015-08-09 at 10.22.09 AM.png"/>
          <p:cNvPicPr>
            <a:picLocks noGrp="1" noChangeAspect="1"/>
          </p:cNvPicPr>
          <p:nvPr>
            <p:ph idx="1"/>
          </p:nvPr>
        </p:nvPicPr>
        <p:blipFill>
          <a:blip r:embed="rId3">
            <a:extLst>
              <a:ext uri="{28A0092B-C50C-407E-A947-70E740481C1C}">
                <a14:useLocalDpi xmlns:a14="http://schemas.microsoft.com/office/drawing/2010/main" val="0"/>
              </a:ext>
            </a:extLst>
          </a:blip>
          <a:srcRect t="2996" b="2996"/>
          <a:stretch>
            <a:fillRect/>
          </a:stretch>
        </p:blipFill>
        <p:spPr>
          <a:xfrm>
            <a:off x="914399" y="1339306"/>
            <a:ext cx="6886061" cy="4451894"/>
          </a:xfrm>
        </p:spPr>
      </p:pic>
      <p:sp>
        <p:nvSpPr>
          <p:cNvPr id="6" name="TextBox 5">
            <a:extLst>
              <a:ext uri="{FF2B5EF4-FFF2-40B4-BE49-F238E27FC236}">
                <a16:creationId xmlns:a16="http://schemas.microsoft.com/office/drawing/2014/main" id="{18D01CA8-10AE-0D4B-BC5F-21DAFCD3805B}"/>
              </a:ext>
            </a:extLst>
          </p:cNvPr>
          <p:cNvSpPr txBox="1"/>
          <p:nvPr/>
        </p:nvSpPr>
        <p:spPr>
          <a:xfrm>
            <a:off x="4398526" y="6070599"/>
            <a:ext cx="286649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bg1"/>
                </a:solidFill>
              </a:rPr>
              <a:t>Language &amp; Interface</a:t>
            </a:r>
          </a:p>
        </p:txBody>
      </p:sp>
    </p:spTree>
    <p:extLst>
      <p:ext uri="{BB962C8B-B14F-4D97-AF65-F5344CB8AC3E}">
        <p14:creationId xmlns:p14="http://schemas.microsoft.com/office/powerpoint/2010/main" val="215879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AC38-1E4E-B846-9579-E5F01BE4B495}"/>
              </a:ext>
            </a:extLst>
          </p:cNvPr>
          <p:cNvSpPr>
            <a:spLocks noGrp="1"/>
          </p:cNvSpPr>
          <p:nvPr>
            <p:ph type="title"/>
          </p:nvPr>
        </p:nvSpPr>
        <p:spPr/>
        <p:txBody>
          <a:bodyPr/>
          <a:lstStyle/>
          <a:p>
            <a:r>
              <a:rPr lang="en-US" dirty="0"/>
              <a:t>Look at Scratch</a:t>
            </a:r>
          </a:p>
        </p:txBody>
      </p:sp>
      <p:sp>
        <p:nvSpPr>
          <p:cNvPr id="3" name="Content Placeholder 2">
            <a:extLst>
              <a:ext uri="{FF2B5EF4-FFF2-40B4-BE49-F238E27FC236}">
                <a16:creationId xmlns:a16="http://schemas.microsoft.com/office/drawing/2014/main" id="{1D04008D-7A4F-594F-8C22-0DB3D73CF024}"/>
              </a:ext>
            </a:extLst>
          </p:cNvPr>
          <p:cNvSpPr>
            <a:spLocks noGrp="1"/>
          </p:cNvSpPr>
          <p:nvPr>
            <p:ph idx="1"/>
          </p:nvPr>
        </p:nvSpPr>
        <p:spPr/>
        <p:txBody>
          <a:bodyPr/>
          <a:lstStyle/>
          <a:p>
            <a:r>
              <a:rPr lang="en-US" dirty="0"/>
              <a:t>Fill out handout</a:t>
            </a:r>
          </a:p>
        </p:txBody>
      </p:sp>
    </p:spTree>
    <p:extLst>
      <p:ext uri="{BB962C8B-B14F-4D97-AF65-F5344CB8AC3E}">
        <p14:creationId xmlns:p14="http://schemas.microsoft.com/office/powerpoint/2010/main" val="168286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693901"/>
          </a:xfrm>
        </p:spPr>
        <p:txBody>
          <a:bodyPr/>
          <a:lstStyle/>
          <a:p>
            <a:r>
              <a:rPr lang="en-US" dirty="0"/>
              <a:t>Analysis: 1</a:t>
            </a:r>
            <a:r>
              <a:rPr lang="en-US" baseline="30000" dirty="0"/>
              <a:t>st</a:t>
            </a:r>
            <a:r>
              <a:rPr lang="en-US" dirty="0"/>
              <a:t>  rounds</a:t>
            </a:r>
          </a:p>
        </p:txBody>
      </p:sp>
      <p:sp>
        <p:nvSpPr>
          <p:cNvPr id="3" name="Content Placeholder 2"/>
          <p:cNvSpPr>
            <a:spLocks noGrp="1"/>
          </p:cNvSpPr>
          <p:nvPr>
            <p:ph idx="1"/>
          </p:nvPr>
        </p:nvSpPr>
        <p:spPr>
          <a:xfrm>
            <a:off x="914400" y="1284734"/>
            <a:ext cx="7313613" cy="5430923"/>
          </a:xfrm>
        </p:spPr>
        <p:txBody>
          <a:bodyPr>
            <a:normAutofit/>
          </a:bodyPr>
          <a:lstStyle/>
          <a:p>
            <a:r>
              <a:rPr lang="en-US" dirty="0"/>
              <a:t>Analyze full transcripts (3 activities), perform </a:t>
            </a:r>
            <a:r>
              <a:rPr lang="en-US" dirty="0" err="1"/>
              <a:t>Spradley</a:t>
            </a:r>
            <a:r>
              <a:rPr lang="en-US" dirty="0"/>
              <a:t> analysis</a:t>
            </a:r>
          </a:p>
          <a:p>
            <a:endParaRPr lang="en-US" dirty="0"/>
          </a:p>
          <a:p>
            <a:endParaRPr lang="en-US" dirty="0"/>
          </a:p>
          <a:p>
            <a:endParaRPr lang="en-US" dirty="0"/>
          </a:p>
          <a:p>
            <a:endParaRPr lang="en-US" dirty="0"/>
          </a:p>
        </p:txBody>
      </p:sp>
      <p:pic>
        <p:nvPicPr>
          <p:cNvPr id="5" name="Picture 4" descr="Screen Shot 2015-08-09 at 10.42.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46" y="2175480"/>
            <a:ext cx="7619957" cy="3313839"/>
          </a:xfrm>
          <a:prstGeom prst="rect">
            <a:avLst/>
          </a:prstGeom>
        </p:spPr>
      </p:pic>
    </p:spTree>
    <p:extLst>
      <p:ext uri="{BB962C8B-B14F-4D97-AF65-F5344CB8AC3E}">
        <p14:creationId xmlns:p14="http://schemas.microsoft.com/office/powerpoint/2010/main" val="111771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7958"/>
            <a:ext cx="7313613" cy="693901"/>
          </a:xfrm>
        </p:spPr>
        <p:txBody>
          <a:bodyPr/>
          <a:lstStyle/>
          <a:p>
            <a:r>
              <a:rPr lang="en-US" dirty="0"/>
              <a:t>Analysis: 2</a:t>
            </a:r>
            <a:r>
              <a:rPr lang="en-US" baseline="30000" dirty="0"/>
              <a:t>nd</a:t>
            </a:r>
            <a:r>
              <a:rPr lang="en-US" dirty="0"/>
              <a:t> round</a:t>
            </a:r>
          </a:p>
        </p:txBody>
      </p:sp>
      <p:sp>
        <p:nvSpPr>
          <p:cNvPr id="3" name="Content Placeholder 2"/>
          <p:cNvSpPr>
            <a:spLocks noGrp="1"/>
          </p:cNvSpPr>
          <p:nvPr>
            <p:ph idx="1"/>
          </p:nvPr>
        </p:nvSpPr>
        <p:spPr>
          <a:xfrm>
            <a:off x="914400" y="805458"/>
            <a:ext cx="7313613" cy="5522962"/>
          </a:xfrm>
        </p:spPr>
        <p:txBody>
          <a:bodyPr>
            <a:normAutofit/>
          </a:bodyPr>
          <a:lstStyle/>
          <a:p>
            <a:r>
              <a:rPr lang="en-US" dirty="0" err="1"/>
              <a:t>Spradley</a:t>
            </a:r>
            <a:r>
              <a:rPr lang="en-US" dirty="0"/>
              <a:t> Analysis: Z is a tool for predicting X</a:t>
            </a:r>
          </a:p>
          <a:p>
            <a:pPr lvl="1"/>
            <a:r>
              <a:rPr lang="en-US" dirty="0"/>
              <a:t>theoretical analysis + transcripts / videos</a:t>
            </a:r>
          </a:p>
        </p:txBody>
      </p:sp>
      <p:pic>
        <p:nvPicPr>
          <p:cNvPr id="6" name="Picture 5" descr="Screen Shot 2015-08-09 at 10.48.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882" y="1627995"/>
            <a:ext cx="5008104" cy="5106089"/>
          </a:xfrm>
          <a:prstGeom prst="rect">
            <a:avLst/>
          </a:prstGeom>
        </p:spPr>
      </p:pic>
    </p:spTree>
    <p:extLst>
      <p:ext uri="{BB962C8B-B14F-4D97-AF65-F5344CB8AC3E}">
        <p14:creationId xmlns:p14="http://schemas.microsoft.com/office/powerpoint/2010/main" val="314588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693901"/>
          </a:xfrm>
        </p:spPr>
        <p:txBody>
          <a:bodyPr/>
          <a:lstStyle/>
          <a:p>
            <a:r>
              <a:rPr lang="en-US" dirty="0"/>
              <a:t>Analysis: 3</a:t>
            </a:r>
            <a:r>
              <a:rPr lang="en-US" baseline="30000" dirty="0"/>
              <a:t>rd</a:t>
            </a:r>
            <a:r>
              <a:rPr lang="en-US" dirty="0"/>
              <a:t> round</a:t>
            </a:r>
          </a:p>
        </p:txBody>
      </p:sp>
      <p:sp>
        <p:nvSpPr>
          <p:cNvPr id="3" name="Content Placeholder 2"/>
          <p:cNvSpPr>
            <a:spLocks noGrp="1"/>
          </p:cNvSpPr>
          <p:nvPr>
            <p:ph idx="1"/>
          </p:nvPr>
        </p:nvSpPr>
        <p:spPr>
          <a:xfrm>
            <a:off x="914400" y="1284735"/>
            <a:ext cx="7313613" cy="2396648"/>
          </a:xfrm>
        </p:spPr>
        <p:txBody>
          <a:bodyPr>
            <a:normAutofit/>
          </a:bodyPr>
          <a:lstStyle/>
          <a:p>
            <a:r>
              <a:rPr lang="en-US" dirty="0"/>
              <a:t>Introductory project only, focus on affordances</a:t>
            </a:r>
          </a:p>
          <a:p>
            <a:r>
              <a:rPr lang="en-US" dirty="0"/>
              <a:t>Ecological Perspective: Interaction between the user and the object.  </a:t>
            </a:r>
          </a:p>
          <a:p>
            <a:endParaRPr lang="en-US" dirty="0"/>
          </a:p>
        </p:txBody>
      </p:sp>
      <p:pic>
        <p:nvPicPr>
          <p:cNvPr id="5" name="Picture 4" descr="Screen Shot 2015-08-10 at 3.30.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599" y="3091410"/>
            <a:ext cx="2974942" cy="2987765"/>
          </a:xfrm>
          <a:prstGeom prst="rect">
            <a:avLst/>
          </a:prstGeom>
        </p:spPr>
      </p:pic>
    </p:spTree>
    <p:extLst>
      <p:ext uri="{BB962C8B-B14F-4D97-AF65-F5344CB8AC3E}">
        <p14:creationId xmlns:p14="http://schemas.microsoft.com/office/powerpoint/2010/main" val="134833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5-08-10 at 4.03.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153"/>
            <a:ext cx="9144000" cy="4353753"/>
          </a:xfrm>
          <a:prstGeom prst="rect">
            <a:avLst/>
          </a:prstGeom>
        </p:spPr>
      </p:pic>
    </p:spTree>
    <p:extLst>
      <p:ext uri="{BB962C8B-B14F-4D97-AF65-F5344CB8AC3E}">
        <p14:creationId xmlns:p14="http://schemas.microsoft.com/office/powerpoint/2010/main" val="183444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Screen Shot 2015-08-10 at 4.0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77" y="575740"/>
            <a:ext cx="6961024" cy="5682040"/>
          </a:xfrm>
          <a:prstGeom prst="rect">
            <a:avLst/>
          </a:prstGeom>
        </p:spPr>
      </p:pic>
      <p:pic>
        <p:nvPicPr>
          <p:cNvPr id="9" name="Picture 8" descr="Screen Shot 2015-08-10 at 4.36.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550" y="4685520"/>
            <a:ext cx="2390911" cy="1873134"/>
          </a:xfrm>
          <a:prstGeom prst="rect">
            <a:avLst/>
          </a:prstGeom>
        </p:spPr>
      </p:pic>
      <p:pic>
        <p:nvPicPr>
          <p:cNvPr id="10" name="Picture 9" descr="Screen Shot 2015-08-10 at 4.36.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923" y="2164166"/>
            <a:ext cx="2050634" cy="2475408"/>
          </a:xfrm>
          <a:prstGeom prst="rect">
            <a:avLst/>
          </a:prstGeom>
        </p:spPr>
      </p:pic>
      <p:pic>
        <p:nvPicPr>
          <p:cNvPr id="11" name="Picture 10" descr="Screen Shot 2015-08-10 at 4.36.4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156868"/>
            <a:ext cx="2591603" cy="2591603"/>
          </a:xfrm>
          <a:prstGeom prst="rect">
            <a:avLst/>
          </a:prstGeom>
        </p:spPr>
      </p:pic>
    </p:spTree>
    <p:extLst>
      <p:ext uri="{BB962C8B-B14F-4D97-AF65-F5344CB8AC3E}">
        <p14:creationId xmlns:p14="http://schemas.microsoft.com/office/powerpoint/2010/main" val="357576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Perceptible Affordance</a:t>
            </a:r>
          </a:p>
        </p:txBody>
      </p:sp>
      <p:sp>
        <p:nvSpPr>
          <p:cNvPr id="3" name="Content Placeholder 2"/>
          <p:cNvSpPr>
            <a:spLocks noGrp="1"/>
          </p:cNvSpPr>
          <p:nvPr>
            <p:ph idx="1"/>
          </p:nvPr>
        </p:nvSpPr>
        <p:spPr>
          <a:xfrm>
            <a:off x="914400" y="1735138"/>
            <a:ext cx="7313613" cy="1695687"/>
          </a:xfrm>
        </p:spPr>
        <p:txBody>
          <a:bodyPr/>
          <a:lstStyle/>
          <a:p>
            <a:r>
              <a:rPr lang="en-US" dirty="0"/>
              <a:t>The words contained in the block (command + argument(s))</a:t>
            </a:r>
          </a:p>
          <a:p>
            <a:r>
              <a:rPr lang="en-US" dirty="0"/>
              <a:t>The sprite icons to go to other sprites’ scripts</a:t>
            </a:r>
          </a:p>
        </p:txBody>
      </p:sp>
      <p:pic>
        <p:nvPicPr>
          <p:cNvPr id="4" name="Picture 3" descr="Screen Shot 2015-08-09 at 11.3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089" y="3480456"/>
            <a:ext cx="4978400" cy="2616200"/>
          </a:xfrm>
          <a:prstGeom prst="rect">
            <a:avLst/>
          </a:prstGeom>
        </p:spPr>
      </p:pic>
    </p:spTree>
    <p:extLst>
      <p:ext uri="{BB962C8B-B14F-4D97-AF65-F5344CB8AC3E}">
        <p14:creationId xmlns:p14="http://schemas.microsoft.com/office/powerpoint/2010/main" val="151833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Affordance                                                                                                                                                                                                                                                                                                                                                                   </a:t>
            </a:r>
          </a:p>
        </p:txBody>
      </p:sp>
      <p:sp>
        <p:nvSpPr>
          <p:cNvPr id="3" name="Content Placeholder 2"/>
          <p:cNvSpPr>
            <a:spLocks noGrp="1"/>
          </p:cNvSpPr>
          <p:nvPr>
            <p:ph idx="1"/>
          </p:nvPr>
        </p:nvSpPr>
        <p:spPr>
          <a:xfrm>
            <a:off x="914400" y="1735138"/>
            <a:ext cx="7313613" cy="644541"/>
          </a:xfrm>
        </p:spPr>
        <p:txBody>
          <a:bodyPr/>
          <a:lstStyle/>
          <a:p>
            <a:r>
              <a:rPr lang="en-US" dirty="0"/>
              <a:t>Sprites on the stage</a:t>
            </a:r>
          </a:p>
        </p:txBody>
      </p:sp>
      <p:pic>
        <p:nvPicPr>
          <p:cNvPr id="7" name="Picture 6" descr="Screen Shot 2015-08-09 at 11.4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706" y="2202781"/>
            <a:ext cx="5283200" cy="2222500"/>
          </a:xfrm>
          <a:prstGeom prst="rect">
            <a:avLst/>
          </a:prstGeom>
        </p:spPr>
      </p:pic>
      <p:pic>
        <p:nvPicPr>
          <p:cNvPr id="8" name="Picture 7" descr="Screen Shot 2015-08-09 at 11.41.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955" y="4737526"/>
            <a:ext cx="5041900" cy="1270000"/>
          </a:xfrm>
          <a:prstGeom prst="rect">
            <a:avLst/>
          </a:prstGeom>
        </p:spPr>
      </p:pic>
    </p:spTree>
    <p:extLst>
      <p:ext uri="{BB962C8B-B14F-4D97-AF65-F5344CB8AC3E}">
        <p14:creationId xmlns:p14="http://schemas.microsoft.com/office/powerpoint/2010/main" val="18343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Helicopter Controls</a:t>
            </a:r>
          </a:p>
        </p:txBody>
      </p:sp>
      <p:pic>
        <p:nvPicPr>
          <p:cNvPr id="5" name="Picture 4" descr="Screen Shot 2015-08-10 at 9.52.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864" y="1332102"/>
            <a:ext cx="3519804" cy="5065084"/>
          </a:xfrm>
          <a:prstGeom prst="rect">
            <a:avLst/>
          </a:prstGeom>
        </p:spPr>
      </p:pic>
    </p:spTree>
    <p:extLst>
      <p:ext uri="{BB962C8B-B14F-4D97-AF65-F5344CB8AC3E}">
        <p14:creationId xmlns:p14="http://schemas.microsoft.com/office/powerpoint/2010/main" val="3928863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Hidden Affordance</a:t>
            </a:r>
          </a:p>
        </p:txBody>
      </p:sp>
      <p:sp>
        <p:nvSpPr>
          <p:cNvPr id="3" name="Content Placeholder 2"/>
          <p:cNvSpPr>
            <a:spLocks noGrp="1"/>
          </p:cNvSpPr>
          <p:nvPr>
            <p:ph idx="1"/>
          </p:nvPr>
        </p:nvSpPr>
        <p:spPr/>
        <p:txBody>
          <a:bodyPr/>
          <a:lstStyle/>
          <a:p>
            <a:r>
              <a:rPr lang="en-US" dirty="0"/>
              <a:t>For ELL students, they read but sometimes do not comprehend blocks in script</a:t>
            </a:r>
          </a:p>
          <a:p>
            <a:r>
              <a:rPr lang="en-US" dirty="0"/>
              <a:t>By the time they read all of the words in a block, they forget the first ones</a:t>
            </a:r>
          </a:p>
          <a:p>
            <a:r>
              <a:rPr lang="en-US" dirty="0"/>
              <a:t>By the time they get through multiple blocks, they do not remember the earlier blocks</a:t>
            </a:r>
          </a:p>
          <a:p>
            <a:r>
              <a:rPr lang="en-US" dirty="0"/>
              <a:t>Interferes with both block and script understanding</a:t>
            </a:r>
          </a:p>
        </p:txBody>
      </p:sp>
    </p:spTree>
    <p:extLst>
      <p:ext uri="{BB962C8B-B14F-4D97-AF65-F5344CB8AC3E}">
        <p14:creationId xmlns:p14="http://schemas.microsoft.com/office/powerpoint/2010/main" val="241879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False Affordance</a:t>
            </a:r>
          </a:p>
        </p:txBody>
      </p:sp>
      <p:sp>
        <p:nvSpPr>
          <p:cNvPr id="3" name="Content Placeholder 2"/>
          <p:cNvSpPr>
            <a:spLocks noGrp="1"/>
          </p:cNvSpPr>
          <p:nvPr>
            <p:ph idx="1"/>
          </p:nvPr>
        </p:nvSpPr>
        <p:spPr/>
        <p:txBody>
          <a:bodyPr/>
          <a:lstStyle/>
          <a:p>
            <a:r>
              <a:rPr lang="en-US" dirty="0"/>
              <a:t>One pair might have thought the position on the canvas influenced the order in which scripts ran</a:t>
            </a:r>
          </a:p>
        </p:txBody>
      </p:sp>
    </p:spTree>
    <p:extLst>
      <p:ext uri="{BB962C8B-B14F-4D97-AF65-F5344CB8AC3E}">
        <p14:creationId xmlns:p14="http://schemas.microsoft.com/office/powerpoint/2010/main" val="4207904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Methodical way of analyzing the interfaces, and how students use them</a:t>
            </a:r>
          </a:p>
          <a:p>
            <a:r>
              <a:rPr lang="en-US" dirty="0"/>
              <a:t>Initial data that shows some interesting perceptible, hidden, and false affordances</a:t>
            </a:r>
          </a:p>
          <a:p>
            <a:pPr lvl="1"/>
            <a:r>
              <a:rPr lang="en-US" dirty="0"/>
              <a:t>Talk-</a:t>
            </a:r>
            <a:r>
              <a:rPr lang="en-US" dirty="0" err="1"/>
              <a:t>alouds</a:t>
            </a:r>
            <a:r>
              <a:rPr lang="en-US" dirty="0"/>
              <a:t> are challenging at this age</a:t>
            </a:r>
          </a:p>
          <a:p>
            <a:pPr lvl="1"/>
            <a:r>
              <a:rPr lang="en-US" dirty="0"/>
              <a:t>Hidden affordances particularly difficult to find</a:t>
            </a:r>
          </a:p>
        </p:txBody>
      </p:sp>
      <p:sp>
        <p:nvSpPr>
          <p:cNvPr id="4" name="TextBox 3"/>
          <p:cNvSpPr txBox="1"/>
          <p:nvPr/>
        </p:nvSpPr>
        <p:spPr>
          <a:xfrm>
            <a:off x="511119" y="5607219"/>
            <a:ext cx="2721005" cy="369332"/>
          </a:xfrm>
          <a:prstGeom prst="rect">
            <a:avLst/>
          </a:prstGeom>
          <a:noFill/>
        </p:spPr>
        <p:txBody>
          <a:bodyPr wrap="none" rtlCol="0">
            <a:spAutoFit/>
          </a:bodyPr>
          <a:lstStyle/>
          <a:p>
            <a:r>
              <a:rPr lang="en-US" dirty="0"/>
              <a:t>Supported by NSF 1240985  </a:t>
            </a:r>
          </a:p>
        </p:txBody>
      </p:sp>
    </p:spTree>
    <p:extLst>
      <p:ext uri="{BB962C8B-B14F-4D97-AF65-F5344CB8AC3E}">
        <p14:creationId xmlns:p14="http://schemas.microsoft.com/office/powerpoint/2010/main" val="320361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B91E-4C03-BC4C-9EF7-46BF39606593}"/>
              </a:ext>
            </a:extLst>
          </p:cNvPr>
          <p:cNvSpPr>
            <a:spLocks noGrp="1"/>
          </p:cNvSpPr>
          <p:nvPr>
            <p:ph type="title"/>
          </p:nvPr>
        </p:nvSpPr>
        <p:spPr/>
        <p:txBody>
          <a:bodyPr/>
          <a:lstStyle/>
          <a:p>
            <a:r>
              <a:rPr lang="en-US" dirty="0"/>
              <a:t>Project partners</a:t>
            </a:r>
          </a:p>
        </p:txBody>
      </p:sp>
      <p:sp>
        <p:nvSpPr>
          <p:cNvPr id="3" name="Content Placeholder 2">
            <a:extLst>
              <a:ext uri="{FF2B5EF4-FFF2-40B4-BE49-F238E27FC236}">
                <a16:creationId xmlns:a16="http://schemas.microsoft.com/office/drawing/2014/main" id="{F297237E-7A4C-F14C-ADAF-7AB1CD722E27}"/>
              </a:ext>
            </a:extLst>
          </p:cNvPr>
          <p:cNvSpPr>
            <a:spLocks noGrp="1"/>
          </p:cNvSpPr>
          <p:nvPr>
            <p:ph idx="1"/>
          </p:nvPr>
        </p:nvSpPr>
        <p:spPr/>
        <p:txBody>
          <a:bodyPr/>
          <a:lstStyle/>
          <a:p>
            <a:r>
              <a:rPr lang="en-US" dirty="0"/>
              <a:t>Fill out mythical user for your project</a:t>
            </a:r>
          </a:p>
        </p:txBody>
      </p:sp>
    </p:spTree>
    <p:extLst>
      <p:ext uri="{BB962C8B-B14F-4D97-AF65-F5344CB8AC3E}">
        <p14:creationId xmlns:p14="http://schemas.microsoft.com/office/powerpoint/2010/main" val="329182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Helicopter Controls</a:t>
            </a:r>
          </a:p>
        </p:txBody>
      </p:sp>
      <p:pic>
        <p:nvPicPr>
          <p:cNvPr id="6" name="Picture 5" descr="Screen Shot 2015-08-10 at 10.03.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278" y="1394059"/>
            <a:ext cx="6564298" cy="5293555"/>
          </a:xfrm>
          <a:prstGeom prst="rect">
            <a:avLst/>
          </a:prstGeom>
        </p:spPr>
      </p:pic>
    </p:spTree>
    <p:extLst>
      <p:ext uri="{BB962C8B-B14F-4D97-AF65-F5344CB8AC3E}">
        <p14:creationId xmlns:p14="http://schemas.microsoft.com/office/powerpoint/2010/main" val="221983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Helicopter Controls</a:t>
            </a:r>
          </a:p>
        </p:txBody>
      </p:sp>
      <p:pic>
        <p:nvPicPr>
          <p:cNvPr id="3" name="Picture 2" descr="Screen Shot 2015-08-10 at 9.53.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964" y="1469869"/>
            <a:ext cx="5739149" cy="5388131"/>
          </a:xfrm>
          <a:prstGeom prst="rect">
            <a:avLst/>
          </a:prstGeom>
        </p:spPr>
      </p:pic>
    </p:spTree>
    <p:extLst>
      <p:ext uri="{BB962C8B-B14F-4D97-AF65-F5344CB8AC3E}">
        <p14:creationId xmlns:p14="http://schemas.microsoft.com/office/powerpoint/2010/main" val="10283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7313613" cy="1582615"/>
          </a:xfrm>
        </p:spPr>
        <p:txBody>
          <a:bodyPr/>
          <a:lstStyle/>
          <a:p>
            <a:r>
              <a:rPr lang="en-US" dirty="0"/>
              <a:t>Blind Spots:</a:t>
            </a:r>
            <a:br>
              <a:rPr lang="en-US" dirty="0"/>
            </a:br>
            <a:r>
              <a:rPr lang="en-US" dirty="0"/>
              <a:t>Novices vs Experts</a:t>
            </a:r>
          </a:p>
        </p:txBody>
      </p:sp>
      <p:pic>
        <p:nvPicPr>
          <p:cNvPr id="11" name="Picture 10" descr="Screen Shot 2015-08-09 at 11.06.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8" y="1657082"/>
            <a:ext cx="8876897" cy="1938187"/>
          </a:xfrm>
          <a:prstGeom prst="rect">
            <a:avLst/>
          </a:prstGeom>
        </p:spPr>
      </p:pic>
      <p:sp>
        <p:nvSpPr>
          <p:cNvPr id="12" name="Rectangle 11"/>
          <p:cNvSpPr/>
          <p:nvPr/>
        </p:nvSpPr>
        <p:spPr>
          <a:xfrm>
            <a:off x="1015948" y="4755551"/>
            <a:ext cx="6312389" cy="369332"/>
          </a:xfrm>
          <a:prstGeom prst="rect">
            <a:avLst/>
          </a:prstGeom>
        </p:spPr>
        <p:txBody>
          <a:bodyPr wrap="square">
            <a:spAutoFit/>
          </a:bodyPr>
          <a:lstStyle/>
          <a:p>
            <a:r>
              <a:rPr lang="en-US" dirty="0"/>
              <a:t>https://</a:t>
            </a:r>
            <a:r>
              <a:rPr lang="en-US" dirty="0" err="1"/>
              <a:t>www.youtube.com</a:t>
            </a:r>
            <a:r>
              <a:rPr lang="en-US" dirty="0"/>
              <a:t>/</a:t>
            </a:r>
            <a:r>
              <a:rPr lang="en-US" dirty="0" err="1"/>
              <a:t>watch?v</a:t>
            </a:r>
            <a:r>
              <a:rPr lang="en-US" dirty="0"/>
              <a:t>=_4IRMYuE1hI</a:t>
            </a:r>
          </a:p>
        </p:txBody>
      </p:sp>
    </p:spTree>
    <p:extLst>
      <p:ext uri="{BB962C8B-B14F-4D97-AF65-F5344CB8AC3E}">
        <p14:creationId xmlns:p14="http://schemas.microsoft.com/office/powerpoint/2010/main" val="386201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4AC5-3359-4249-B0A7-4CA4235E506A}"/>
              </a:ext>
            </a:extLst>
          </p:cNvPr>
          <p:cNvSpPr>
            <a:spLocks noGrp="1"/>
          </p:cNvSpPr>
          <p:nvPr>
            <p:ph type="title"/>
          </p:nvPr>
        </p:nvSpPr>
        <p:spPr/>
        <p:txBody>
          <a:bodyPr/>
          <a:lstStyle/>
          <a:p>
            <a:r>
              <a:rPr lang="en-US" dirty="0"/>
              <a:t>Guitar Hero Musical Notation</a:t>
            </a:r>
          </a:p>
        </p:txBody>
      </p:sp>
      <p:pic>
        <p:nvPicPr>
          <p:cNvPr id="5" name="Content Placeholder 4">
            <a:extLst>
              <a:ext uri="{FF2B5EF4-FFF2-40B4-BE49-F238E27FC236}">
                <a16:creationId xmlns:a16="http://schemas.microsoft.com/office/drawing/2014/main" id="{B7ACAADB-5705-7047-8499-30C0EC38E1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7498" y="1735138"/>
            <a:ext cx="6267417" cy="4056062"/>
          </a:xfrm>
        </p:spPr>
      </p:pic>
    </p:spTree>
    <p:extLst>
      <p:ext uri="{BB962C8B-B14F-4D97-AF65-F5344CB8AC3E}">
        <p14:creationId xmlns:p14="http://schemas.microsoft.com/office/powerpoint/2010/main" val="341107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693901"/>
          </a:xfrm>
        </p:spPr>
        <p:txBody>
          <a:bodyPr/>
          <a:lstStyle/>
          <a:p>
            <a:r>
              <a:rPr lang="en-US" dirty="0"/>
              <a:t>Affordances</a:t>
            </a:r>
          </a:p>
        </p:txBody>
      </p:sp>
      <p:sp>
        <p:nvSpPr>
          <p:cNvPr id="3" name="Content Placeholder 2"/>
          <p:cNvSpPr>
            <a:spLocks noGrp="1"/>
          </p:cNvSpPr>
          <p:nvPr>
            <p:ph idx="1"/>
          </p:nvPr>
        </p:nvSpPr>
        <p:spPr>
          <a:xfrm>
            <a:off x="914400" y="1284735"/>
            <a:ext cx="7313613" cy="1047499"/>
          </a:xfrm>
        </p:spPr>
        <p:txBody>
          <a:bodyPr>
            <a:normAutofit/>
          </a:bodyPr>
          <a:lstStyle/>
          <a:p>
            <a:r>
              <a:rPr lang="en-US" dirty="0"/>
              <a:t>Ecological Perspective: Interaction between the user and the object.  </a:t>
            </a:r>
          </a:p>
          <a:p>
            <a:endParaRPr lang="en-US" dirty="0"/>
          </a:p>
        </p:txBody>
      </p:sp>
      <p:pic>
        <p:nvPicPr>
          <p:cNvPr id="5" name="Picture 4" descr="Screen Shot 2015-08-10 at 3.30.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911" y="3031884"/>
            <a:ext cx="2974942" cy="2987765"/>
          </a:xfrm>
          <a:prstGeom prst="rect">
            <a:avLst/>
          </a:prstGeom>
        </p:spPr>
      </p:pic>
      <p:sp>
        <p:nvSpPr>
          <p:cNvPr id="4" name="TextBox 3">
            <a:extLst>
              <a:ext uri="{FF2B5EF4-FFF2-40B4-BE49-F238E27FC236}">
                <a16:creationId xmlns:a16="http://schemas.microsoft.com/office/drawing/2014/main" id="{606C8BB4-041C-4348-BEE4-DA94E9F0C2BC}"/>
              </a:ext>
            </a:extLst>
          </p:cNvPr>
          <p:cNvSpPr txBox="1"/>
          <p:nvPr/>
        </p:nvSpPr>
        <p:spPr>
          <a:xfrm>
            <a:off x="5332288" y="3071973"/>
            <a:ext cx="2815130" cy="1569660"/>
          </a:xfrm>
          <a:prstGeom prst="rect">
            <a:avLst/>
          </a:prstGeom>
          <a:noFill/>
        </p:spPr>
        <p:txBody>
          <a:bodyPr wrap="none" rtlCol="0">
            <a:spAutoFit/>
          </a:bodyPr>
          <a:lstStyle/>
          <a:p>
            <a:r>
              <a:rPr lang="en-US" sz="2400" dirty="0"/>
              <a:t>Types of Affordances:</a:t>
            </a:r>
          </a:p>
          <a:p>
            <a:r>
              <a:rPr lang="en-US" sz="2400" dirty="0"/>
              <a:t>Perceived</a:t>
            </a:r>
          </a:p>
          <a:p>
            <a:r>
              <a:rPr lang="en-US" sz="2400" dirty="0"/>
              <a:t>False</a:t>
            </a:r>
          </a:p>
          <a:p>
            <a:r>
              <a:rPr lang="en-US" sz="2400" dirty="0"/>
              <a:t>Hidden</a:t>
            </a:r>
          </a:p>
        </p:txBody>
      </p:sp>
    </p:spTree>
    <p:extLst>
      <p:ext uri="{BB962C8B-B14F-4D97-AF65-F5344CB8AC3E}">
        <p14:creationId xmlns:p14="http://schemas.microsoft.com/office/powerpoint/2010/main" val="374085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74" y="503238"/>
            <a:ext cx="7823136" cy="868362"/>
          </a:xfrm>
        </p:spPr>
        <p:txBody>
          <a:bodyPr/>
          <a:lstStyle/>
          <a:p>
            <a:r>
              <a:rPr lang="en-US" dirty="0"/>
              <a:t>Visual Block-based Environment</a:t>
            </a:r>
          </a:p>
        </p:txBody>
      </p:sp>
      <p:sp>
        <p:nvSpPr>
          <p:cNvPr id="5" name="TextBox 4"/>
          <p:cNvSpPr txBox="1"/>
          <p:nvPr/>
        </p:nvSpPr>
        <p:spPr>
          <a:xfrm>
            <a:off x="914400" y="6070599"/>
            <a:ext cx="750346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bg1"/>
                </a:solidFill>
              </a:rPr>
              <a:t>Designed for young children</a:t>
            </a:r>
          </a:p>
        </p:txBody>
      </p:sp>
      <p:pic>
        <p:nvPicPr>
          <p:cNvPr id="10" name="Content Placeholder 9" descr="Screen Shot 2015-08-09 at 10.22.09 AM.png"/>
          <p:cNvPicPr>
            <a:picLocks noGrp="1" noChangeAspect="1"/>
          </p:cNvPicPr>
          <p:nvPr>
            <p:ph idx="1"/>
          </p:nvPr>
        </p:nvPicPr>
        <p:blipFill>
          <a:blip r:embed="rId3">
            <a:extLst>
              <a:ext uri="{28A0092B-C50C-407E-A947-70E740481C1C}">
                <a14:useLocalDpi xmlns:a14="http://schemas.microsoft.com/office/drawing/2010/main" val="0"/>
              </a:ext>
            </a:extLst>
          </a:blip>
          <a:srcRect t="2996" b="2996"/>
          <a:stretch>
            <a:fillRect/>
          </a:stretch>
        </p:blipFill>
        <p:spPr>
          <a:xfrm>
            <a:off x="914399" y="1339306"/>
            <a:ext cx="6886061" cy="4451894"/>
          </a:xfrm>
        </p:spPr>
      </p:pic>
    </p:spTree>
    <p:extLst>
      <p:ext uri="{BB962C8B-B14F-4D97-AF65-F5344CB8AC3E}">
        <p14:creationId xmlns:p14="http://schemas.microsoft.com/office/powerpoint/2010/main" val="31984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8E70-3623-0247-AEA6-DCB80407F323}"/>
              </a:ext>
            </a:extLst>
          </p:cNvPr>
          <p:cNvSpPr>
            <a:spLocks noGrp="1"/>
          </p:cNvSpPr>
          <p:nvPr>
            <p:ph type="title"/>
          </p:nvPr>
        </p:nvSpPr>
        <p:spPr>
          <a:xfrm>
            <a:off x="513708" y="503238"/>
            <a:ext cx="8065213" cy="868362"/>
          </a:xfrm>
        </p:spPr>
        <p:txBody>
          <a:bodyPr/>
          <a:lstStyle/>
          <a:p>
            <a:r>
              <a:rPr lang="en-US" dirty="0"/>
              <a:t>How could we evaluate Scratch?</a:t>
            </a:r>
          </a:p>
        </p:txBody>
      </p:sp>
      <p:sp>
        <p:nvSpPr>
          <p:cNvPr id="3" name="Content Placeholder 2">
            <a:extLst>
              <a:ext uri="{FF2B5EF4-FFF2-40B4-BE49-F238E27FC236}">
                <a16:creationId xmlns:a16="http://schemas.microsoft.com/office/drawing/2014/main" id="{59329311-5029-D24F-8FB4-608A2425B82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364110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3085</TotalTime>
  <Words>771</Words>
  <Application>Microsoft Macintosh PowerPoint</Application>
  <PresentationFormat>On-screen Show (4:3)</PresentationFormat>
  <Paragraphs>84</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Goudy Old Style</vt:lpstr>
      <vt:lpstr>Impact</vt:lpstr>
      <vt:lpstr>Rockwell</vt:lpstr>
      <vt:lpstr>Inkwell</vt:lpstr>
      <vt:lpstr>Users: Affordances and Interfaces</vt:lpstr>
      <vt:lpstr>Helicopter Controls</vt:lpstr>
      <vt:lpstr>Helicopter Controls</vt:lpstr>
      <vt:lpstr>Helicopter Controls</vt:lpstr>
      <vt:lpstr>Blind Spots: Novices vs Experts</vt:lpstr>
      <vt:lpstr>Guitar Hero Musical Notation</vt:lpstr>
      <vt:lpstr>Affordances</vt:lpstr>
      <vt:lpstr>Visual Block-based Environment</vt:lpstr>
      <vt:lpstr>How could we evaluate Scratch?</vt:lpstr>
      <vt:lpstr>How could we evaluate Scratch?</vt:lpstr>
      <vt:lpstr>Visual Block-based Environment</vt:lpstr>
      <vt:lpstr>Look at Scratch</vt:lpstr>
      <vt:lpstr>Analysis: 1st  rounds</vt:lpstr>
      <vt:lpstr>Analysis: 2nd round</vt:lpstr>
      <vt:lpstr>Analysis: 3rd round</vt:lpstr>
      <vt:lpstr>PowerPoint Presentation</vt:lpstr>
      <vt:lpstr>PowerPoint Presentation</vt:lpstr>
      <vt:lpstr>Perceptible Affordance</vt:lpstr>
      <vt:lpstr>False Affordance                                                                                                                                                                                                                                                                                                                                                                   </vt:lpstr>
      <vt:lpstr>Bonus: Hidden Affordance</vt:lpstr>
      <vt:lpstr>Bonus: False Affordance</vt:lpstr>
      <vt:lpstr>Conclusions</vt:lpstr>
      <vt:lpstr>Project partners</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Grade Students Reading Block-Based Programs: Predictions, Visual Cues, and Affordances  </dc:title>
  <dc:creator>Diana Franklin</dc:creator>
  <cp:lastModifiedBy>Microsoft Office User</cp:lastModifiedBy>
  <cp:revision>54</cp:revision>
  <dcterms:created xsi:type="dcterms:W3CDTF">2015-08-09T14:08:03Z</dcterms:created>
  <dcterms:modified xsi:type="dcterms:W3CDTF">2019-10-21T19:46:15Z</dcterms:modified>
</cp:coreProperties>
</file>