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66" r:id="rId3"/>
    <p:sldId id="268" r:id="rId4"/>
    <p:sldId id="260" r:id="rId5"/>
    <p:sldId id="271" r:id="rId6"/>
    <p:sldId id="269" r:id="rId7"/>
    <p:sldId id="27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089"/>
  </p:normalViewPr>
  <p:slideViewPr>
    <p:cSldViewPr snapToGrid="0" snapToObjects="1">
      <p:cViewPr varScale="1">
        <p:scale>
          <a:sx n="117" d="100"/>
          <a:sy n="117" d="100"/>
        </p:scale>
        <p:origin x="3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4AD1C4-2A18-2F47-B6A8-92C6A793A7C9}" type="datetimeFigureOut">
              <a:rPr lang="en-US" smtClean="0"/>
              <a:t>1/30/18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EC934-3807-C047-87F7-515EAFB7189D}" type="slidenum">
              <a:rPr lang="en-US" smtClean="0"/>
              <a:t>‹#›</a:t>
            </a:fld>
            <a:endParaRPr lang="en-US"/>
          </a:p>
        </p:txBody>
      </p:sp>
    </p:spTree>
    <p:extLst>
      <p:ext uri="{BB962C8B-B14F-4D97-AF65-F5344CB8AC3E}">
        <p14:creationId xmlns:p14="http://schemas.microsoft.com/office/powerpoint/2010/main" val="84220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7EC934-3807-C047-87F7-515EAFB7189D}" type="slidenum">
              <a:rPr lang="en-US" smtClean="0"/>
              <a:t>1</a:t>
            </a:fld>
            <a:endParaRPr lang="en-US"/>
          </a:p>
        </p:txBody>
      </p:sp>
    </p:spTree>
    <p:extLst>
      <p:ext uri="{BB962C8B-B14F-4D97-AF65-F5344CB8AC3E}">
        <p14:creationId xmlns:p14="http://schemas.microsoft.com/office/powerpoint/2010/main" val="951172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Client want to call </a:t>
            </a:r>
            <a:r>
              <a:rPr lang="en-US" altLang="zh-CN" baseline="0" dirty="0" smtClean="0"/>
              <a:t>ExistingClass method</a:t>
            </a:r>
          </a:p>
          <a:p>
            <a:endParaRPr lang="en-US" altLang="zh-CN" dirty="0" smtClean="0"/>
          </a:p>
          <a:p>
            <a:r>
              <a:rPr lang="en-US" altLang="zh-CN" dirty="0" smtClean="0"/>
              <a:t>That's</a:t>
            </a:r>
            <a:r>
              <a:rPr lang="en-US" altLang="zh-CN" baseline="0" dirty="0" smtClean="0"/>
              <a:t> why we use adapter. Adapter let classes with incompatible interface work together.</a:t>
            </a:r>
          </a:p>
          <a:p>
            <a:endParaRPr lang="en-US" baseline="0" dirty="0" smtClean="0"/>
          </a:p>
          <a:p>
            <a:r>
              <a:rPr lang="en-US" baseline="0" dirty="0" smtClean="0"/>
              <a:t>Why significant? Because it is very common that we cannot change target and ExistingClass interface.</a:t>
            </a:r>
          </a:p>
          <a:p>
            <a:endParaRPr lang="en-US" baseline="0" dirty="0" smtClean="0"/>
          </a:p>
          <a:p>
            <a:r>
              <a:rPr lang="en-US" baseline="0" dirty="0" smtClean="0"/>
              <a:t>When you try to connect the legacy system or third party library, it is difficult to change the code, because you don't have original code.</a:t>
            </a:r>
            <a:r>
              <a:rPr lang="zh-CN" altLang="en-US" baseline="0" dirty="0" smtClean="0"/>
              <a:t> </a:t>
            </a:r>
            <a:r>
              <a:rPr lang="en-US" altLang="zh-CN" baseline="0" dirty="0" smtClean="0"/>
              <a:t>You don't own.</a:t>
            </a:r>
            <a:endParaRPr lang="en-US" dirty="0"/>
          </a:p>
        </p:txBody>
      </p:sp>
      <p:sp>
        <p:nvSpPr>
          <p:cNvPr id="4" name="Slide Number Placeholder 3"/>
          <p:cNvSpPr>
            <a:spLocks noGrp="1"/>
          </p:cNvSpPr>
          <p:nvPr>
            <p:ph type="sldNum" sz="quarter" idx="10"/>
          </p:nvPr>
        </p:nvSpPr>
        <p:spPr/>
        <p:txBody>
          <a:bodyPr/>
          <a:lstStyle/>
          <a:p>
            <a:fld id="{277EC934-3807-C047-87F7-515EAFB7189D}" type="slidenum">
              <a:rPr lang="en-US" smtClean="0"/>
              <a:t>2</a:t>
            </a:fld>
            <a:endParaRPr lang="en-US"/>
          </a:p>
        </p:txBody>
      </p:sp>
    </p:spTree>
    <p:extLst>
      <p:ext uri="{BB962C8B-B14F-4D97-AF65-F5344CB8AC3E}">
        <p14:creationId xmlns:p14="http://schemas.microsoft.com/office/powerpoint/2010/main" val="1159036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1. The client makes a request to the adapter by calling a method on it using the target interface. </a:t>
            </a:r>
          </a:p>
          <a:p>
            <a:pPr marL="0" marR="0" indent="0" algn="l" defTabSz="914400" rtl="0" eaLnBrk="1" fontAlgn="base"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2. The adapter translates that request on the </a:t>
            </a:r>
            <a:r>
              <a:rPr lang="en-US" sz="1200" b="0" i="0" kern="1200" dirty="0" err="1" smtClean="0">
                <a:solidFill>
                  <a:schemeClr val="tx1"/>
                </a:solidFill>
                <a:effectLst/>
                <a:latin typeface="+mn-lt"/>
                <a:ea typeface="+mn-ea"/>
                <a:cs typeface="+mn-cs"/>
              </a:rPr>
              <a:t>adaptee</a:t>
            </a:r>
            <a:r>
              <a:rPr lang="en-US" sz="1200" b="0" i="0" kern="1200" dirty="0" smtClean="0">
                <a:solidFill>
                  <a:schemeClr val="tx1"/>
                </a:solidFill>
                <a:effectLst/>
                <a:latin typeface="+mn-lt"/>
                <a:ea typeface="+mn-ea"/>
                <a:cs typeface="+mn-cs"/>
              </a:rPr>
              <a:t> using the </a:t>
            </a:r>
            <a:r>
              <a:rPr lang="en-US" sz="1200" b="0" i="0" kern="1200" dirty="0" err="1" smtClean="0">
                <a:solidFill>
                  <a:schemeClr val="tx1"/>
                </a:solidFill>
                <a:effectLst/>
                <a:latin typeface="+mn-lt"/>
                <a:ea typeface="+mn-ea"/>
                <a:cs typeface="+mn-cs"/>
              </a:rPr>
              <a:t>adaptee</a:t>
            </a:r>
            <a:r>
              <a:rPr lang="en-US" sz="1200" b="0" i="0" kern="1200" dirty="0" smtClean="0">
                <a:solidFill>
                  <a:schemeClr val="tx1"/>
                </a:solidFill>
                <a:effectLst/>
                <a:latin typeface="+mn-lt"/>
                <a:ea typeface="+mn-ea"/>
                <a:cs typeface="+mn-cs"/>
              </a:rPr>
              <a:t> interface. </a:t>
            </a:r>
          </a:p>
          <a:p>
            <a:pPr marL="0" marR="0" indent="0" algn="l" defTabSz="914400" rtl="0" eaLnBrk="1" fontAlgn="base"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3.</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Client receive the results of the call and is unaware of adapter’s presence.</a:t>
            </a:r>
          </a:p>
          <a:p>
            <a:pPr marL="0" marR="0" indent="0" algn="l" defTabSz="914400" rtl="0" eaLnBrk="1" fontAlgn="base"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C934-3807-C047-87F7-515EAFB7189D}" type="slidenum">
              <a:rPr lang="en-US" smtClean="0"/>
              <a:t>3</a:t>
            </a:fld>
            <a:endParaRPr lang="en-US"/>
          </a:p>
        </p:txBody>
      </p:sp>
    </p:spTree>
    <p:extLst>
      <p:ext uri="{BB962C8B-B14F-4D97-AF65-F5344CB8AC3E}">
        <p14:creationId xmlns:p14="http://schemas.microsoft.com/office/powerpoint/2010/main" val="1662247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The client, the use of the code,</a:t>
            </a:r>
            <a:r>
              <a:rPr lang="en-US" altLang="zh-CN" baseline="0" dirty="0" smtClean="0"/>
              <a:t> has a type of target. This target has a method called request. Request is the standard that we used to use. However, because we want to use something that has completely different interface, the </a:t>
            </a:r>
            <a:r>
              <a:rPr lang="en-US" altLang="zh-CN" baseline="0" dirty="0" err="1" smtClean="0"/>
              <a:t>adaptee</a:t>
            </a:r>
            <a:r>
              <a:rPr lang="en-US" altLang="zh-CN" baseline="0" dirty="0" smtClean="0"/>
              <a:t>. We cannot just call request, because </a:t>
            </a:r>
            <a:r>
              <a:rPr lang="en-US" altLang="zh-CN" baseline="0" dirty="0" err="1" smtClean="0"/>
              <a:t>adaptee</a:t>
            </a:r>
            <a:r>
              <a:rPr lang="en-US" altLang="zh-CN" baseline="0" dirty="0" smtClean="0"/>
              <a:t> doesn’t have a method called request. Adaptee has the method called SpecificRequest. </a:t>
            </a:r>
          </a:p>
          <a:p>
            <a:endParaRPr lang="en-US" altLang="zh-CN" baseline="0" dirty="0" smtClean="0"/>
          </a:p>
          <a:p>
            <a:r>
              <a:rPr lang="en-US" altLang="zh-CN" baseline="0" dirty="0" smtClean="0"/>
              <a:t>So </a:t>
            </a:r>
            <a:r>
              <a:rPr lang="en-US" altLang="zh-CN" baseline="0" dirty="0" smtClean="0"/>
              <a:t>what we do is to invoke the request method, but we invoke it in the adapter. So the adapter follows the signature request. So we can call request, and then count on the adapter to call </a:t>
            </a:r>
            <a:r>
              <a:rPr lang="en-US" altLang="zh-CN" baseline="0" dirty="0" err="1" smtClean="0"/>
              <a:t>adaptee</a:t>
            </a:r>
            <a:r>
              <a:rPr lang="en-US" altLang="zh-CN" baseline="0" dirty="0" smtClean="0"/>
              <a:t>, cause the adapter has the instance of </a:t>
            </a:r>
            <a:r>
              <a:rPr lang="en-US" altLang="zh-CN" baseline="0" dirty="0" err="1" smtClean="0"/>
              <a:t>adaptee</a:t>
            </a:r>
            <a:r>
              <a:rPr lang="en-US" altLang="zh-CN" baseline="0" dirty="0" smtClean="0"/>
              <a:t>. </a:t>
            </a:r>
            <a:r>
              <a:rPr lang="en-US" altLang="zh-CN" baseline="0" dirty="0" err="1" smtClean="0"/>
              <a:t>Apdater</a:t>
            </a:r>
            <a:r>
              <a:rPr lang="en-US" altLang="zh-CN" baseline="0" dirty="0" smtClean="0"/>
              <a:t> </a:t>
            </a:r>
            <a:r>
              <a:rPr lang="en-US" altLang="zh-CN" baseline="0" dirty="0" smtClean="0"/>
              <a:t>is responsible to delegate the request down into </a:t>
            </a:r>
            <a:r>
              <a:rPr lang="en-US" altLang="zh-CN" baseline="0" dirty="0" err="1" smtClean="0"/>
              <a:t>adaptee</a:t>
            </a:r>
            <a:r>
              <a:rPr lang="en-US" altLang="zh-CN" baseline="0" dirty="0" smtClean="0"/>
              <a:t>. The </a:t>
            </a:r>
            <a:r>
              <a:rPr lang="en-US" altLang="zh-CN" baseline="0" dirty="0" err="1" smtClean="0"/>
              <a:t>adaptee</a:t>
            </a:r>
            <a:r>
              <a:rPr lang="en-US" altLang="zh-CN" baseline="0" dirty="0" smtClean="0"/>
              <a:t> can </a:t>
            </a:r>
            <a:r>
              <a:rPr lang="en-US" altLang="zh-CN" baseline="0" dirty="0" smtClean="0"/>
              <a:t>perform the </a:t>
            </a:r>
            <a:r>
              <a:rPr lang="en-US" altLang="zh-CN" baseline="0" dirty="0" smtClean="0"/>
              <a:t>specific action we </a:t>
            </a:r>
            <a:r>
              <a:rPr lang="en-US" altLang="zh-CN" baseline="0" dirty="0" smtClean="0"/>
              <a:t>were originally </a:t>
            </a:r>
            <a:r>
              <a:rPr lang="en-US" altLang="zh-CN" baseline="0" dirty="0" smtClean="0"/>
              <a:t>interested in.</a:t>
            </a:r>
            <a:endParaRPr lang="en-US" dirty="0"/>
          </a:p>
        </p:txBody>
      </p:sp>
      <p:sp>
        <p:nvSpPr>
          <p:cNvPr id="4" name="Slide Number Placeholder 3"/>
          <p:cNvSpPr>
            <a:spLocks noGrp="1"/>
          </p:cNvSpPr>
          <p:nvPr>
            <p:ph type="sldNum" sz="quarter" idx="10"/>
          </p:nvPr>
        </p:nvSpPr>
        <p:spPr/>
        <p:txBody>
          <a:bodyPr/>
          <a:lstStyle/>
          <a:p>
            <a:fld id="{277EC934-3807-C047-87F7-515EAFB7189D}" type="slidenum">
              <a:rPr lang="en-US" smtClean="0"/>
              <a:t>4</a:t>
            </a:fld>
            <a:endParaRPr lang="en-US"/>
          </a:p>
        </p:txBody>
      </p:sp>
    </p:spTree>
    <p:extLst>
      <p:ext uri="{BB962C8B-B14F-4D97-AF65-F5344CB8AC3E}">
        <p14:creationId xmlns:p14="http://schemas.microsoft.com/office/powerpoint/2010/main" val="111347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现在手机charge需要调用getPowerFromOutlet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但是Outlet只有一个getVoltage方法</a:t>
            </a:r>
            <a:endParaRPr lang="en-US" sz="1200" kern="1200" dirty="0" smtClean="0">
              <a:solidFill>
                <a:schemeClr val="tx1"/>
              </a:solidFill>
              <a:effectLst/>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所以我们需要一个adapter实现target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interface，然后call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adaptee</a:t>
            </a:r>
            <a:endParaRPr lang="en-US" sz="1200" kern="1200" dirty="0" smtClean="0">
              <a:solidFill>
                <a:schemeClr val="tx1"/>
              </a:solidFill>
              <a:effectLst/>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为什么要把</a:t>
            </a:r>
            <a:r>
              <a:rPr lang="en-US" altLang="zh-CN" sz="1200" kern="1200" dirty="0" smtClean="0">
                <a:solidFill>
                  <a:schemeClr val="tx1"/>
                </a:solidFill>
                <a:effectLst/>
                <a:latin typeface="+mn-lt"/>
                <a:ea typeface="+mn-ea"/>
                <a:cs typeface="+mn-cs"/>
              </a:rPr>
              <a:t>existing class</a:t>
            </a:r>
            <a:r>
              <a:rPr lang="zh-CN" altLang="en-US" sz="1200" kern="1200" dirty="0" smtClean="0">
                <a:solidFill>
                  <a:schemeClr val="tx1"/>
                </a:solidFill>
                <a:effectLst/>
                <a:latin typeface="+mn-lt"/>
                <a:ea typeface="+mn-ea"/>
                <a:cs typeface="+mn-cs"/>
              </a:rPr>
              <a:t>放到</a:t>
            </a:r>
            <a:r>
              <a:rPr lang="en-US" altLang="zh-CN" sz="1200" kern="1200" dirty="0" smtClean="0">
                <a:solidFill>
                  <a:schemeClr val="tx1"/>
                </a:solidFill>
                <a:effectLst/>
                <a:latin typeface="+mn-lt"/>
                <a:ea typeface="+mn-ea"/>
                <a:cs typeface="+mn-cs"/>
              </a:rPr>
              <a:t>adapter</a:t>
            </a:r>
            <a:r>
              <a:rPr lang="zh-CN" altLang="en-US" sz="1200" kern="1200" dirty="0" smtClean="0">
                <a:solidFill>
                  <a:schemeClr val="tx1"/>
                </a:solidFill>
                <a:effectLst/>
                <a:latin typeface="+mn-lt"/>
                <a:ea typeface="+mn-ea"/>
                <a:cs typeface="+mn-cs"/>
              </a:rPr>
              <a:t>里，而不能放到</a:t>
            </a:r>
            <a:r>
              <a:rPr lang="en-US" altLang="zh-CN" sz="1200" kern="1200" dirty="0" smtClean="0">
                <a:solidFill>
                  <a:schemeClr val="tx1"/>
                </a:solidFill>
                <a:effectLst/>
                <a:latin typeface="+mn-lt"/>
                <a:ea typeface="+mn-ea"/>
                <a:cs typeface="+mn-cs"/>
              </a:rPr>
              <a:t>client</a:t>
            </a:r>
            <a:r>
              <a:rPr lang="zh-CN" altLang="en-US" sz="1200" kern="1200" dirty="0" smtClean="0">
                <a:solidFill>
                  <a:schemeClr val="tx1"/>
                </a:solidFill>
                <a:effectLst/>
                <a:latin typeface="+mn-lt"/>
                <a:ea typeface="+mn-ea"/>
                <a:cs typeface="+mn-cs"/>
              </a:rPr>
              <a:t>里呢？因为这样可以保持灵活性</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这样不需要改</a:t>
            </a:r>
            <a:r>
              <a:rPr lang="en-US" altLang="zh-CN" sz="1200" kern="1200" dirty="0" smtClean="0">
                <a:solidFill>
                  <a:schemeClr val="tx1"/>
                </a:solidFill>
                <a:effectLst/>
                <a:latin typeface="+mn-lt"/>
                <a:ea typeface="+mn-ea"/>
                <a:cs typeface="+mn-cs"/>
              </a:rPr>
              <a:t>client</a:t>
            </a:r>
            <a:r>
              <a:rPr lang="zh-CN" altLang="en-US" sz="1200" kern="1200" dirty="0" smtClean="0">
                <a:solidFill>
                  <a:schemeClr val="tx1"/>
                </a:solidFill>
                <a:effectLst/>
                <a:latin typeface="+mn-lt"/>
                <a:ea typeface="+mn-ea"/>
                <a:cs typeface="+mn-cs"/>
              </a:rPr>
              <a:t>的代码，只需要改</a:t>
            </a:r>
            <a:r>
              <a:rPr lang="en-US" altLang="zh-CN" sz="1200" kern="1200" dirty="0" smtClean="0">
                <a:solidFill>
                  <a:schemeClr val="tx1"/>
                </a:solidFill>
                <a:effectLst/>
                <a:latin typeface="+mn-lt"/>
                <a:ea typeface="+mn-ea"/>
                <a:cs typeface="+mn-cs"/>
              </a:rPr>
              <a:t>adapter</a:t>
            </a:r>
            <a:r>
              <a:rPr lang="zh-CN" altLang="en-US" sz="1200" kern="1200" dirty="0" smtClean="0">
                <a:solidFill>
                  <a:schemeClr val="tx1"/>
                </a:solidFill>
                <a:effectLst/>
                <a:latin typeface="+mn-lt"/>
                <a:ea typeface="+mn-ea"/>
                <a:cs typeface="+mn-cs"/>
              </a:rPr>
              <a:t>的代码，就能支持不同的</a:t>
            </a:r>
            <a:r>
              <a:rPr lang="en-US" altLang="zh-CN" sz="1200" kern="1200" dirty="0" smtClean="0">
                <a:solidFill>
                  <a:schemeClr val="tx1"/>
                </a:solidFill>
                <a:effectLst/>
                <a:latin typeface="+mn-lt"/>
                <a:ea typeface="+mn-ea"/>
                <a:cs typeface="+mn-cs"/>
              </a:rPr>
              <a:t>existing class</a:t>
            </a:r>
            <a:r>
              <a:rPr lang="zh-CN" altLang="en-US" sz="1200" kern="1200" dirty="0" smtClean="0">
                <a:solidFill>
                  <a:schemeClr val="tx1"/>
                </a:solidFill>
                <a:effectLst/>
                <a:latin typeface="+mn-lt"/>
                <a:ea typeface="+mn-ea"/>
                <a:cs typeface="+mn-cs"/>
              </a:rPr>
              <a:t>了</a:t>
            </a:r>
          </a:p>
          <a:p>
            <a:endParaRPr lang="en-US" dirty="0"/>
          </a:p>
        </p:txBody>
      </p:sp>
      <p:sp>
        <p:nvSpPr>
          <p:cNvPr id="4" name="Slide Number Placeholder 3"/>
          <p:cNvSpPr>
            <a:spLocks noGrp="1"/>
          </p:cNvSpPr>
          <p:nvPr>
            <p:ph type="sldNum" sz="quarter" idx="10"/>
          </p:nvPr>
        </p:nvSpPr>
        <p:spPr/>
        <p:txBody>
          <a:bodyPr/>
          <a:lstStyle/>
          <a:p>
            <a:fld id="{277EC934-3807-C047-87F7-515EAFB7189D}" type="slidenum">
              <a:rPr lang="en-US" smtClean="0"/>
              <a:t>5</a:t>
            </a:fld>
            <a:endParaRPr lang="en-US"/>
          </a:p>
        </p:txBody>
      </p:sp>
    </p:spTree>
    <p:extLst>
      <p:ext uri="{BB962C8B-B14F-4D97-AF65-F5344CB8AC3E}">
        <p14:creationId xmlns:p14="http://schemas.microsoft.com/office/powerpoint/2010/main" val="489419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tx1"/>
                </a:solidFill>
                <a:effectLst/>
                <a:latin typeface="+mn-lt"/>
                <a:ea typeface="+mn-ea"/>
                <a:cs typeface="+mn-cs"/>
              </a:rPr>
              <a:t>Two classes having incompatible interfaces can interact with each other using an Adapter class.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tx1"/>
                </a:solidFill>
                <a:effectLst/>
                <a:latin typeface="+mn-lt"/>
                <a:ea typeface="+mn-ea"/>
                <a:cs typeface="+mn-cs"/>
              </a:rPr>
              <a:t>A class can be accessed by multiple systems using different interfaces and Adapters.</a:t>
            </a:r>
          </a:p>
        </p:txBody>
      </p:sp>
      <p:sp>
        <p:nvSpPr>
          <p:cNvPr id="4" name="Slide Number Placeholder 3"/>
          <p:cNvSpPr>
            <a:spLocks noGrp="1"/>
          </p:cNvSpPr>
          <p:nvPr>
            <p:ph type="sldNum" sz="quarter" idx="10"/>
          </p:nvPr>
        </p:nvSpPr>
        <p:spPr/>
        <p:txBody>
          <a:bodyPr/>
          <a:lstStyle/>
          <a:p>
            <a:fld id="{277EC934-3807-C047-87F7-515EAFB7189D}" type="slidenum">
              <a:rPr lang="en-US" smtClean="0"/>
              <a:t>6</a:t>
            </a:fld>
            <a:endParaRPr lang="en-US"/>
          </a:p>
        </p:txBody>
      </p:sp>
    </p:spTree>
    <p:extLst>
      <p:ext uri="{BB962C8B-B14F-4D97-AF65-F5344CB8AC3E}">
        <p14:creationId xmlns:p14="http://schemas.microsoft.com/office/powerpoint/2010/main" val="1114985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1/30/18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1/30/18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1/30/18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1/30/18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1/30/18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dirty="0" smtClean="0"/>
              <a:t>Object Adapter Pattern</a:t>
            </a:r>
            <a:endParaRPr lang="en-US" dirty="0"/>
          </a:p>
        </p:txBody>
      </p:sp>
      <p:sp>
        <p:nvSpPr>
          <p:cNvPr id="3" name="Subtitle 2"/>
          <p:cNvSpPr>
            <a:spLocks noGrp="1"/>
          </p:cNvSpPr>
          <p:nvPr>
            <p:ph type="subTitle" idx="1"/>
          </p:nvPr>
        </p:nvSpPr>
        <p:spPr/>
        <p:txBody>
          <a:bodyPr/>
          <a:lstStyle/>
          <a:p>
            <a:r>
              <a:rPr lang="en-US" dirty="0" smtClean="0"/>
              <a:t>Ziyi Feng</a:t>
            </a:r>
          </a:p>
          <a:p>
            <a:r>
              <a:rPr lang="en-US" dirty="0" err="1" smtClean="0"/>
              <a:t>ziyif@uchicago.edu</a:t>
            </a:r>
            <a:endParaRPr lang="en-US" dirty="0"/>
          </a:p>
        </p:txBody>
      </p:sp>
    </p:spTree>
    <p:extLst>
      <p:ext uri="{BB962C8B-B14F-4D97-AF65-F5344CB8AC3E}">
        <p14:creationId xmlns:p14="http://schemas.microsoft.com/office/powerpoint/2010/main" val="513722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Problem Definition</a:t>
            </a:r>
            <a:endParaRPr lang="en-US" dirty="0"/>
          </a:p>
        </p:txBody>
      </p:sp>
      <p:sp>
        <p:nvSpPr>
          <p:cNvPr id="4" name="Rectangle 19"/>
          <p:cNvSpPr>
            <a:spLocks noChangeArrowheads="1"/>
          </p:cNvSpPr>
          <p:nvPr/>
        </p:nvSpPr>
        <p:spPr bwMode="auto">
          <a:xfrm>
            <a:off x="2581094" y="2146433"/>
            <a:ext cx="1447800" cy="838200"/>
          </a:xfrm>
          <a:prstGeom prst="rect">
            <a:avLst/>
          </a:prstGeom>
          <a:solidFill>
            <a:schemeClr val="bg1"/>
          </a:solidFill>
          <a:ln w="9525">
            <a:solidFill>
              <a:schemeClr val="tx1"/>
            </a:solidFill>
            <a:miter lim="800000"/>
            <a:headEnd/>
            <a:tailEnd/>
          </a:ln>
          <a:effectLst/>
          <a:extLst/>
        </p:spPr>
        <p:txBody>
          <a:bodyPr wrap="none" anchor="ctr"/>
          <a:lstStyle/>
          <a:p>
            <a:pPr algn="ctr"/>
            <a:r>
              <a:rPr lang="en-US" altLang="en-US" sz="2000" dirty="0">
                <a:latin typeface="Courier" charset="0"/>
                <a:ea typeface="Courier" charset="0"/>
                <a:cs typeface="Courier" charset="0"/>
              </a:rPr>
              <a:t>Client</a:t>
            </a:r>
          </a:p>
        </p:txBody>
      </p:sp>
      <p:sp>
        <p:nvSpPr>
          <p:cNvPr id="5" name="Rectangle 20"/>
          <p:cNvSpPr>
            <a:spLocks noChangeArrowheads="1"/>
          </p:cNvSpPr>
          <p:nvPr/>
        </p:nvSpPr>
        <p:spPr bwMode="auto">
          <a:xfrm>
            <a:off x="5570479" y="1808807"/>
            <a:ext cx="1828800" cy="1447800"/>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anchor="ctr"/>
          <a:lstStyle/>
          <a:p>
            <a:endParaRPr lang="en-US"/>
          </a:p>
        </p:txBody>
      </p:sp>
      <p:sp>
        <p:nvSpPr>
          <p:cNvPr id="7" name="Rectangle 22"/>
          <p:cNvSpPr>
            <a:spLocks noChangeArrowheads="1"/>
          </p:cNvSpPr>
          <p:nvPr/>
        </p:nvSpPr>
        <p:spPr bwMode="auto">
          <a:xfrm>
            <a:off x="8852381" y="1794325"/>
            <a:ext cx="2792510" cy="1462282"/>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anchor="ctr"/>
          <a:lstStyle/>
          <a:p>
            <a:endParaRPr lang="en-US"/>
          </a:p>
        </p:txBody>
      </p:sp>
      <p:sp>
        <p:nvSpPr>
          <p:cNvPr id="9" name="Line 25"/>
          <p:cNvSpPr>
            <a:spLocks noChangeShapeType="1"/>
          </p:cNvSpPr>
          <p:nvPr/>
        </p:nvSpPr>
        <p:spPr bwMode="auto">
          <a:xfrm>
            <a:off x="5570479" y="2308211"/>
            <a:ext cx="1828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10" name="Line 26"/>
          <p:cNvSpPr>
            <a:spLocks noChangeShapeType="1"/>
          </p:cNvSpPr>
          <p:nvPr/>
        </p:nvSpPr>
        <p:spPr bwMode="auto">
          <a:xfrm>
            <a:off x="8856696" y="2308052"/>
            <a:ext cx="2792509" cy="1603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12" name="Text Box 28"/>
          <p:cNvSpPr txBox="1">
            <a:spLocks noChangeArrowheads="1"/>
          </p:cNvSpPr>
          <p:nvPr/>
        </p:nvSpPr>
        <p:spPr bwMode="auto">
          <a:xfrm>
            <a:off x="5570477" y="1879147"/>
            <a:ext cx="182880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altLang="en-US" sz="2000" dirty="0">
                <a:latin typeface="Courier" charset="0"/>
                <a:ea typeface="Courier" charset="0"/>
                <a:cs typeface="Courier" charset="0"/>
              </a:rPr>
              <a:t>Target</a:t>
            </a:r>
          </a:p>
        </p:txBody>
      </p:sp>
      <p:sp>
        <p:nvSpPr>
          <p:cNvPr id="13" name="Text Box 29"/>
          <p:cNvSpPr txBox="1">
            <a:spLocks noChangeArrowheads="1"/>
          </p:cNvSpPr>
          <p:nvPr/>
        </p:nvSpPr>
        <p:spPr bwMode="auto">
          <a:xfrm>
            <a:off x="5570478" y="2536811"/>
            <a:ext cx="18495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altLang="en-US" sz="2000" dirty="0">
                <a:latin typeface="Courier" charset="0"/>
                <a:ea typeface="Courier" charset="0"/>
                <a:cs typeface="Courier" charset="0"/>
              </a:rPr>
              <a:t>Request</a:t>
            </a:r>
            <a:r>
              <a:rPr lang="en-US" altLang="en-US" sz="2000" dirty="0" smtClean="0">
                <a:latin typeface="Courier" charset="0"/>
                <a:ea typeface="Courier" charset="0"/>
                <a:cs typeface="Courier" charset="0"/>
              </a:rPr>
              <a:t>()</a:t>
            </a:r>
            <a:endParaRPr lang="en-US" altLang="en-US" sz="2000" dirty="0">
              <a:latin typeface="Courier" charset="0"/>
              <a:ea typeface="Courier" charset="0"/>
              <a:cs typeface="Courier" charset="0"/>
            </a:endParaRPr>
          </a:p>
        </p:txBody>
      </p:sp>
      <p:sp>
        <p:nvSpPr>
          <p:cNvPr id="14" name="Text Box 30"/>
          <p:cNvSpPr txBox="1">
            <a:spLocks noChangeArrowheads="1"/>
          </p:cNvSpPr>
          <p:nvPr/>
        </p:nvSpPr>
        <p:spPr bwMode="auto">
          <a:xfrm>
            <a:off x="8907845" y="1851011"/>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a:p>
        </p:txBody>
      </p:sp>
      <p:sp>
        <p:nvSpPr>
          <p:cNvPr id="15" name="Text Box 31"/>
          <p:cNvSpPr txBox="1">
            <a:spLocks noChangeArrowheads="1"/>
          </p:cNvSpPr>
          <p:nvPr/>
        </p:nvSpPr>
        <p:spPr bwMode="auto">
          <a:xfrm>
            <a:off x="8852381" y="1899075"/>
            <a:ext cx="279250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altLang="zh-CN" sz="2000" dirty="0" smtClean="0">
                <a:latin typeface="Courier" charset="0"/>
                <a:ea typeface="Courier" charset="0"/>
                <a:cs typeface="Courier" charset="0"/>
              </a:rPr>
              <a:t>ExistingClass</a:t>
            </a:r>
            <a:endParaRPr lang="en-US" altLang="en-US" sz="2000" dirty="0">
              <a:latin typeface="Courier" charset="0"/>
              <a:ea typeface="Courier" charset="0"/>
              <a:cs typeface="Courier" charset="0"/>
            </a:endParaRPr>
          </a:p>
        </p:txBody>
      </p:sp>
      <p:sp>
        <p:nvSpPr>
          <p:cNvPr id="16" name="Text Box 32"/>
          <p:cNvSpPr txBox="1">
            <a:spLocks noChangeArrowheads="1"/>
          </p:cNvSpPr>
          <p:nvPr/>
        </p:nvSpPr>
        <p:spPr bwMode="auto">
          <a:xfrm>
            <a:off x="8852381" y="2552683"/>
            <a:ext cx="27925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altLang="en-US" sz="2000" dirty="0" smtClean="0">
                <a:latin typeface="Courier" charset="0"/>
                <a:ea typeface="Courier" charset="0"/>
                <a:cs typeface="Courier" charset="0"/>
              </a:rPr>
              <a:t>SpecificRequest()</a:t>
            </a:r>
            <a:endParaRPr lang="en-US" altLang="en-US" sz="2000" dirty="0">
              <a:latin typeface="Courier" charset="0"/>
              <a:ea typeface="Courier" charset="0"/>
              <a:cs typeface="Courier" charset="0"/>
            </a:endParaRPr>
          </a:p>
        </p:txBody>
      </p:sp>
      <p:sp>
        <p:nvSpPr>
          <p:cNvPr id="24" name="Line 45"/>
          <p:cNvSpPr>
            <a:spLocks noChangeShapeType="1"/>
          </p:cNvSpPr>
          <p:nvPr/>
        </p:nvSpPr>
        <p:spPr bwMode="auto">
          <a:xfrm>
            <a:off x="4028894" y="2552683"/>
            <a:ext cx="154158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cxnSp>
        <p:nvCxnSpPr>
          <p:cNvPr id="30" name="Straight Arrow Connector 29"/>
          <p:cNvCxnSpPr>
            <a:stCxn id="5" idx="3"/>
          </p:cNvCxnSpPr>
          <p:nvPr/>
        </p:nvCxnSpPr>
        <p:spPr>
          <a:xfrm>
            <a:off x="7399279" y="2532707"/>
            <a:ext cx="1453102" cy="4104"/>
          </a:xfrm>
          <a:prstGeom prst="straightConnector1">
            <a:avLst/>
          </a:prstGeom>
          <a:ln>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943315" y="2341679"/>
            <a:ext cx="295422" cy="369332"/>
          </a:xfrm>
          <a:prstGeom prst="rect">
            <a:avLst/>
          </a:prstGeom>
          <a:noFill/>
        </p:spPr>
        <p:txBody>
          <a:bodyPr wrap="square" rtlCol="0">
            <a:spAutoFit/>
          </a:bodyPr>
          <a:lstStyle/>
          <a:p>
            <a:r>
              <a:rPr lang="en-US" smtClean="0"/>
              <a:t>X</a:t>
            </a:r>
            <a:endParaRPr lang="en-US" dirty="0"/>
          </a:p>
        </p:txBody>
      </p:sp>
      <p:sp>
        <p:nvSpPr>
          <p:cNvPr id="33" name="Content Placeholder 2"/>
          <p:cNvSpPr>
            <a:spLocks noGrp="1"/>
          </p:cNvSpPr>
          <p:nvPr>
            <p:ph idx="1"/>
          </p:nvPr>
        </p:nvSpPr>
        <p:spPr>
          <a:xfrm>
            <a:off x="2589212" y="3632316"/>
            <a:ext cx="8915400" cy="1518930"/>
          </a:xfrm>
        </p:spPr>
        <p:txBody>
          <a:bodyPr>
            <a:normAutofit/>
          </a:bodyPr>
          <a:lstStyle/>
          <a:p>
            <a:r>
              <a:rPr lang="en-US" dirty="0" smtClean="0">
                <a:latin typeface="Courier" charset="0"/>
                <a:ea typeface="Courier" charset="0"/>
                <a:cs typeface="Courier" charset="0"/>
              </a:rPr>
              <a:t>Client</a:t>
            </a:r>
            <a:r>
              <a:rPr lang="en-US" dirty="0" smtClean="0"/>
              <a:t> can only call classes that implemented </a:t>
            </a:r>
            <a:r>
              <a:rPr lang="en-US" dirty="0" smtClean="0">
                <a:latin typeface="Courier" charset="0"/>
                <a:ea typeface="Courier" charset="0"/>
                <a:cs typeface="Courier" charset="0"/>
              </a:rPr>
              <a:t>Target</a:t>
            </a:r>
            <a:r>
              <a:rPr lang="en-US" dirty="0" smtClean="0"/>
              <a:t> interface</a:t>
            </a:r>
          </a:p>
          <a:p>
            <a:r>
              <a:rPr lang="en-US" dirty="0" smtClean="0">
                <a:latin typeface="Courier" charset="0"/>
                <a:ea typeface="Courier" charset="0"/>
                <a:cs typeface="Courier" charset="0"/>
              </a:rPr>
              <a:t>ExistingClass</a:t>
            </a:r>
            <a:r>
              <a:rPr lang="en-US" dirty="0" smtClean="0"/>
              <a:t> doesn’t implement target interface</a:t>
            </a:r>
          </a:p>
          <a:p>
            <a:r>
              <a:rPr lang="en-US" dirty="0" smtClean="0"/>
              <a:t>We cannot change the interface that client expects nor we can change the interface of </a:t>
            </a:r>
            <a:r>
              <a:rPr lang="en-US" dirty="0">
                <a:latin typeface="Courier" charset="0"/>
                <a:ea typeface="Courier" charset="0"/>
                <a:cs typeface="Courier" charset="0"/>
              </a:rPr>
              <a:t>ExistingClass</a:t>
            </a:r>
            <a:r>
              <a:rPr lang="en-US" dirty="0"/>
              <a:t> </a:t>
            </a:r>
            <a:r>
              <a:rPr lang="en-US" dirty="0" smtClean="0"/>
              <a:t>.</a:t>
            </a:r>
          </a:p>
        </p:txBody>
      </p:sp>
      <p:sp>
        <p:nvSpPr>
          <p:cNvPr id="35" name="Content Placeholder 2"/>
          <p:cNvSpPr txBox="1">
            <a:spLocks/>
          </p:cNvSpPr>
          <p:nvPr/>
        </p:nvSpPr>
        <p:spPr>
          <a:xfrm>
            <a:off x="2601089" y="5309573"/>
            <a:ext cx="8894663" cy="13225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Significant?</a:t>
            </a:r>
          </a:p>
          <a:p>
            <a:pPr lvl="1"/>
            <a:r>
              <a:rPr lang="en-US" dirty="0" smtClean="0"/>
              <a:t>Legacy System</a:t>
            </a:r>
          </a:p>
          <a:p>
            <a:pPr lvl="1"/>
            <a:r>
              <a:rPr lang="en-US" dirty="0" smtClean="0"/>
              <a:t>Third party library</a:t>
            </a:r>
            <a:endParaRPr lang="en-US" dirty="0"/>
          </a:p>
        </p:txBody>
      </p:sp>
    </p:spTree>
    <p:extLst>
      <p:ext uri="{BB962C8B-B14F-4D97-AF65-F5344CB8AC3E}">
        <p14:creationId xmlns:p14="http://schemas.microsoft.com/office/powerpoint/2010/main" val="1643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a:t>
            </a:r>
          </a:p>
        </p:txBody>
      </p:sp>
      <p:sp>
        <p:nvSpPr>
          <p:cNvPr id="3" name="Content Placeholder 2"/>
          <p:cNvSpPr>
            <a:spLocks noGrp="1"/>
          </p:cNvSpPr>
          <p:nvPr>
            <p:ph idx="1"/>
          </p:nvPr>
        </p:nvSpPr>
        <p:spPr/>
        <p:txBody>
          <a:bodyPr/>
          <a:lstStyle/>
          <a:p>
            <a:r>
              <a:rPr lang="en-US" dirty="0"/>
              <a:t>Clients call operations on the Adapter instance and Adapter delegates request to Adaptee.</a:t>
            </a:r>
          </a:p>
          <a:p>
            <a:endParaRPr lang="en-US" dirty="0"/>
          </a:p>
        </p:txBody>
      </p:sp>
      <p:sp>
        <p:nvSpPr>
          <p:cNvPr id="33" name="Rectangle 4"/>
          <p:cNvSpPr>
            <a:spLocks noChangeArrowheads="1"/>
          </p:cNvSpPr>
          <p:nvPr/>
        </p:nvSpPr>
        <p:spPr bwMode="auto">
          <a:xfrm>
            <a:off x="3315184" y="3733800"/>
            <a:ext cx="1371600" cy="762000"/>
          </a:xfrm>
          <a:prstGeom prst="rect">
            <a:avLst/>
          </a:prstGeom>
          <a:solidFill>
            <a:schemeClr val="bg1"/>
          </a:solidFill>
          <a:ln w="9525">
            <a:solidFill>
              <a:schemeClr val="tx1"/>
            </a:solidFill>
            <a:miter lim="800000"/>
            <a:headEnd/>
            <a:tailEnd/>
          </a:ln>
          <a:effectLst/>
          <a:extLst/>
        </p:spPr>
        <p:txBody>
          <a:bodyPr wrap="none" anchor="ctr"/>
          <a:lstStyle/>
          <a:p>
            <a:pPr algn="ctr"/>
            <a:r>
              <a:rPr lang="en-US" altLang="en-US" b="0" dirty="0" smtClean="0">
                <a:latin typeface="Courier" charset="0"/>
                <a:ea typeface="Courier" charset="0"/>
                <a:cs typeface="Courier" charset="0"/>
              </a:rPr>
              <a:t>Clients</a:t>
            </a:r>
            <a:endParaRPr lang="en-US" altLang="en-US" b="0" dirty="0">
              <a:latin typeface="Courier" charset="0"/>
              <a:ea typeface="Courier" charset="0"/>
              <a:cs typeface="Courier" charset="0"/>
            </a:endParaRPr>
          </a:p>
        </p:txBody>
      </p:sp>
      <p:sp>
        <p:nvSpPr>
          <p:cNvPr id="34" name="Rectangle 5"/>
          <p:cNvSpPr>
            <a:spLocks noChangeArrowheads="1"/>
          </p:cNvSpPr>
          <p:nvPr/>
        </p:nvSpPr>
        <p:spPr bwMode="auto">
          <a:xfrm>
            <a:off x="5677384" y="3733800"/>
            <a:ext cx="1371600" cy="762000"/>
          </a:xfrm>
          <a:prstGeom prst="rect">
            <a:avLst/>
          </a:prstGeom>
          <a:solidFill>
            <a:schemeClr val="bg1"/>
          </a:solidFill>
          <a:ln w="9525">
            <a:solidFill>
              <a:schemeClr val="tx1"/>
            </a:solidFill>
            <a:miter lim="800000"/>
            <a:headEnd/>
            <a:tailEnd/>
          </a:ln>
          <a:effectLst/>
          <a:extLst/>
        </p:spPr>
        <p:txBody>
          <a:bodyPr wrap="none" anchor="ctr"/>
          <a:lstStyle/>
          <a:p>
            <a:pPr algn="ctr"/>
            <a:r>
              <a:rPr lang="en-US" altLang="en-US" b="0" dirty="0" smtClean="0">
                <a:latin typeface="Courier" charset="0"/>
                <a:ea typeface="Courier" charset="0"/>
                <a:cs typeface="Courier" charset="0"/>
              </a:rPr>
              <a:t>Adapter</a:t>
            </a:r>
            <a:endParaRPr lang="en-US" altLang="en-US" b="0" dirty="0">
              <a:latin typeface="Courier" charset="0"/>
              <a:ea typeface="Courier" charset="0"/>
              <a:cs typeface="Courier" charset="0"/>
            </a:endParaRPr>
          </a:p>
        </p:txBody>
      </p:sp>
      <p:sp>
        <p:nvSpPr>
          <p:cNvPr id="35" name="Rectangle 6"/>
          <p:cNvSpPr>
            <a:spLocks noChangeArrowheads="1"/>
          </p:cNvSpPr>
          <p:nvPr/>
        </p:nvSpPr>
        <p:spPr bwMode="auto">
          <a:xfrm>
            <a:off x="8268184" y="3733800"/>
            <a:ext cx="1371600" cy="762000"/>
          </a:xfrm>
          <a:prstGeom prst="rect">
            <a:avLst/>
          </a:prstGeom>
          <a:solidFill>
            <a:schemeClr val="bg1"/>
          </a:solidFill>
          <a:ln w="9525">
            <a:solidFill>
              <a:schemeClr val="tx1"/>
            </a:solidFill>
            <a:miter lim="800000"/>
            <a:headEnd/>
            <a:tailEnd/>
          </a:ln>
          <a:effectLst/>
          <a:extLst/>
        </p:spPr>
        <p:txBody>
          <a:bodyPr wrap="none" anchor="ctr"/>
          <a:lstStyle/>
          <a:p>
            <a:pPr algn="ctr"/>
            <a:r>
              <a:rPr lang="en-US" altLang="en-US" b="0" dirty="0" smtClean="0">
                <a:latin typeface="Courier" charset="0"/>
                <a:ea typeface="Courier" charset="0"/>
                <a:cs typeface="Courier" charset="0"/>
              </a:rPr>
              <a:t>Adaptee</a:t>
            </a:r>
            <a:endParaRPr lang="en-US" altLang="en-US" b="0" dirty="0">
              <a:latin typeface="Courier" charset="0"/>
              <a:ea typeface="Courier" charset="0"/>
              <a:cs typeface="Courier" charset="0"/>
            </a:endParaRPr>
          </a:p>
        </p:txBody>
      </p:sp>
      <p:sp>
        <p:nvSpPr>
          <p:cNvPr id="36" name="Line 7"/>
          <p:cNvSpPr>
            <a:spLocks noChangeShapeType="1"/>
          </p:cNvSpPr>
          <p:nvPr/>
        </p:nvSpPr>
        <p:spPr bwMode="auto">
          <a:xfrm>
            <a:off x="4686784" y="4114800"/>
            <a:ext cx="9906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37" name="Line 8"/>
          <p:cNvSpPr>
            <a:spLocks noChangeShapeType="1"/>
          </p:cNvSpPr>
          <p:nvPr/>
        </p:nvSpPr>
        <p:spPr bwMode="auto">
          <a:xfrm>
            <a:off x="7048984" y="4114800"/>
            <a:ext cx="12192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38" name="Text Box 9"/>
          <p:cNvSpPr txBox="1">
            <a:spLocks noChangeArrowheads="1"/>
          </p:cNvSpPr>
          <p:nvPr/>
        </p:nvSpPr>
        <p:spPr bwMode="auto">
          <a:xfrm>
            <a:off x="4686784" y="3778250"/>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600" dirty="0"/>
              <a:t>request</a:t>
            </a:r>
          </a:p>
        </p:txBody>
      </p:sp>
      <p:sp>
        <p:nvSpPr>
          <p:cNvPr id="39" name="Text Box 10"/>
          <p:cNvSpPr txBox="1">
            <a:spLocks noChangeArrowheads="1"/>
          </p:cNvSpPr>
          <p:nvPr/>
        </p:nvSpPr>
        <p:spPr bwMode="auto">
          <a:xfrm>
            <a:off x="7125184" y="3810000"/>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altLang="en-US" sz="1600" dirty="0"/>
              <a:t>delegate</a:t>
            </a:r>
          </a:p>
        </p:txBody>
      </p:sp>
    </p:spTree>
    <p:extLst>
      <p:ext uri="{BB962C8B-B14F-4D97-AF65-F5344CB8AC3E}">
        <p14:creationId xmlns:p14="http://schemas.microsoft.com/office/powerpoint/2010/main" val="457399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Adapter Pattern</a:t>
            </a:r>
            <a:endParaRPr lang="en-US" dirty="0"/>
          </a:p>
        </p:txBody>
      </p:sp>
      <p:sp>
        <p:nvSpPr>
          <p:cNvPr id="29" name="Content Placeholder 2"/>
          <p:cNvSpPr>
            <a:spLocks noGrp="1"/>
          </p:cNvSpPr>
          <p:nvPr>
            <p:ph idx="1"/>
          </p:nvPr>
        </p:nvSpPr>
        <p:spPr>
          <a:xfrm>
            <a:off x="2341942" y="1629895"/>
            <a:ext cx="8915400" cy="1000475"/>
          </a:xfrm>
        </p:spPr>
        <p:txBody>
          <a:bodyPr>
            <a:normAutofit/>
          </a:bodyPr>
          <a:lstStyle/>
          <a:p>
            <a:r>
              <a:rPr lang="en-US" dirty="0" smtClean="0"/>
              <a:t>Object </a:t>
            </a:r>
            <a:r>
              <a:rPr lang="en-US" dirty="0"/>
              <a:t>Adapter let classes with incompatible interface work </a:t>
            </a:r>
            <a:r>
              <a:rPr lang="en-US" dirty="0" smtClean="0"/>
              <a:t>together</a:t>
            </a:r>
          </a:p>
          <a:p>
            <a:r>
              <a:rPr lang="en-US" dirty="0"/>
              <a:t>An object adapter relies on object </a:t>
            </a:r>
            <a:r>
              <a:rPr lang="en-US" dirty="0" smtClean="0"/>
              <a:t>composition</a:t>
            </a:r>
            <a:endParaRPr lang="en-US" dirty="0"/>
          </a:p>
          <a:p>
            <a:endParaRPr lang="en-US" dirty="0"/>
          </a:p>
          <a:p>
            <a:endParaRPr lang="en-US" dirty="0"/>
          </a:p>
          <a:p>
            <a:endParaRPr lang="en-US" dirty="0"/>
          </a:p>
        </p:txBody>
      </p:sp>
      <p:sp>
        <p:nvSpPr>
          <p:cNvPr id="31" name="Rectangle 19"/>
          <p:cNvSpPr>
            <a:spLocks noChangeArrowheads="1"/>
          </p:cNvSpPr>
          <p:nvPr/>
        </p:nvSpPr>
        <p:spPr bwMode="auto">
          <a:xfrm>
            <a:off x="2341942" y="2813556"/>
            <a:ext cx="1447800" cy="838200"/>
          </a:xfrm>
          <a:prstGeom prst="rect">
            <a:avLst/>
          </a:prstGeom>
          <a:solidFill>
            <a:schemeClr val="bg1"/>
          </a:solidFill>
          <a:ln w="9525">
            <a:solidFill>
              <a:schemeClr val="tx1"/>
            </a:solidFill>
            <a:miter lim="800000"/>
            <a:headEnd/>
            <a:tailEnd/>
          </a:ln>
          <a:effectLst/>
          <a:extLst/>
        </p:spPr>
        <p:txBody>
          <a:bodyPr wrap="none" anchor="ctr"/>
          <a:lstStyle/>
          <a:p>
            <a:pPr algn="ctr"/>
            <a:r>
              <a:rPr lang="en-US" altLang="en-US" sz="2000" dirty="0">
                <a:latin typeface="Courier" charset="0"/>
                <a:ea typeface="Courier" charset="0"/>
                <a:cs typeface="Courier" charset="0"/>
              </a:rPr>
              <a:t>Client</a:t>
            </a:r>
          </a:p>
        </p:txBody>
      </p:sp>
      <p:sp>
        <p:nvSpPr>
          <p:cNvPr id="32" name="Rectangle 20"/>
          <p:cNvSpPr>
            <a:spLocks noChangeArrowheads="1"/>
          </p:cNvSpPr>
          <p:nvPr/>
        </p:nvSpPr>
        <p:spPr bwMode="auto">
          <a:xfrm>
            <a:off x="4627942" y="2813556"/>
            <a:ext cx="1828800" cy="1447800"/>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anchor="ctr"/>
          <a:lstStyle/>
          <a:p>
            <a:endParaRPr lang="en-US"/>
          </a:p>
        </p:txBody>
      </p:sp>
      <p:sp>
        <p:nvSpPr>
          <p:cNvPr id="33" name="Rectangle 21"/>
          <p:cNvSpPr>
            <a:spLocks noChangeArrowheads="1"/>
          </p:cNvSpPr>
          <p:nvPr/>
        </p:nvSpPr>
        <p:spPr bwMode="auto">
          <a:xfrm>
            <a:off x="4627942" y="5089123"/>
            <a:ext cx="1828800" cy="1447800"/>
          </a:xfrm>
          <a:prstGeom prst="rect">
            <a:avLst/>
          </a:prstGeom>
          <a:solidFill>
            <a:schemeClr val="bg1"/>
          </a:solidFill>
          <a:ln w="9525">
            <a:solidFill>
              <a:schemeClr val="tx1"/>
            </a:solidFill>
            <a:miter lim="800000"/>
            <a:headEnd/>
            <a:tailEnd/>
          </a:ln>
          <a:effectLst/>
          <a:extLst/>
        </p:spPr>
        <p:txBody>
          <a:bodyPr wrap="none" anchor="ctr"/>
          <a:lstStyle/>
          <a:p>
            <a:endParaRPr lang="en-US"/>
          </a:p>
        </p:txBody>
      </p:sp>
      <p:sp>
        <p:nvSpPr>
          <p:cNvPr id="34" name="Rectangle 22"/>
          <p:cNvSpPr>
            <a:spLocks noChangeArrowheads="1"/>
          </p:cNvSpPr>
          <p:nvPr/>
        </p:nvSpPr>
        <p:spPr bwMode="auto">
          <a:xfrm>
            <a:off x="7751321" y="2813556"/>
            <a:ext cx="2788271" cy="1447800"/>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anchor="ctr"/>
          <a:lstStyle/>
          <a:p>
            <a:endParaRPr lang="en-US"/>
          </a:p>
        </p:txBody>
      </p:sp>
      <p:sp>
        <p:nvSpPr>
          <p:cNvPr id="35" name="Rectangle 23"/>
          <p:cNvSpPr>
            <a:spLocks noChangeArrowheads="1"/>
          </p:cNvSpPr>
          <p:nvPr/>
        </p:nvSpPr>
        <p:spPr bwMode="auto">
          <a:xfrm>
            <a:off x="7631718" y="5556756"/>
            <a:ext cx="3487838" cy="685800"/>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anchor="ctr">
            <a:flatTx/>
          </a:bodyPr>
          <a:lstStyle/>
          <a:p>
            <a:endParaRPr lang="en-US"/>
          </a:p>
        </p:txBody>
      </p:sp>
      <p:sp>
        <p:nvSpPr>
          <p:cNvPr id="36" name="Line 25"/>
          <p:cNvSpPr>
            <a:spLocks noChangeShapeType="1"/>
          </p:cNvSpPr>
          <p:nvPr/>
        </p:nvSpPr>
        <p:spPr bwMode="auto">
          <a:xfrm>
            <a:off x="4627942" y="3270756"/>
            <a:ext cx="1828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37" name="Line 26"/>
          <p:cNvSpPr>
            <a:spLocks noChangeShapeType="1"/>
          </p:cNvSpPr>
          <p:nvPr/>
        </p:nvSpPr>
        <p:spPr bwMode="auto">
          <a:xfrm>
            <a:off x="7751322" y="3270755"/>
            <a:ext cx="2788270" cy="15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38" name="Line 27"/>
          <p:cNvSpPr>
            <a:spLocks noChangeShapeType="1"/>
          </p:cNvSpPr>
          <p:nvPr/>
        </p:nvSpPr>
        <p:spPr bwMode="auto">
          <a:xfrm>
            <a:off x="4627942" y="5622523"/>
            <a:ext cx="1828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39" name="Text Box 28"/>
          <p:cNvSpPr txBox="1">
            <a:spLocks noChangeArrowheads="1"/>
          </p:cNvSpPr>
          <p:nvPr/>
        </p:nvSpPr>
        <p:spPr bwMode="auto">
          <a:xfrm>
            <a:off x="4627941" y="2813556"/>
            <a:ext cx="1828801"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altLang="en-US" sz="2000" dirty="0">
                <a:latin typeface="Courier" charset="0"/>
                <a:ea typeface="Courier" charset="0"/>
                <a:cs typeface="Courier" charset="0"/>
              </a:rPr>
              <a:t>Target</a:t>
            </a:r>
          </a:p>
        </p:txBody>
      </p:sp>
      <p:sp>
        <p:nvSpPr>
          <p:cNvPr id="40" name="Text Box 29"/>
          <p:cNvSpPr txBox="1">
            <a:spLocks noChangeArrowheads="1"/>
          </p:cNvSpPr>
          <p:nvPr/>
        </p:nvSpPr>
        <p:spPr bwMode="auto">
          <a:xfrm>
            <a:off x="4627941" y="3499356"/>
            <a:ext cx="182880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altLang="en-US" sz="2000" dirty="0">
                <a:latin typeface="Courier" charset="0"/>
                <a:ea typeface="Courier" charset="0"/>
                <a:cs typeface="Courier" charset="0"/>
              </a:rPr>
              <a:t>Request</a:t>
            </a:r>
            <a:r>
              <a:rPr lang="en-US" altLang="en-US" sz="2000" dirty="0" smtClean="0">
                <a:latin typeface="Courier" charset="0"/>
                <a:ea typeface="Courier" charset="0"/>
                <a:cs typeface="Courier" charset="0"/>
              </a:rPr>
              <a:t>()</a:t>
            </a:r>
            <a:endParaRPr lang="en-US" altLang="en-US" sz="2000" dirty="0">
              <a:latin typeface="Courier" charset="0"/>
              <a:ea typeface="Courier" charset="0"/>
              <a:cs typeface="Courier" charset="0"/>
            </a:endParaRPr>
          </a:p>
        </p:txBody>
      </p:sp>
      <p:sp>
        <p:nvSpPr>
          <p:cNvPr id="41" name="Text Box 30"/>
          <p:cNvSpPr txBox="1">
            <a:spLocks noChangeArrowheads="1"/>
          </p:cNvSpPr>
          <p:nvPr/>
        </p:nvSpPr>
        <p:spPr bwMode="auto">
          <a:xfrm>
            <a:off x="7827522" y="2813556"/>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a:p>
        </p:txBody>
      </p:sp>
      <p:sp>
        <p:nvSpPr>
          <p:cNvPr id="42" name="Text Box 31"/>
          <p:cNvSpPr txBox="1">
            <a:spLocks noChangeArrowheads="1"/>
          </p:cNvSpPr>
          <p:nvPr/>
        </p:nvSpPr>
        <p:spPr bwMode="auto">
          <a:xfrm>
            <a:off x="7751320" y="2889756"/>
            <a:ext cx="2788271"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altLang="en-US" sz="2000" dirty="0" smtClean="0">
                <a:latin typeface="Courier" charset="0"/>
                <a:ea typeface="Courier" charset="0"/>
                <a:cs typeface="Courier" charset="0"/>
              </a:rPr>
              <a:t>Adaptee</a:t>
            </a:r>
            <a:endParaRPr lang="en-US" altLang="en-US" sz="2000" dirty="0">
              <a:latin typeface="Courier" charset="0"/>
              <a:ea typeface="Courier" charset="0"/>
              <a:cs typeface="Courier" charset="0"/>
            </a:endParaRPr>
          </a:p>
        </p:txBody>
      </p:sp>
      <p:sp>
        <p:nvSpPr>
          <p:cNvPr id="43" name="Text Box 32"/>
          <p:cNvSpPr txBox="1">
            <a:spLocks noChangeArrowheads="1"/>
          </p:cNvSpPr>
          <p:nvPr/>
        </p:nvSpPr>
        <p:spPr bwMode="auto">
          <a:xfrm>
            <a:off x="7751322" y="3423156"/>
            <a:ext cx="278826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altLang="en-US" sz="2000" dirty="0" smtClean="0">
                <a:latin typeface="Courier" charset="0"/>
                <a:ea typeface="Courier" charset="0"/>
                <a:cs typeface="Courier" charset="0"/>
              </a:rPr>
              <a:t>SpecificRequest()</a:t>
            </a:r>
            <a:endParaRPr lang="en-US" altLang="en-US" sz="2000" dirty="0">
              <a:latin typeface="Courier" charset="0"/>
              <a:ea typeface="Courier" charset="0"/>
              <a:cs typeface="Courier" charset="0"/>
            </a:endParaRPr>
          </a:p>
        </p:txBody>
      </p:sp>
      <p:sp>
        <p:nvSpPr>
          <p:cNvPr id="44" name="Text Box 33"/>
          <p:cNvSpPr txBox="1">
            <a:spLocks noChangeArrowheads="1"/>
          </p:cNvSpPr>
          <p:nvPr/>
        </p:nvSpPr>
        <p:spPr bwMode="auto">
          <a:xfrm>
            <a:off x="4627941" y="5241523"/>
            <a:ext cx="182631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altLang="en-US" sz="2000" dirty="0">
                <a:latin typeface="Courier" charset="0"/>
                <a:ea typeface="Courier" charset="0"/>
                <a:cs typeface="Courier" charset="0"/>
              </a:rPr>
              <a:t>Adapter</a:t>
            </a:r>
          </a:p>
        </p:txBody>
      </p:sp>
      <p:sp>
        <p:nvSpPr>
          <p:cNvPr id="45" name="Text Box 34"/>
          <p:cNvSpPr txBox="1">
            <a:spLocks noChangeArrowheads="1"/>
          </p:cNvSpPr>
          <p:nvPr/>
        </p:nvSpPr>
        <p:spPr bwMode="auto">
          <a:xfrm>
            <a:off x="4627941" y="5816112"/>
            <a:ext cx="18263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altLang="en-US" sz="2000" dirty="0" smtClean="0">
                <a:latin typeface="Courier" charset="0"/>
                <a:ea typeface="Courier" charset="0"/>
                <a:cs typeface="Courier" charset="0"/>
              </a:rPr>
              <a:t>Request()</a:t>
            </a:r>
            <a:endParaRPr lang="en-US" altLang="en-US" sz="2000" dirty="0">
              <a:latin typeface="Courier" charset="0"/>
              <a:ea typeface="Courier" charset="0"/>
              <a:cs typeface="Courier" charset="0"/>
            </a:endParaRPr>
          </a:p>
        </p:txBody>
      </p:sp>
      <p:sp>
        <p:nvSpPr>
          <p:cNvPr id="46" name="Line 35"/>
          <p:cNvSpPr>
            <a:spLocks noChangeShapeType="1"/>
          </p:cNvSpPr>
          <p:nvPr/>
        </p:nvSpPr>
        <p:spPr bwMode="auto">
          <a:xfrm>
            <a:off x="6468870" y="5936529"/>
            <a:ext cx="1162847" cy="1228"/>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47" name="Text Box 36"/>
          <p:cNvSpPr txBox="1">
            <a:spLocks noChangeArrowheads="1"/>
          </p:cNvSpPr>
          <p:nvPr/>
        </p:nvSpPr>
        <p:spPr bwMode="auto">
          <a:xfrm>
            <a:off x="7636543" y="5713980"/>
            <a:ext cx="34830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altLang="en-US" sz="1600" dirty="0">
                <a:latin typeface="Courier" charset="0"/>
                <a:ea typeface="Courier" charset="0"/>
                <a:cs typeface="Courier" charset="0"/>
              </a:rPr>
              <a:t>Adaptee-&gt;SpecificRequest</a:t>
            </a:r>
            <a:r>
              <a:rPr lang="en-US" altLang="en-US" sz="1600" dirty="0" smtClean="0">
                <a:latin typeface="Courier" charset="0"/>
                <a:ea typeface="Courier" charset="0"/>
                <a:cs typeface="Courier" charset="0"/>
              </a:rPr>
              <a:t>()</a:t>
            </a:r>
            <a:endParaRPr lang="en-US" altLang="en-US" sz="1600" dirty="0">
              <a:latin typeface="Courier" charset="0"/>
              <a:ea typeface="Courier" charset="0"/>
              <a:cs typeface="Courier" charset="0"/>
            </a:endParaRPr>
          </a:p>
        </p:txBody>
      </p:sp>
      <p:sp>
        <p:nvSpPr>
          <p:cNvPr id="48" name="Line 37"/>
          <p:cNvSpPr>
            <a:spLocks noChangeShapeType="1"/>
          </p:cNvSpPr>
          <p:nvPr/>
        </p:nvSpPr>
        <p:spPr bwMode="auto">
          <a:xfrm>
            <a:off x="6471356" y="5328156"/>
            <a:ext cx="9356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49" name="Line 39"/>
          <p:cNvSpPr>
            <a:spLocks noChangeShapeType="1"/>
          </p:cNvSpPr>
          <p:nvPr/>
        </p:nvSpPr>
        <p:spPr bwMode="auto">
          <a:xfrm flipV="1">
            <a:off x="7406974" y="3042156"/>
            <a:ext cx="0" cy="2286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50" name="Line 40"/>
          <p:cNvSpPr>
            <a:spLocks noChangeShapeType="1"/>
          </p:cNvSpPr>
          <p:nvPr/>
        </p:nvSpPr>
        <p:spPr bwMode="auto">
          <a:xfrm>
            <a:off x="7406974" y="3032244"/>
            <a:ext cx="344348" cy="9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51" name="Line 45"/>
          <p:cNvSpPr>
            <a:spLocks noChangeShapeType="1"/>
          </p:cNvSpPr>
          <p:nvPr/>
        </p:nvSpPr>
        <p:spPr bwMode="auto">
          <a:xfrm>
            <a:off x="3789742" y="3042156"/>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52" name="Text Box 46"/>
          <p:cNvSpPr txBox="1">
            <a:spLocks noChangeArrowheads="1"/>
          </p:cNvSpPr>
          <p:nvPr/>
        </p:nvSpPr>
        <p:spPr bwMode="auto">
          <a:xfrm>
            <a:off x="6398531" y="5040458"/>
            <a:ext cx="116036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altLang="en-US" sz="1600" dirty="0" smtClean="0"/>
              <a:t>Adaptee</a:t>
            </a:r>
            <a:endParaRPr lang="en-US" altLang="en-US" sz="1600" dirty="0"/>
          </a:p>
        </p:txBody>
      </p:sp>
      <p:cxnSp>
        <p:nvCxnSpPr>
          <p:cNvPr id="57" name="Straight Connector 56"/>
          <p:cNvCxnSpPr/>
          <p:nvPr/>
        </p:nvCxnSpPr>
        <p:spPr>
          <a:xfrm>
            <a:off x="5479138" y="4231529"/>
            <a:ext cx="19786" cy="846507"/>
          </a:xfrm>
          <a:prstGeom prst="line">
            <a:avLst/>
          </a:prstGeom>
          <a:ln>
            <a:solidFill>
              <a:schemeClr val="tx1"/>
            </a:solidFill>
            <a:prstDash val="dash"/>
          </a:ln>
        </p:spPr>
        <p:style>
          <a:lnRef idx="1">
            <a:schemeClr val="dk1"/>
          </a:lnRef>
          <a:fillRef idx="0">
            <a:schemeClr val="dk1"/>
          </a:fillRef>
          <a:effectRef idx="0">
            <a:schemeClr val="dk1"/>
          </a:effectRef>
          <a:fontRef idx="minor">
            <a:schemeClr val="tx1"/>
          </a:fontRef>
        </p:style>
      </p:cxnSp>
      <p:sp>
        <p:nvSpPr>
          <p:cNvPr id="58" name="Triangle 57"/>
          <p:cNvSpPr/>
          <p:nvPr/>
        </p:nvSpPr>
        <p:spPr>
          <a:xfrm>
            <a:off x="5419582" y="4253115"/>
            <a:ext cx="119108" cy="22214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48056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2851851"/>
            <a:ext cx="12192000" cy="3849489"/>
          </a:xfrm>
          <a:prstGeom prst="rect">
            <a:avLst/>
          </a:prstGeom>
        </p:spPr>
      </p:pic>
      <p:sp>
        <p:nvSpPr>
          <p:cNvPr id="7" name="Title 1"/>
          <p:cNvSpPr>
            <a:spLocks noGrp="1"/>
          </p:cNvSpPr>
          <p:nvPr>
            <p:ph type="title"/>
          </p:nvPr>
        </p:nvSpPr>
        <p:spPr>
          <a:xfrm>
            <a:off x="2592925" y="624110"/>
            <a:ext cx="8911687" cy="1280890"/>
          </a:xfrm>
        </p:spPr>
        <p:txBody>
          <a:bodyPr/>
          <a:lstStyle/>
          <a:p>
            <a:r>
              <a:rPr lang="en-US" altLang="zh-CN" dirty="0" smtClean="0"/>
              <a:t>Object</a:t>
            </a:r>
            <a:r>
              <a:rPr lang="zh-CN" altLang="en-US" dirty="0" smtClean="0"/>
              <a:t> </a:t>
            </a:r>
            <a:r>
              <a:rPr lang="en-US" altLang="zh-CN" dirty="0" smtClean="0"/>
              <a:t>Adapter Example</a:t>
            </a:r>
            <a:endParaRPr lang="en-US" dirty="0"/>
          </a:p>
        </p:txBody>
      </p:sp>
      <p:sp>
        <p:nvSpPr>
          <p:cNvPr id="8" name="Content Placeholder 2"/>
          <p:cNvSpPr>
            <a:spLocks noGrp="1"/>
          </p:cNvSpPr>
          <p:nvPr>
            <p:ph idx="1"/>
          </p:nvPr>
        </p:nvSpPr>
        <p:spPr>
          <a:xfrm>
            <a:off x="3023084" y="1644886"/>
            <a:ext cx="4654658" cy="2413930"/>
          </a:xfrm>
        </p:spPr>
        <p:txBody>
          <a:bodyPr/>
          <a:lstStyle/>
          <a:p>
            <a:r>
              <a:rPr lang="en-US" altLang="zh-CN" dirty="0" smtClean="0"/>
              <a:t>Target Interface: </a:t>
            </a:r>
            <a:r>
              <a:rPr lang="en-US" dirty="0" err="1"/>
              <a:t>OutletPlugable</a:t>
            </a:r>
            <a:endParaRPr lang="en-US" altLang="zh-CN" dirty="0" smtClean="0"/>
          </a:p>
          <a:p>
            <a:r>
              <a:rPr lang="en-US" dirty="0" smtClean="0"/>
              <a:t>Adapter</a:t>
            </a:r>
            <a:r>
              <a:rPr lang="en-US" dirty="0"/>
              <a:t>: </a:t>
            </a:r>
            <a:r>
              <a:rPr lang="en-US" dirty="0" err="1" smtClean="0"/>
              <a:t>PowerAdapter</a:t>
            </a:r>
            <a:endParaRPr lang="en-US" dirty="0" smtClean="0"/>
          </a:p>
          <a:p>
            <a:r>
              <a:rPr lang="en-US" dirty="0" smtClean="0"/>
              <a:t>Adaptee: </a:t>
            </a:r>
            <a:r>
              <a:rPr lang="en-US" altLang="zh-CN" dirty="0" smtClean="0"/>
              <a:t>Outlet</a:t>
            </a:r>
          </a:p>
          <a:p>
            <a:r>
              <a:rPr lang="en-US" altLang="zh-CN" dirty="0" smtClean="0"/>
              <a:t>Client</a:t>
            </a:r>
            <a:r>
              <a:rPr lang="en-US" altLang="zh-CN" dirty="0"/>
              <a:t>: </a:t>
            </a:r>
            <a:r>
              <a:rPr lang="en-US" altLang="zh-CN" dirty="0" err="1"/>
              <a:t>CellPhone</a:t>
            </a:r>
            <a:endParaRPr lang="en-US" altLang="zh-CN" dirty="0" smtClean="0"/>
          </a:p>
        </p:txBody>
      </p:sp>
    </p:spTree>
    <p:extLst>
      <p:ext uri="{BB962C8B-B14F-4D97-AF65-F5344CB8AC3E}">
        <p14:creationId xmlns:p14="http://schemas.microsoft.com/office/powerpoint/2010/main" val="1405129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Advantages</a:t>
            </a:r>
            <a:endParaRPr lang="en-US" dirty="0"/>
          </a:p>
        </p:txBody>
      </p:sp>
      <p:sp>
        <p:nvSpPr>
          <p:cNvPr id="3" name="Content Placeholder 2"/>
          <p:cNvSpPr>
            <a:spLocks noGrp="1"/>
          </p:cNvSpPr>
          <p:nvPr>
            <p:ph idx="1"/>
          </p:nvPr>
        </p:nvSpPr>
        <p:spPr/>
        <p:txBody>
          <a:bodyPr/>
          <a:lstStyle/>
          <a:p>
            <a:r>
              <a:rPr lang="en-US" dirty="0"/>
              <a:t>Helps achieve </a:t>
            </a:r>
            <a:r>
              <a:rPr lang="en-US" dirty="0" smtClean="0"/>
              <a:t>flexibility</a:t>
            </a:r>
          </a:p>
          <a:p>
            <a:r>
              <a:rPr lang="en-US" dirty="0"/>
              <a:t>Increases reusability</a:t>
            </a:r>
          </a:p>
          <a:p>
            <a:r>
              <a:rPr lang="en-US" dirty="0"/>
              <a:t>lets a single Adapter work with many </a:t>
            </a:r>
            <a:r>
              <a:rPr lang="en-US" dirty="0" err="1"/>
              <a:t>Adaptees</a:t>
            </a:r>
            <a:endParaRPr lang="en-US" dirty="0"/>
          </a:p>
          <a:p>
            <a:endParaRPr lang="en-US" dirty="0"/>
          </a:p>
        </p:txBody>
      </p:sp>
    </p:spTree>
    <p:extLst>
      <p:ext uri="{BB962C8B-B14F-4D97-AF65-F5344CB8AC3E}">
        <p14:creationId xmlns:p14="http://schemas.microsoft.com/office/powerpoint/2010/main" val="937458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we should use Adapter pattern:</a:t>
            </a:r>
            <a:br>
              <a:rPr lang="en-US" dirty="0"/>
            </a:br>
            <a:endParaRPr lang="en-US" dirty="0"/>
          </a:p>
        </p:txBody>
      </p:sp>
      <p:sp>
        <p:nvSpPr>
          <p:cNvPr id="3" name="Content Placeholder 2"/>
          <p:cNvSpPr>
            <a:spLocks noGrp="1"/>
          </p:cNvSpPr>
          <p:nvPr>
            <p:ph idx="1"/>
          </p:nvPr>
        </p:nvSpPr>
        <p:spPr/>
        <p:txBody>
          <a:bodyPr>
            <a:normAutofit/>
          </a:bodyPr>
          <a:lstStyle/>
          <a:p>
            <a:r>
              <a:rPr lang="en-US" sz="2000" dirty="0"/>
              <a:t>When client wants to interact with existing system using incompatible interface.</a:t>
            </a:r>
          </a:p>
          <a:p>
            <a:r>
              <a:rPr lang="en-US" sz="2000" dirty="0"/>
              <a:t>When a new system wants to interact with legacy(old) system using new interface which is not compatible with interface of legacy system.</a:t>
            </a:r>
          </a:p>
          <a:p>
            <a:r>
              <a:rPr lang="en-US" sz="2000" dirty="0"/>
              <a:t>When you want to use a 3rd party framework or library whose interface is incompatible with your system.</a:t>
            </a:r>
          </a:p>
          <a:p>
            <a:endParaRPr lang="en-US" sz="2000" dirty="0"/>
          </a:p>
        </p:txBody>
      </p:sp>
    </p:spTree>
    <p:extLst>
      <p:ext uri="{BB962C8B-B14F-4D97-AF65-F5344CB8AC3E}">
        <p14:creationId xmlns:p14="http://schemas.microsoft.com/office/powerpoint/2010/main" val="1102389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1378</TotalTime>
  <Words>571</Words>
  <Application>Microsoft Macintosh PowerPoint</Application>
  <PresentationFormat>Widescreen</PresentationFormat>
  <Paragraphs>80</Paragraphs>
  <Slides>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Calibri</vt:lpstr>
      <vt:lpstr>Century Gothic</vt:lpstr>
      <vt:lpstr>Courier</vt:lpstr>
      <vt:lpstr>DengXian</vt:lpstr>
      <vt:lpstr>Wingdings 3</vt:lpstr>
      <vt:lpstr>幼圆</vt:lpstr>
      <vt:lpstr>Arial</vt:lpstr>
      <vt:lpstr>Wisp</vt:lpstr>
      <vt:lpstr>Object Adapter Pattern</vt:lpstr>
      <vt:lpstr>Problem Definition</vt:lpstr>
      <vt:lpstr>Collaboration</vt:lpstr>
      <vt:lpstr>Object Adapter Pattern</vt:lpstr>
      <vt:lpstr>Object Adapter Example</vt:lpstr>
      <vt:lpstr>Advantages</vt:lpstr>
      <vt:lpstr>When we should use Adapter pattern: </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 Adapter Pattern</dc:title>
  <dc:creator>Microsoft Office User</dc:creator>
  <cp:lastModifiedBy>Microsoft Office User</cp:lastModifiedBy>
  <cp:revision>53</cp:revision>
  <dcterms:created xsi:type="dcterms:W3CDTF">2018-01-30T02:21:46Z</dcterms:created>
  <dcterms:modified xsi:type="dcterms:W3CDTF">2018-01-31T01:55:02Z</dcterms:modified>
</cp:coreProperties>
</file>