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handoutMasterIdLst>
    <p:handoutMasterId r:id="rId31"/>
  </p:handoutMasterIdLst>
  <p:sldIdLst>
    <p:sldId id="256" r:id="rId2"/>
    <p:sldId id="270" r:id="rId3"/>
    <p:sldId id="257" r:id="rId4"/>
    <p:sldId id="271" r:id="rId5"/>
    <p:sldId id="278" r:id="rId6"/>
    <p:sldId id="272" r:id="rId7"/>
    <p:sldId id="276" r:id="rId8"/>
    <p:sldId id="277" r:id="rId9"/>
    <p:sldId id="279" r:id="rId10"/>
    <p:sldId id="268" r:id="rId11"/>
    <p:sldId id="26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1" r:id="rId23"/>
    <p:sldId id="292" r:id="rId24"/>
    <p:sldId id="294" r:id="rId25"/>
    <p:sldId id="299" r:id="rId26"/>
    <p:sldId id="295" r:id="rId27"/>
    <p:sldId id="296" r:id="rId28"/>
    <p:sldId id="297" r:id="rId29"/>
    <p:sldId id="29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3DBD3"/>
    <a:srgbClr val="E6E3D0"/>
    <a:srgbClr val="E1DEC5"/>
    <a:srgbClr val="8F6D58"/>
    <a:srgbClr val="906D58"/>
    <a:srgbClr val="EDE7E3"/>
    <a:srgbClr val="2529C7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4" y="-3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CD1CF9-E9EA-8F4B-AF7F-8346A6215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C3E34-D885-6942-97F6-12F8BE838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CD7D-E7B4-054D-8E69-B07B9528F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9B216-9AAF-0C4F-8CEB-33020B433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EABC7-21FA-9841-BEB5-3949F0809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18B3A-8A22-A44B-A6E0-081EC1AE6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688FF-5C78-A647-ABA8-1606DDE67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CD901-DB22-6C43-8511-941A3410E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80E3-0740-D343-901C-510141763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87626-C73C-E649-B977-18DAF02F3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C0B33-066A-7641-B1C4-6B5F463B1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148F5-4E95-B64D-870B-668E17DA3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ltGray">
      <p:bgPr>
        <a:solidFill>
          <a:srgbClr val="906D58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1028" name="Picture 42" descr="minispir"/>
          <p:cNvPicPr>
            <a:picLocks noChangeAspect="1" noChangeArrowheads="1"/>
          </p:cNvPicPr>
          <p:nvPr/>
        </p:nvPicPr>
        <p:blipFill>
          <a:blip r:embed="rId13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43" descr="minispir"/>
          <p:cNvPicPr>
            <a:picLocks noChangeAspect="1" noChangeArrowheads="1"/>
          </p:cNvPicPr>
          <p:nvPr/>
        </p:nvPicPr>
        <p:blipFill>
          <a:blip r:embed="rId1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E5E5AB7-F167-774C-8693-CEE56CFE4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d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d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Lecture 7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7543800" cy="2438400"/>
          </a:xfrm>
        </p:spPr>
        <p:txBody>
          <a:bodyPr/>
          <a:lstStyle/>
          <a:p>
            <a:pPr eaLnBrk="1" hangingPunct="1"/>
            <a:r>
              <a:rPr lang="en-US"/>
              <a:t>Introduction to Distributed Programming</a:t>
            </a:r>
          </a:p>
          <a:p>
            <a:pPr eaLnBrk="1" hangingPunct="1"/>
            <a:r>
              <a:rPr lang="en-US"/>
              <a:t>System V IPC:</a:t>
            </a:r>
          </a:p>
          <a:p>
            <a:pPr eaLnBrk="1" hangingPunct="1"/>
            <a:r>
              <a:rPr lang="en-US"/>
              <a:t>Message Queues, Shared Memory, 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Interprocess Communication and Synchronization using </a:t>
            </a:r>
            <a:br>
              <a:rPr lang="en-US"/>
            </a:br>
            <a:r>
              <a:rPr lang="en-US"/>
              <a:t>System V IPC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648200"/>
            <a:ext cx="6400800" cy="1771650"/>
          </a:xfrm>
        </p:spPr>
        <p:txBody>
          <a:bodyPr/>
          <a:lstStyle/>
          <a:p>
            <a:pPr eaLnBrk="1" hangingPunct="1"/>
            <a:r>
              <a:rPr lang="en-US"/>
              <a:t>Message Queues</a:t>
            </a:r>
          </a:p>
          <a:p>
            <a:pPr eaLnBrk="1" hangingPunct="1"/>
            <a:r>
              <a:rPr lang="en-US"/>
              <a:t>Shared Memory</a:t>
            </a:r>
          </a:p>
          <a:p>
            <a:pPr eaLnBrk="1" hangingPunct="1"/>
            <a:r>
              <a:rPr lang="en-US"/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System V IPC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System V IPC was first introduced in SVR2, but is available now in most versions of unix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Message Queues represent linked lists of messages, which can be written to and read from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Shared memory allows two or more processes to share a region of memory, so that they may each read from and write to that memory region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Semaphores synchronize access to shared resources by providing synchronized access among multiple processes trying to access those critical resources.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Message Queues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76800"/>
          </a:xfrm>
        </p:spPr>
        <p:txBody>
          <a:bodyPr/>
          <a:lstStyle/>
          <a:p>
            <a:pPr eaLnBrk="1" hangingPunct="1"/>
            <a:r>
              <a:rPr lang="en-US" sz="2800"/>
              <a:t>A Message Queue is a linked list of message structures stored inside the kernel’s memory space and accessible by multiple processes </a:t>
            </a:r>
          </a:p>
          <a:p>
            <a:pPr eaLnBrk="1" hangingPunct="1"/>
            <a:r>
              <a:rPr lang="en-US" sz="2800"/>
              <a:t>Synchronization is provided automatically by the kernel</a:t>
            </a:r>
          </a:p>
          <a:p>
            <a:pPr eaLnBrk="1" hangingPunct="1"/>
            <a:r>
              <a:rPr lang="en-US" sz="2800"/>
              <a:t>New messages are added at the end of the queue</a:t>
            </a:r>
          </a:p>
          <a:p>
            <a:pPr eaLnBrk="1" hangingPunct="1"/>
            <a:r>
              <a:rPr lang="en-US" sz="2800"/>
              <a:t>Each message structure has a long </a:t>
            </a:r>
            <a:r>
              <a:rPr lang="en-US" sz="2800" i="1"/>
              <a:t>message type</a:t>
            </a:r>
          </a:p>
          <a:p>
            <a:pPr eaLnBrk="1" hangingPunct="1"/>
            <a:r>
              <a:rPr lang="en-US" sz="2800"/>
              <a:t>Messages may be obtained from the queue either in a FIFO manner (default) or by requesting a specific </a:t>
            </a:r>
            <a:r>
              <a:rPr lang="en-US" sz="2800" i="1"/>
              <a:t>type</a:t>
            </a:r>
            <a:r>
              <a:rPr lang="en-US" sz="2800"/>
              <a:t> of message (based on </a:t>
            </a:r>
            <a:r>
              <a:rPr lang="en-US" sz="2800" i="1"/>
              <a:t>message type</a:t>
            </a:r>
            <a:r>
              <a:rPr lang="en-US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Message Structs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/>
              <a:t>Each message structure must start with a long message type: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struct mymsg {</a:t>
            </a:r>
            <a:br>
              <a:rPr lang="en-US"/>
            </a:br>
            <a:r>
              <a:rPr lang="en-US"/>
              <a:t>	</a:t>
            </a:r>
            <a:r>
              <a:rPr lang="en-US">
                <a:solidFill>
                  <a:srgbClr val="FF3300"/>
                </a:solidFill>
              </a:rPr>
              <a:t>long msg_type;</a:t>
            </a:r>
            <a:r>
              <a:rPr lang="en-US"/>
              <a:t/>
            </a:r>
            <a:br>
              <a:rPr lang="en-US"/>
            </a:br>
            <a:r>
              <a:rPr lang="en-US"/>
              <a:t>	char mytext[512]; /* rest of message */</a:t>
            </a:r>
            <a:br>
              <a:rPr lang="en-US"/>
            </a:br>
            <a:r>
              <a:rPr lang="en-US"/>
              <a:t>	int somethingelse;</a:t>
            </a:r>
            <a:br>
              <a:rPr lang="en-US"/>
            </a:br>
            <a:r>
              <a:rPr lang="en-US"/>
              <a:t>	float dollarval;</a:t>
            </a:r>
            <a:br>
              <a:rPr lang="en-US"/>
            </a:br>
            <a:r>
              <a:rPr lang="en-US"/>
              <a:t>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Message Queue Limits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Each message queue is limited in terms of both the maximum number of messages it can contain and the maximum number of bytes it may contain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New messages cannot be added if </a:t>
            </a:r>
            <a:r>
              <a:rPr lang="en-US" sz="2800" i="1"/>
              <a:t>either</a:t>
            </a:r>
            <a:r>
              <a:rPr lang="en-US" sz="2800"/>
              <a:t> limit is hit (new writes will normally block)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On linux, these limits are defined as (in /usr/include/linux/msg.h):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MSGMAX	8192 	/*total number of messages */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MSBMNB	16384 	/* max bytes in a queue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Obtaining a Message Queue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/>
              <a:t>	#include &lt;sys/</a:t>
            </a:r>
            <a:r>
              <a:rPr lang="en-US" sz="2000" dirty="0" err="1"/>
              <a:t>types.h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#include &lt;sys/</a:t>
            </a:r>
            <a:r>
              <a:rPr lang="en-US" sz="2000" dirty="0" err="1"/>
              <a:t>ipc.h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#include &lt;sys/</a:t>
            </a:r>
            <a:r>
              <a:rPr lang="en-US" sz="2000" dirty="0" err="1"/>
              <a:t>msg.h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 err="1">
                <a:solidFill>
                  <a:srgbClr val="2529C7"/>
                </a:solidFill>
              </a:rPr>
              <a:t>int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msgget(key_t</a:t>
            </a:r>
            <a:r>
              <a:rPr lang="en-US" sz="2000" dirty="0">
                <a:solidFill>
                  <a:srgbClr val="2529C7"/>
                </a:solidFill>
              </a:rPr>
              <a:t> key, </a:t>
            </a:r>
            <a:r>
              <a:rPr lang="en-US" sz="2000" dirty="0" err="1">
                <a:solidFill>
                  <a:srgbClr val="2529C7"/>
                </a:solidFill>
              </a:rPr>
              <a:t>int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msgflg</a:t>
            </a:r>
            <a:r>
              <a:rPr lang="en-US" sz="2000" dirty="0">
                <a:solidFill>
                  <a:srgbClr val="2529C7"/>
                </a:solidFill>
              </a:rPr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key is either a number or the constant </a:t>
            </a:r>
            <a:r>
              <a:rPr lang="en-US" sz="2000" dirty="0" smtClean="0"/>
              <a:t>IPC_PRIVATE (parent/child)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a </a:t>
            </a:r>
            <a:r>
              <a:rPr lang="en-US" sz="2000" dirty="0" err="1"/>
              <a:t>msgid</a:t>
            </a:r>
            <a:r>
              <a:rPr lang="en-US" sz="2000" dirty="0"/>
              <a:t> is returned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err="1"/>
              <a:t>key_t</a:t>
            </a:r>
            <a:r>
              <a:rPr lang="en-US" sz="2000" dirty="0"/>
              <a:t> </a:t>
            </a:r>
            <a:r>
              <a:rPr lang="en-US" sz="2000" dirty="0" err="1"/>
              <a:t>ftok(const</a:t>
            </a:r>
            <a:r>
              <a:rPr lang="en-US" sz="2000" dirty="0"/>
              <a:t> char * path, </a:t>
            </a:r>
            <a:r>
              <a:rPr lang="en-US" sz="2000" dirty="0" err="1"/>
              <a:t>int</a:t>
            </a:r>
            <a:r>
              <a:rPr lang="en-US" sz="2000" dirty="0"/>
              <a:t> id) will return a key value for IPC usage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The key parameter is either a non-zero identifier for the queue to be created or the value IPC_PRIVATE, which guarantees that a new queue is created.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The </a:t>
            </a:r>
            <a:r>
              <a:rPr lang="en-US" sz="2000" dirty="0" err="1"/>
              <a:t>msgflg</a:t>
            </a:r>
            <a:r>
              <a:rPr lang="en-US" sz="2000" dirty="0"/>
              <a:t> parameter is the read-write permissions for the queue </a:t>
            </a:r>
            <a:r>
              <a:rPr lang="en-US" sz="2000" dirty="0" err="1"/>
              <a:t>OR’d</a:t>
            </a:r>
            <a:r>
              <a:rPr lang="en-US" sz="2000" dirty="0"/>
              <a:t> with one of two flags: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IPC_CREAT will create a new queue or return an existing one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IPC_EXCL added will force the creation of a new queue, or return an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Writing to a Message Queue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	int msgsnd(int msqid, const void * msg_ptr, size_t msg_size, int msgflags);</a:t>
            </a:r>
            <a:br>
              <a:rPr lang="en-US" sz="2800"/>
            </a:br>
            <a:endParaRPr lang="en-US" sz="28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msgqid is the id returned from the msgget call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msg_ptr is a pointer to the message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msg_size is the size of that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msgflags defines what happens when the queue is full, and can be set to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IPC_NOWAIT (non-blocking, return –1 immediately if queue is full)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Reading from a Message Queue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000">
                <a:solidFill>
                  <a:srgbClr val="2529C7"/>
                </a:solidFill>
              </a:rPr>
              <a:t>int msgrcv(int msqid, const void * msg_ptr, size_t msg_size, long msgtype, int msgflags);</a:t>
            </a:r>
            <a:br>
              <a:rPr lang="en-US" sz="2000">
                <a:solidFill>
                  <a:srgbClr val="2529C7"/>
                </a:solidFill>
              </a:rPr>
            </a:br>
            <a:endParaRPr lang="en-US" sz="2000">
              <a:solidFill>
                <a:srgbClr val="2529C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/>
              <a:t>msgqid is the id returned from the msgget call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msg_ptr is a pointer to the message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msg_size is the size of that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msgtype is set to: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/>
              <a:t>= 0 	first message available in FIFO stack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/>
              <a:t>&gt; 0	first message on queue whose type equals type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/>
              <a:t>&lt; 0	first message on queue whose type is the lowest value</a:t>
            </a:r>
            <a:br>
              <a:rPr lang="en-US" sz="2000"/>
            </a:br>
            <a:r>
              <a:rPr lang="en-US" sz="2000"/>
              <a:t>		less than or equal to the absolute value of msgtype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msgflags defines what happens when no message of the appropriate type is waiting, and can be set to the following: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IPC_NOWAIT (non-blocking, return –1 immediately if queue is empty)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i="1"/>
              <a:t>example:  ~mark/pub/51081/message.queues/potato.*.c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Message Queue Control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err="1"/>
              <a:t>struct</a:t>
            </a:r>
            <a:r>
              <a:rPr lang="en-US" sz="1600" dirty="0"/>
              <a:t> </a:t>
            </a:r>
            <a:r>
              <a:rPr lang="en-US" sz="1600" dirty="0" err="1"/>
              <a:t>msqid_ds</a:t>
            </a:r>
            <a:r>
              <a:rPr lang="en-US" sz="1600" dirty="0"/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...				/* pointers to first and last messages on queue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__</a:t>
            </a:r>
            <a:r>
              <a:rPr lang="en-US" sz="1600" dirty="0" err="1"/>
              <a:t>time_t</a:t>
            </a:r>
            <a:r>
              <a:rPr lang="en-US" sz="1600" dirty="0"/>
              <a:t> </a:t>
            </a:r>
            <a:r>
              <a:rPr lang="en-US" sz="1600" dirty="0" err="1"/>
              <a:t>msg_stime</a:t>
            </a:r>
            <a:r>
              <a:rPr lang="en-US" sz="1600" dirty="0"/>
              <a:t>;      		/* time of last </a:t>
            </a:r>
            <a:r>
              <a:rPr lang="en-US" sz="1600" dirty="0" err="1"/>
              <a:t>msgsnd</a:t>
            </a:r>
            <a:r>
              <a:rPr lang="en-US" sz="1600" dirty="0"/>
              <a:t> command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__</a:t>
            </a:r>
            <a:r>
              <a:rPr lang="en-US" sz="1600" dirty="0" err="1"/>
              <a:t>time_t</a:t>
            </a:r>
            <a:r>
              <a:rPr lang="en-US" sz="1600" dirty="0"/>
              <a:t> </a:t>
            </a:r>
            <a:r>
              <a:rPr lang="en-US" sz="1600" dirty="0" err="1"/>
              <a:t>msg_rtime</a:t>
            </a:r>
            <a:r>
              <a:rPr lang="en-US" sz="1600" dirty="0"/>
              <a:t>;      		/* time of last </a:t>
            </a:r>
            <a:r>
              <a:rPr lang="en-US" sz="1600" dirty="0" err="1"/>
              <a:t>msgrcv</a:t>
            </a:r>
            <a:r>
              <a:rPr lang="en-US" sz="1600" dirty="0"/>
              <a:t> command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unsigned short </a:t>
            </a:r>
            <a:r>
              <a:rPr lang="en-US" sz="1600" dirty="0" err="1"/>
              <a:t>int</a:t>
            </a:r>
            <a:r>
              <a:rPr lang="en-US" sz="1600" dirty="0"/>
              <a:t> __</a:t>
            </a:r>
            <a:r>
              <a:rPr lang="en-US" sz="1600" dirty="0" err="1"/>
              <a:t>msg_cbytes</a:t>
            </a:r>
            <a:r>
              <a:rPr lang="en-US" sz="1600" dirty="0"/>
              <a:t>;	/* current number of bytes on queue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</a:t>
            </a:r>
            <a:r>
              <a:rPr lang="en-US" sz="1600" dirty="0" err="1"/>
              <a:t>msgqnum_t</a:t>
            </a:r>
            <a:r>
              <a:rPr lang="en-US" sz="1600" dirty="0"/>
              <a:t> </a:t>
            </a:r>
            <a:r>
              <a:rPr lang="en-US" sz="1600" dirty="0" err="1"/>
              <a:t>msg_qnum</a:t>
            </a:r>
            <a:r>
              <a:rPr lang="en-US" sz="1600" dirty="0"/>
              <a:t>;      		/* number of messages currently on queue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</a:t>
            </a:r>
            <a:r>
              <a:rPr lang="en-US" sz="1600" dirty="0" err="1"/>
              <a:t>msglen_t</a:t>
            </a:r>
            <a:r>
              <a:rPr lang="en-US" sz="1600" dirty="0"/>
              <a:t> </a:t>
            </a:r>
            <a:r>
              <a:rPr lang="en-US" sz="1600" dirty="0" err="1"/>
              <a:t>msg_qbytes</a:t>
            </a:r>
            <a:r>
              <a:rPr lang="en-US" sz="1600" dirty="0"/>
              <a:t>;    		/* max number of bytes allowed on queue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  ...			   		/* </a:t>
            </a:r>
            <a:r>
              <a:rPr lang="en-US" sz="1600" dirty="0" err="1"/>
              <a:t>pids</a:t>
            </a:r>
            <a:r>
              <a:rPr lang="en-US" sz="1600" dirty="0"/>
              <a:t> of last </a:t>
            </a:r>
            <a:r>
              <a:rPr lang="en-US" sz="1600" dirty="0" err="1"/>
              <a:t>msgsnd</a:t>
            </a:r>
            <a:r>
              <a:rPr lang="en-US" sz="1600" dirty="0"/>
              <a:t>() and </a:t>
            </a:r>
            <a:r>
              <a:rPr lang="en-US" sz="1600" dirty="0" err="1"/>
              <a:t>msgrcv</a:t>
            </a:r>
            <a:r>
              <a:rPr lang="en-US" sz="1600" dirty="0"/>
              <a:t>()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};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>
                <a:solidFill>
                  <a:srgbClr val="2529C7"/>
                </a:solidFill>
              </a:rPr>
              <a:t>int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msgctl(int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msqid</a:t>
            </a:r>
            <a:r>
              <a:rPr lang="en-US" sz="2000" dirty="0">
                <a:solidFill>
                  <a:srgbClr val="2529C7"/>
                </a:solidFill>
              </a:rPr>
              <a:t>, </a:t>
            </a:r>
            <a:r>
              <a:rPr lang="en-US" sz="2000" dirty="0" err="1">
                <a:solidFill>
                  <a:srgbClr val="2529C7"/>
                </a:solidFill>
              </a:rPr>
              <a:t>int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cmd</a:t>
            </a:r>
            <a:r>
              <a:rPr lang="en-US" sz="2000" dirty="0">
                <a:solidFill>
                  <a:srgbClr val="2529C7"/>
                </a:solidFill>
              </a:rPr>
              <a:t>, </a:t>
            </a:r>
            <a:r>
              <a:rPr lang="en-US" sz="2000" dirty="0" err="1">
                <a:solidFill>
                  <a:srgbClr val="2529C7"/>
                </a:solidFill>
              </a:rPr>
              <a:t>struct</a:t>
            </a:r>
            <a:r>
              <a:rPr lang="en-US" sz="2000" dirty="0">
                <a:solidFill>
                  <a:srgbClr val="2529C7"/>
                </a:solidFill>
              </a:rPr>
              <a:t> </a:t>
            </a:r>
            <a:r>
              <a:rPr lang="en-US" sz="2000" dirty="0" err="1">
                <a:solidFill>
                  <a:srgbClr val="2529C7"/>
                </a:solidFill>
              </a:rPr>
              <a:t>msqid_ds</a:t>
            </a:r>
            <a:r>
              <a:rPr lang="en-US" sz="2000" dirty="0">
                <a:solidFill>
                  <a:srgbClr val="2529C7"/>
                </a:solidFill>
              </a:rPr>
              <a:t> * </a:t>
            </a:r>
            <a:r>
              <a:rPr lang="en-US" sz="2000" dirty="0" err="1">
                <a:solidFill>
                  <a:srgbClr val="2529C7"/>
                </a:solidFill>
              </a:rPr>
              <a:t>buf</a:t>
            </a:r>
            <a:r>
              <a:rPr lang="en-US" sz="2000" dirty="0">
                <a:solidFill>
                  <a:srgbClr val="2529C7"/>
                </a:solidFill>
              </a:rPr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cmd</a:t>
            </a:r>
            <a:r>
              <a:rPr lang="en-US" sz="2000" dirty="0"/>
              <a:t> can be one of: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IPC_RMID	destroy the queue specified by </a:t>
            </a:r>
            <a:r>
              <a:rPr lang="en-US" sz="2000" dirty="0" err="1"/>
              <a:t>msqid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IPC_SET		set the </a:t>
            </a:r>
            <a:r>
              <a:rPr lang="en-US" sz="2000" dirty="0" err="1"/>
              <a:t>uid</a:t>
            </a:r>
            <a:r>
              <a:rPr lang="en-US" sz="2000" dirty="0"/>
              <a:t>, </a:t>
            </a:r>
            <a:r>
              <a:rPr lang="en-US" sz="2000" dirty="0" err="1"/>
              <a:t>gid</a:t>
            </a:r>
            <a:r>
              <a:rPr lang="en-US" sz="2000" dirty="0"/>
              <a:t>, mode, and </a:t>
            </a:r>
            <a:r>
              <a:rPr lang="en-US" sz="2000" dirty="0" err="1"/>
              <a:t>qbytes</a:t>
            </a:r>
            <a:r>
              <a:rPr lang="en-US" sz="2000" dirty="0"/>
              <a:t> for the</a:t>
            </a:r>
            <a:br>
              <a:rPr lang="en-US" sz="2000" dirty="0"/>
            </a:br>
            <a:r>
              <a:rPr lang="en-US" sz="2000" dirty="0"/>
              <a:t>			queue, if adequate permission is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IPC_STAT	get the current </a:t>
            </a:r>
            <a:r>
              <a:rPr lang="en-US" sz="2000" dirty="0" err="1"/>
              <a:t>msqid_ds</a:t>
            </a:r>
            <a:r>
              <a:rPr lang="en-US" sz="2000" dirty="0"/>
              <a:t> </a:t>
            </a:r>
            <a:r>
              <a:rPr lang="en-US" sz="2000" dirty="0" err="1"/>
              <a:t>struct</a:t>
            </a:r>
            <a:r>
              <a:rPr lang="en-US" sz="2000" dirty="0"/>
              <a:t> for the queue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/>
              <a:t>example:  </a:t>
            </a:r>
            <a:r>
              <a:rPr lang="en-US" sz="2400" i="1" dirty="0" err="1"/>
              <a:t>query.c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Shared Memory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Normally, the Unix kernel prohibits one process from accessing (reading, writing) memory belonging to another process</a:t>
            </a:r>
          </a:p>
          <a:p>
            <a:pPr eaLnBrk="1" hangingPunct="1"/>
            <a:r>
              <a:rPr lang="en-US" sz="2800"/>
              <a:t>Sometimes, however, this restriction is inconvenient</a:t>
            </a:r>
          </a:p>
          <a:p>
            <a:pPr eaLnBrk="1" hangingPunct="1"/>
            <a:r>
              <a:rPr lang="en-US" sz="2800"/>
              <a:t>At such times, System V IPC Shared Memory can be created to specifically allow one process to read and/or write to memory created by another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Distributed Programming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Advantages of Shared Memory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Random Access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/>
              <a:t>you can update a small piece in the middle of a data structure, rather than the entire structure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Efficiency</a:t>
            </a:r>
          </a:p>
          <a:p>
            <a:pPr lvl="1" eaLnBrk="1" hangingPunct="1">
              <a:lnSpc>
                <a:spcPct val="80000"/>
              </a:lnSpc>
            </a:pPr>
            <a:r>
              <a:rPr lang="en-US"/>
              <a:t>unlike message queues and pipes, which copy data from the process </a:t>
            </a:r>
            <a:r>
              <a:rPr lang="en-US" i="1"/>
              <a:t>into</a:t>
            </a:r>
            <a:r>
              <a:rPr lang="en-US"/>
              <a:t> memory within the kernel, shared memory is directly accessed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/>
              <a:t>Shared memory resides in the user process memory, and is then shared among other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Disadvantages of Shared Memory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No automatic synchronization as in pipes or message queues (you have to provide any synchronization).  Synchronize with </a:t>
            </a:r>
            <a:r>
              <a:rPr lang="en-US" sz="2800" i="1"/>
              <a:t>semaphores</a:t>
            </a:r>
            <a:r>
              <a:rPr lang="en-US" sz="2800"/>
              <a:t> or signals.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You must remember that pointers are only valid within a given process.  Thus, pointer offsets cannot be assumed to be valid across inter-process boundaries.  This complicates the sharing of linked lists or binary trees.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Creating Shared Memory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rgbClr val="2529C7"/>
                </a:solidFill>
              </a:rPr>
              <a:t>int shmget(key_t key, size_t size, int shmflg);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key is either a number or the constant IPC_PRIVATE (man ftok)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 shmid is returned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key_t ftok(const char * path, int id) will return a key value for IPC usage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size is the size of the shared memory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shmflg is a rights mask (0666) OR’d with one of the following: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IPC_CREAT		will create or attach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IPC_EXCL		creates new or it will error </a:t>
            </a:r>
            <a:br>
              <a:rPr lang="en-US" sz="2400"/>
            </a:br>
            <a:r>
              <a:rPr lang="en-US" sz="2400"/>
              <a:t>				if it exists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Attaching to Shared Memory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After obtaining a shmid from shmget(), you need to </a:t>
            </a:r>
            <a:r>
              <a:rPr lang="en-US" sz="2800" i="1"/>
              <a:t>attach</a:t>
            </a:r>
            <a:r>
              <a:rPr lang="en-US" sz="2800"/>
              <a:t> or map the shared memory segment to your data reference: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rgbClr val="2529C7"/>
                </a:solidFill>
              </a:rPr>
              <a:t>void * shmat(int shmid, void * shmaddr, int shmflg)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shmid is the id returned from shmget()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shmaddr is the shared memory segment address.  Set this to NULL and let the system handle it.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shmflg is one of the following (usually 0):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SHM_RDONLY	sets the segment readonly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SHM_RND		sets page boundary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SHM_SHARE_MMU	set first available aligned </a:t>
            </a:r>
            <a:br>
              <a:rPr lang="en-US" sz="2400"/>
            </a:br>
            <a:r>
              <a:rPr lang="en-US" sz="2400"/>
              <a:t>				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Shared Memory Control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struct shmid_ds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int shm_segsz;			/* size of segment in bytes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__time_t shm_atime;      		/* time of last shmat command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__time_t shm_dtime;      		/* time of last shmdt command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unsigned short int __shm_npages;	/* size of segment in pages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msgqnum_t shm_nattach;      		/* number of current attaches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    ...			   	/* pids of creator and last shmop */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/>
              <a:t>};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solidFill>
                  <a:srgbClr val="2529C7"/>
                </a:solidFill>
              </a:rPr>
              <a:t>int shmctl(int shmid, int cmd, struct shmid_ds * buf);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cmd can be one of: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IPC_RMID	destroy the memory specified by shmid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IPC_SET		set the uid, gid, and mode of the shared mem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IPC_STAT	get the current shmid_ds struct for the queue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example: ~mark/pub/51081/shared.memory/linux/*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Matrix Multiplication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276600"/>
            <a:ext cx="7620000" cy="1905000"/>
          </a:xfrm>
        </p:spPr>
        <p:txBody>
          <a:bodyPr/>
          <a:lstStyle/>
          <a:p>
            <a:pPr eaLnBrk="1" hangingPunct="1"/>
            <a:r>
              <a:rPr lang="en-US" dirty="0"/>
              <a:t>Multiply two </a:t>
            </a:r>
            <a:r>
              <a:rPr lang="en-US" dirty="0" err="1"/>
              <a:t>n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dirty="0"/>
              <a:t> matrices,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 err="1"/>
              <a:t>b</a:t>
            </a:r>
            <a:endParaRPr lang="en-US" dirty="0"/>
          </a:p>
          <a:p>
            <a:pPr eaLnBrk="1" hangingPunct="1"/>
            <a:r>
              <a:rPr lang="en-US" dirty="0"/>
              <a:t>One each iteration, a row of A multiplies a</a:t>
            </a:r>
            <a:r>
              <a:rPr lang="en-US" i="1" dirty="0"/>
              <a:t> </a:t>
            </a:r>
            <a:r>
              <a:rPr lang="en-US" dirty="0"/>
              <a:t>column of </a:t>
            </a:r>
            <a:r>
              <a:rPr lang="en-US" dirty="0" err="1"/>
              <a:t>b</a:t>
            </a:r>
            <a:r>
              <a:rPr lang="en-US" dirty="0"/>
              <a:t>, such that:</a:t>
            </a:r>
          </a:p>
        </p:txBody>
      </p:sp>
      <p:pic>
        <p:nvPicPr>
          <p:cNvPr id="41988" name="Picture 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971800" y="990600"/>
            <a:ext cx="54864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2362200" y="5105400"/>
            <a:ext cx="48006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Semaphores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724400"/>
          </a:xfrm>
        </p:spPr>
        <p:txBody>
          <a:bodyPr/>
          <a:lstStyle/>
          <a:p>
            <a:pPr eaLnBrk="1" hangingPunct="1"/>
            <a:r>
              <a:rPr lang="en-US" sz="2800"/>
              <a:t>Shared memory is not access controlled by the kernel</a:t>
            </a:r>
          </a:p>
          <a:p>
            <a:pPr eaLnBrk="1" hangingPunct="1"/>
            <a:r>
              <a:rPr lang="en-US" sz="2800"/>
              <a:t>This means critical sections must be protected from potential conflicts with multiple writers</a:t>
            </a:r>
          </a:p>
          <a:p>
            <a:pPr eaLnBrk="1" hangingPunct="1"/>
            <a:r>
              <a:rPr lang="en-US" sz="2800"/>
              <a:t>A critical section is a section of code that would prove problematic if two or more separate processes wrote to it simultaneously</a:t>
            </a:r>
          </a:p>
          <a:p>
            <a:pPr eaLnBrk="1" hangingPunct="1"/>
            <a:r>
              <a:rPr lang="en-US" sz="2800"/>
              <a:t>Semaphores were invented to provide such locking protection on shared memory segments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System V Semaphores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 sz="2400"/>
              <a:t>You can create an array of semaphores that can be controlled as a group</a:t>
            </a:r>
          </a:p>
          <a:p>
            <a:pPr eaLnBrk="1" hangingPunct="1"/>
            <a:r>
              <a:rPr lang="en-US" sz="2400"/>
              <a:t>Semaphores (Dijkstra, 1965) may be binary (0/1), or counting</a:t>
            </a:r>
          </a:p>
          <a:p>
            <a:pPr lvl="1" eaLnBrk="1" hangingPunct="1">
              <a:buFontTx/>
              <a:buNone/>
            </a:pPr>
            <a:r>
              <a:rPr lang="en-US" sz="2400"/>
              <a:t>1 == unlocked (available resource)</a:t>
            </a:r>
          </a:p>
          <a:p>
            <a:pPr lvl="1" eaLnBrk="1" hangingPunct="1">
              <a:buFontTx/>
              <a:buNone/>
            </a:pPr>
            <a:r>
              <a:rPr lang="en-US" sz="2400"/>
              <a:t>0 == locked</a:t>
            </a:r>
          </a:p>
          <a:p>
            <a:pPr eaLnBrk="1" hangingPunct="1"/>
            <a:r>
              <a:rPr lang="en-US" sz="2400"/>
              <a:t>Thus:</a:t>
            </a:r>
          </a:p>
          <a:p>
            <a:pPr lvl="1" eaLnBrk="1" hangingPunct="1"/>
            <a:r>
              <a:rPr lang="en-US" sz="2400"/>
              <a:t>To </a:t>
            </a:r>
            <a:r>
              <a:rPr lang="en-US" sz="2400">
                <a:solidFill>
                  <a:srgbClr val="2529C7"/>
                </a:solidFill>
              </a:rPr>
              <a:t>unlock</a:t>
            </a:r>
            <a:r>
              <a:rPr lang="en-US" sz="2400"/>
              <a:t> a semaphore, you </a:t>
            </a:r>
            <a:r>
              <a:rPr lang="en-US" sz="2400">
                <a:solidFill>
                  <a:srgbClr val="2529C7"/>
                </a:solidFill>
              </a:rPr>
              <a:t>+INCREMENT</a:t>
            </a:r>
            <a:r>
              <a:rPr lang="en-US" sz="2400"/>
              <a:t> it</a:t>
            </a:r>
          </a:p>
          <a:p>
            <a:pPr lvl="1" eaLnBrk="1" hangingPunct="1"/>
            <a:r>
              <a:rPr lang="en-US" sz="2400"/>
              <a:t>To </a:t>
            </a:r>
            <a:r>
              <a:rPr lang="en-US" sz="2400">
                <a:solidFill>
                  <a:srgbClr val="FF3300"/>
                </a:solidFill>
              </a:rPr>
              <a:t>lock</a:t>
            </a:r>
            <a:r>
              <a:rPr lang="en-US" sz="2400"/>
              <a:t> a semaphore, you </a:t>
            </a:r>
            <a:r>
              <a:rPr lang="en-US" sz="2400">
                <a:solidFill>
                  <a:srgbClr val="FF3300"/>
                </a:solidFill>
              </a:rPr>
              <a:t>-DECREMENT</a:t>
            </a:r>
            <a:r>
              <a:rPr lang="en-US" sz="2400"/>
              <a:t> it</a:t>
            </a:r>
          </a:p>
          <a:p>
            <a:pPr eaLnBrk="1" hangingPunct="1"/>
            <a:r>
              <a:rPr lang="en-US" sz="2400"/>
              <a:t>Spinlocks are busy waiting semaphores that constantly poll to see if they may proceed (Dekker’s Algorithm)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Semaphores Work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/>
            <a:r>
              <a:rPr lang="en-US" sz="2400"/>
              <a:t>A critical section is defined</a:t>
            </a:r>
          </a:p>
          <a:p>
            <a:pPr eaLnBrk="1" hangingPunct="1"/>
            <a:r>
              <a:rPr lang="en-US" sz="2400"/>
              <a:t>A semaphore is created to protect it</a:t>
            </a:r>
          </a:p>
          <a:p>
            <a:pPr eaLnBrk="1" hangingPunct="1"/>
            <a:r>
              <a:rPr lang="en-US" sz="2400"/>
              <a:t>The first process into the critical section locks the critical section</a:t>
            </a:r>
          </a:p>
          <a:p>
            <a:pPr eaLnBrk="1" hangingPunct="1"/>
            <a:r>
              <a:rPr lang="en-US" sz="2400"/>
              <a:t>All subsequent processes </a:t>
            </a:r>
            <a:r>
              <a:rPr lang="en-US" sz="2400" i="1"/>
              <a:t>wait</a:t>
            </a:r>
            <a:r>
              <a:rPr lang="en-US" sz="2400"/>
              <a:t> on the semaphore, and they are added to the semaphore’s “waiting list”</a:t>
            </a:r>
          </a:p>
          <a:p>
            <a:pPr eaLnBrk="1" hangingPunct="1"/>
            <a:r>
              <a:rPr lang="en-US" sz="2400"/>
              <a:t>When the first process is out of the critical section, it </a:t>
            </a:r>
            <a:r>
              <a:rPr lang="en-US" sz="2400" i="1"/>
              <a:t>signals</a:t>
            </a:r>
            <a:r>
              <a:rPr lang="en-US" sz="2400"/>
              <a:t> the semaphore that it is done</a:t>
            </a:r>
          </a:p>
          <a:p>
            <a:pPr eaLnBrk="1" hangingPunct="1"/>
            <a:r>
              <a:rPr lang="en-US" sz="2400"/>
              <a:t>The semaphore then </a:t>
            </a:r>
            <a:r>
              <a:rPr lang="en-US" sz="2400" i="1"/>
              <a:t>wakes up</a:t>
            </a:r>
            <a:r>
              <a:rPr lang="en-US" sz="2400"/>
              <a:t> one of its waiting processes to proceed into the critical section</a:t>
            </a:r>
          </a:p>
          <a:p>
            <a:pPr eaLnBrk="1" hangingPunct="1"/>
            <a:r>
              <a:rPr lang="en-US" sz="2400"/>
              <a:t>All waiting and signaling are done </a:t>
            </a:r>
            <a:r>
              <a:rPr lang="en-US" sz="2400" i="1"/>
              <a:t>atomically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How Semaphores “Don’t” Work:</a:t>
            </a:r>
            <a:br>
              <a:rPr lang="en-US" sz="4000"/>
            </a:br>
            <a:r>
              <a:rPr lang="en-US" sz="4000"/>
              <a:t>Deadlocks and Starvation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When two processes (p,q) are both waiting on a semaphore, and p cannot proceed until q signals, and q cannot continue until p signals.  They are both asleep, waiting.  Neither can signal the other, wake the other up.  This is called a </a:t>
            </a:r>
            <a:r>
              <a:rPr lang="en-US" sz="2400" i="1"/>
              <a:t>deadlock</a:t>
            </a:r>
            <a:r>
              <a:rPr lang="en-US" sz="240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P1 locks a which succeeds, then waits on b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P2 locks b which succeeds, then waits on 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Indefinite blocking, or </a:t>
            </a:r>
            <a:r>
              <a:rPr lang="en-US" sz="2400" i="1"/>
              <a:t>starvation</a:t>
            </a:r>
            <a:r>
              <a:rPr lang="en-US" sz="2400"/>
              <a:t>, occurs when one process is constantly in a wait state, and is never signaled.  This often occurs in LIFO situations.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/>
              <a:t>example:  ~mark/pub/51081/semaphores/linux/shmem.matrix.multiplier2.c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Definitions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“Distributed programming is the spreading of a computational task across several programs, processes or processors.” – Chris Brown, </a:t>
            </a:r>
            <a:r>
              <a:rPr lang="en-US" sz="2400" i="1"/>
              <a:t>Unix Distributed Programming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“A distributed system is one in which the failure of a computer you didn’t even know existed can render your own computer unusable.” – Leslie Lamport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“A parallel computer is a set of processors that are able to work cooperatively to solve a computational problem.” – Ian Foster, </a:t>
            </a:r>
            <a:r>
              <a:rPr lang="en-US" sz="2400" i="1"/>
              <a:t>Designing and Building Parallel Programs</a:t>
            </a:r>
            <a:endParaRPr lang="en-US" sz="2400"/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“A distributed system is a system in which multiple processes coordinate in solving a problem and, in the process of solving that problem, create other problems.” – Mark Shacklette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Benefits of Distributed Programming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Divide and Conquer</a:t>
            </a:r>
          </a:p>
          <a:p>
            <a:pPr lvl="1" eaLnBrk="1" hangingPunct="1"/>
            <a:r>
              <a:rPr lang="en-US"/>
              <a:t>Concurrency</a:t>
            </a:r>
          </a:p>
          <a:p>
            <a:pPr lvl="1" eaLnBrk="1" hangingPunct="1"/>
            <a:r>
              <a:rPr lang="en-US"/>
              <a:t>Parallelism</a:t>
            </a:r>
          </a:p>
          <a:p>
            <a:pPr eaLnBrk="1" hangingPunct="1"/>
            <a:r>
              <a:rPr lang="en-US" sz="2800"/>
              <a:t>Component Reuse via pipelines (Modularity)</a:t>
            </a:r>
          </a:p>
          <a:p>
            <a:pPr eaLnBrk="1" hangingPunct="1"/>
            <a:r>
              <a:rPr lang="en-US" sz="2800"/>
              <a:t>Location Independence</a:t>
            </a:r>
          </a:p>
          <a:p>
            <a:pPr eaLnBrk="1" hangingPunct="1"/>
            <a:r>
              <a:rPr lang="en-US" sz="2800"/>
              <a:t>Scalability</a:t>
            </a:r>
          </a:p>
          <a:p>
            <a:pPr eaLnBrk="1" hangingPunct="1"/>
            <a:r>
              <a:rPr lang="en-US" sz="2800"/>
              <a:t>Resource Sharing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 Space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Problem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 hour to peel 1000 potatoes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10 people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Problem 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 hour to do the dishes after a dinner for 1000 guests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10 people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Problem 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 hour to lay the brick around a 5’ square dog house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You have 10 people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Facilitating Division of Labor: </a:t>
            </a:r>
            <a:br>
              <a:rPr lang="en-US" sz="3600"/>
            </a:br>
            <a:r>
              <a:rPr lang="en-US" sz="3600"/>
              <a:t>Work and Communication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Single Machine Inter-process Communication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(Signals)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Pipes (named and unnamed)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System V and POSIX IPC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Multiple Machine Inter-process Communication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Sockets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Remote Procedure Calls (Sun ONC, OSF DCE, Xerox Courier (4.3BSD))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Distributed Shared Memory (Berkeley mmap)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Single Machine Division of Labor: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Threads</a:t>
            </a:r>
          </a:p>
          <a:p>
            <a:pPr eaLnBrk="1" hangingPunct="1"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Methods of Solution Distribution:</a:t>
            </a:r>
            <a:br>
              <a:rPr lang="en-US" sz="3600"/>
            </a:br>
            <a:r>
              <a:rPr lang="en-US" sz="3600"/>
              <a:t>Input Distribution (Division of Labor)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76800"/>
          </a:xfrm>
        </p:spPr>
        <p:txBody>
          <a:bodyPr/>
          <a:lstStyle/>
          <a:p>
            <a:pPr eaLnBrk="1" hangingPunct="1"/>
            <a:r>
              <a:rPr lang="en-US" sz="2000"/>
              <a:t>Workload Decomposition</a:t>
            </a:r>
          </a:p>
          <a:p>
            <a:pPr lvl="1" eaLnBrk="1" hangingPunct="1"/>
            <a:r>
              <a:rPr lang="en-US" sz="2000"/>
              <a:t>Potato Peelers aboard the USS Enterprise</a:t>
            </a:r>
          </a:p>
          <a:p>
            <a:pPr lvl="2" eaLnBrk="1" hangingPunct="1"/>
            <a:r>
              <a:rPr lang="en-US" sz="2000"/>
              <a:t>loosely coupled (little coordination)</a:t>
            </a:r>
          </a:p>
          <a:p>
            <a:pPr lvl="1" eaLnBrk="1" hangingPunct="1"/>
            <a:r>
              <a:rPr lang="en-US" sz="2000"/>
              <a:t>Roofers or Bricklayers</a:t>
            </a:r>
          </a:p>
          <a:p>
            <a:pPr lvl="2" eaLnBrk="1" hangingPunct="1"/>
            <a:r>
              <a:rPr lang="en-US" sz="2000"/>
              <a:t>tightly coupled (high coordination)</a:t>
            </a:r>
          </a:p>
          <a:p>
            <a:pPr eaLnBrk="1" hangingPunct="1"/>
            <a:r>
              <a:rPr lang="en-US" sz="2000"/>
              <a:t>Software: large database query of all records with a given characteristic</a:t>
            </a:r>
          </a:p>
          <a:p>
            <a:pPr lvl="1" eaLnBrk="1" hangingPunct="1"/>
            <a:r>
              <a:rPr lang="en-US" sz="2000"/>
              <a:t>Strategy:  Divide and Conquer</a:t>
            </a:r>
          </a:p>
          <a:p>
            <a:pPr lvl="1" eaLnBrk="1" hangingPunct="1"/>
            <a:r>
              <a:rPr lang="en-US" sz="2000"/>
              <a:t>Key:  </a:t>
            </a:r>
            <a:r>
              <a:rPr lang="en-US" sz="2000" i="1"/>
              <a:t>Exact same code</a:t>
            </a:r>
            <a:r>
              <a:rPr lang="en-US" sz="2000"/>
              <a:t> is operating on different </a:t>
            </a:r>
            <a:r>
              <a:rPr lang="en-US" sz="2000" i="1"/>
              <a:t>sets</a:t>
            </a:r>
            <a:r>
              <a:rPr lang="en-US" sz="2000"/>
              <a:t> of input data</a:t>
            </a:r>
          </a:p>
          <a:p>
            <a:pPr eaLnBrk="1" hangingPunct="1"/>
            <a:r>
              <a:rPr lang="en-US" sz="2000"/>
              <a:t>Software:  large matrix multiplication</a:t>
            </a:r>
          </a:p>
          <a:p>
            <a:pPr lvl="1" eaLnBrk="1" hangingPunct="1"/>
            <a:r>
              <a:rPr lang="en-US" sz="2000"/>
              <a:t>Strategy:  Divide and Conquer</a:t>
            </a:r>
          </a:p>
          <a:p>
            <a:pPr lvl="1" eaLnBrk="1" hangingPunct="1"/>
            <a:r>
              <a:rPr lang="en-US" sz="2000"/>
              <a:t>Key: </a:t>
            </a:r>
            <a:r>
              <a:rPr lang="en-US" sz="2000" i="1"/>
              <a:t>Exact same code</a:t>
            </a:r>
            <a:r>
              <a:rPr lang="en-US" sz="2000"/>
              <a:t> is operating on different </a:t>
            </a:r>
            <a:r>
              <a:rPr lang="en-US" sz="2000" i="1"/>
              <a:t>parts</a:t>
            </a:r>
            <a:r>
              <a:rPr lang="en-US" sz="2000"/>
              <a:t> of the matrices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Methods of Solution Distribution:</a:t>
            </a:r>
            <a:br>
              <a:rPr lang="en-US" sz="2800"/>
            </a:br>
            <a:r>
              <a:rPr lang="en-US" sz="2800"/>
              <a:t>Process Decomposition (Inter-process Communication)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/>
            <a:r>
              <a:rPr lang="en-US" sz="2000"/>
              <a:t>Divide not the </a:t>
            </a:r>
            <a:r>
              <a:rPr lang="en-US" sz="2000" i="1"/>
              <a:t>work</a:t>
            </a:r>
            <a:r>
              <a:rPr lang="en-US" sz="2000"/>
              <a:t>, but the </a:t>
            </a:r>
            <a:r>
              <a:rPr lang="en-US" sz="2000" i="1"/>
              <a:t>process</a:t>
            </a:r>
            <a:r>
              <a:rPr lang="en-US" sz="2000"/>
              <a:t> of conducting the work</a:t>
            </a:r>
          </a:p>
          <a:p>
            <a:pPr lvl="1" eaLnBrk="1" hangingPunct="1"/>
            <a:r>
              <a:rPr lang="en-US" sz="2000"/>
              <a:t>Factory Production Line:</a:t>
            </a:r>
          </a:p>
          <a:p>
            <a:pPr lvl="2" eaLnBrk="1" hangingPunct="1"/>
            <a:r>
              <a:rPr lang="en-US" sz="2000"/>
              <a:t>Identical widgets are coming along the converyor belt, but several things have to be done to each widget</a:t>
            </a:r>
          </a:p>
          <a:p>
            <a:pPr lvl="1" eaLnBrk="1" hangingPunct="1"/>
            <a:r>
              <a:rPr lang="en-US" sz="2000"/>
              <a:t>Dish Washing Example</a:t>
            </a:r>
          </a:p>
          <a:p>
            <a:pPr lvl="2" eaLnBrk="1" hangingPunct="1"/>
            <a:r>
              <a:rPr lang="en-US" sz="2000"/>
              <a:t>collector, washer, dryer, cabinet deployer</a:t>
            </a:r>
          </a:p>
          <a:p>
            <a:pPr lvl="2" eaLnBrk="1" hangingPunct="1"/>
            <a:r>
              <a:rPr lang="en-US" sz="2000"/>
              <a:t>multiple washers and dryers can be employed (using Input Distribution)</a:t>
            </a:r>
          </a:p>
          <a:p>
            <a:pPr eaLnBrk="1" hangingPunct="1"/>
            <a:r>
              <a:rPr lang="en-US" sz="2000"/>
              <a:t>Software: A Trade Clearing System</a:t>
            </a:r>
          </a:p>
          <a:p>
            <a:pPr lvl="1" eaLnBrk="1" hangingPunct="1"/>
            <a:r>
              <a:rPr lang="en-US" sz="2000"/>
              <a:t>Each trade must be entered, validated, reported, notified</a:t>
            </a:r>
          </a:p>
          <a:p>
            <a:pPr lvl="1" eaLnBrk="1" hangingPunct="1"/>
            <a:r>
              <a:rPr lang="en-US" sz="2000"/>
              <a:t>Each task can run within a different process on a different processor</a:t>
            </a:r>
          </a:p>
          <a:p>
            <a:pPr lvl="1" eaLnBrk="1" hangingPunct="1"/>
            <a:r>
              <a:rPr lang="en-US" sz="2000"/>
              <a:t>Strategy:  divide the work to be done for each trade into separate processes, thus increasing overall system </a:t>
            </a:r>
            <a:r>
              <a:rPr lang="en-US" sz="2000" i="1"/>
              <a:t>throughput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 in Distributed Solutions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Data access must be synchronized among multiple processes</a:t>
            </a:r>
          </a:p>
          <a:p>
            <a:pPr eaLnBrk="1" hangingPunct="1"/>
            <a:r>
              <a:rPr lang="en-US" sz="2800"/>
              <a:t>Multiple processes must be able to communicate among themselves in order to coordinate activities</a:t>
            </a:r>
          </a:p>
          <a:p>
            <a:pPr eaLnBrk="1" hangingPunct="1"/>
            <a:r>
              <a:rPr lang="en-US" sz="2800"/>
              <a:t>Multiple coordinating processes must be able to </a:t>
            </a:r>
            <a:r>
              <a:rPr lang="en-US" sz="2800" i="1"/>
              <a:t>locate</a:t>
            </a:r>
            <a:r>
              <a:rPr lang="en-US" sz="2800"/>
              <a:t> one another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4166</TotalTime>
  <Words>2407</Words>
  <Application>Microsoft Macintosh PowerPoint</Application>
  <PresentationFormat>On-screen Show (4:3)</PresentationFormat>
  <Paragraphs>213</Paragraphs>
  <Slides>29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Notebook</vt:lpstr>
      <vt:lpstr>Lecture 7</vt:lpstr>
      <vt:lpstr>Introduction to Distributed Programming</vt:lpstr>
      <vt:lpstr>Definitions</vt:lpstr>
      <vt:lpstr>Benefits of Distributed Programming</vt:lpstr>
      <vt:lpstr>Problem Space</vt:lpstr>
      <vt:lpstr>Facilitating Division of Labor:  Work and Communication</vt:lpstr>
      <vt:lpstr>Methods of Solution Distribution: Input Distribution (Division of Labor)</vt:lpstr>
      <vt:lpstr>Methods of Solution Distribution: Process Decomposition (Inter-process Communication)</vt:lpstr>
      <vt:lpstr>Problems in Distributed Solutions</vt:lpstr>
      <vt:lpstr>Interprocess Communication and Synchronization using  System V IPC</vt:lpstr>
      <vt:lpstr>System V IPC</vt:lpstr>
      <vt:lpstr>Message Queues</vt:lpstr>
      <vt:lpstr>Message Structs</vt:lpstr>
      <vt:lpstr>Message Queue Limits</vt:lpstr>
      <vt:lpstr>Obtaining a Message Queue</vt:lpstr>
      <vt:lpstr>Writing to a Message Queue</vt:lpstr>
      <vt:lpstr>Reading from a Message Queue</vt:lpstr>
      <vt:lpstr>Message Queue Control</vt:lpstr>
      <vt:lpstr>Shared Memory</vt:lpstr>
      <vt:lpstr>Advantages of Shared Memory</vt:lpstr>
      <vt:lpstr>Disadvantages of Shared Memory</vt:lpstr>
      <vt:lpstr>Creating Shared Memory</vt:lpstr>
      <vt:lpstr>Attaching to Shared Memory</vt:lpstr>
      <vt:lpstr>Shared Memory Control</vt:lpstr>
      <vt:lpstr>Matrix Multiplication</vt:lpstr>
      <vt:lpstr>Semaphores</vt:lpstr>
      <vt:lpstr>System V Semaphores</vt:lpstr>
      <vt:lpstr>How Semaphores Work</vt:lpstr>
      <vt:lpstr>How Semaphores “Don’t” Work: Deadlocks and Starvation</vt:lpstr>
    </vt:vector>
  </TitlesOfParts>
  <Company>University of Chicago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</dc:title>
  <dc:creator>Mark Shacklette</dc:creator>
  <cp:lastModifiedBy>Mark</cp:lastModifiedBy>
  <cp:revision>245</cp:revision>
  <cp:lastPrinted>2009-04-22T19:24:48Z</cp:lastPrinted>
  <dcterms:created xsi:type="dcterms:W3CDTF">2010-11-10T21:47:17Z</dcterms:created>
  <dcterms:modified xsi:type="dcterms:W3CDTF">2010-11-11T01:45:27Z</dcterms:modified>
</cp:coreProperties>
</file>