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sldIdLst>
    <p:sldId id="257" r:id="rId2"/>
    <p:sldId id="256" r:id="rId3"/>
    <p:sldId id="258" r:id="rId4"/>
    <p:sldId id="294" r:id="rId5"/>
    <p:sldId id="259" r:id="rId6"/>
    <p:sldId id="296" r:id="rId7"/>
    <p:sldId id="268" r:id="rId8"/>
    <p:sldId id="299" r:id="rId9"/>
    <p:sldId id="261" r:id="rId10"/>
    <p:sldId id="298" r:id="rId11"/>
    <p:sldId id="300" r:id="rId12"/>
    <p:sldId id="263" r:id="rId13"/>
    <p:sldId id="266" r:id="rId14"/>
    <p:sldId id="264" r:id="rId15"/>
    <p:sldId id="295" r:id="rId16"/>
    <p:sldId id="269" r:id="rId17"/>
    <p:sldId id="267" r:id="rId18"/>
    <p:sldId id="301" r:id="rId19"/>
    <p:sldId id="302" r:id="rId20"/>
    <p:sldId id="303" r:id="rId21"/>
    <p:sldId id="288" r:id="rId22"/>
    <p:sldId id="265" r:id="rId23"/>
    <p:sldId id="297" r:id="rId24"/>
    <p:sldId id="272" r:id="rId25"/>
    <p:sldId id="270" r:id="rId26"/>
    <p:sldId id="271" r:id="rId27"/>
    <p:sldId id="273" r:id="rId28"/>
    <p:sldId id="274" r:id="rId29"/>
    <p:sldId id="275" r:id="rId30"/>
    <p:sldId id="276" r:id="rId31"/>
    <p:sldId id="277" r:id="rId32"/>
    <p:sldId id="278" r:id="rId33"/>
    <p:sldId id="292" r:id="rId34"/>
    <p:sldId id="293" r:id="rId3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809" autoAdjust="0"/>
  </p:normalViewPr>
  <p:slideViewPr>
    <p:cSldViewPr>
      <p:cViewPr>
        <p:scale>
          <a:sx n="100" d="100"/>
          <a:sy n="100" d="100"/>
        </p:scale>
        <p:origin x="-1504" y="-3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80894-17C6-D247-8D50-40A89F901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1A69E-962B-A845-8697-6A027CD6A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36C2B-79EA-AB42-8EAD-16D7A4E8F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6D9AF-B7C8-6D40-9A59-746CC8716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275E7-BEDC-E244-B4A0-45433B6D8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486FC-E561-0B4A-9288-DBA69C0C1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22282-0A11-264D-9804-FC3BB0B65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6AB4F-47BB-3645-A590-19DDEB97A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386F8-0648-1E41-A0C1-3CABB8B25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87E60-CD8D-0747-A3CD-700C06BAF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17DFA-F986-4C4B-95D5-F6EF42407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3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3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8804867-4F69-924D-8369-270EA8C48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chicago.edu/~mark/51081/pdp1120.pn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m.bell-labs.com/cm/cs/who/dmr/manintro.pdf" TargetMode="External"/><Relationship Id="rId3" Type="http://schemas.openxmlformats.org/officeDocument/2006/relationships/hyperlink" Target="http://www.cs.uchicago.edu/~mark/51081/pdp11.45.pn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chicago.edu/~mark/51081/pdp11.70.jpg" TargetMode="External"/><Relationship Id="rId3" Type="http://schemas.openxmlformats.org/officeDocument/2006/relationships/hyperlink" Target="http://www.cs.uchicago.edu/~mark/51081/vax780.tiff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lticians.org/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chicago.edu/~mark/51081/pdp7.pn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uchicago.edu/~mark/51081/pdp7.pn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Lecture 1:</a:t>
            </a:r>
            <a:br>
              <a:rPr lang="en-US" sz="3600"/>
            </a:br>
            <a:r>
              <a:rPr lang="en-US" sz="3600"/>
              <a:t>“a small yet powerful operating system”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Unix History and Fundamentals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Sting 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In the summer of 1970, Joe </a:t>
            </a:r>
            <a:r>
              <a:rPr lang="en-US" sz="2400" dirty="0" err="1"/>
              <a:t>Ossanna</a:t>
            </a:r>
            <a:r>
              <a:rPr lang="en-US" sz="2400" dirty="0"/>
              <a:t> suggested they commit to delivering this new text processing system similar to “runoff” for the old CTSS system)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This would give them the excuse to argue for a new computer (not for a new operating system, but for the patent office’s new text processing system)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So they got their hot new computer, a 16-bit </a:t>
            </a:r>
            <a:r>
              <a:rPr lang="en-US" sz="2400" dirty="0">
                <a:hlinkClick r:id="rId2"/>
              </a:rPr>
              <a:t>PDP 11/20</a:t>
            </a:r>
            <a:r>
              <a:rPr lang="en-US" sz="2400" dirty="0"/>
              <a:t> with a whopping 64K of memory (extensible to 256K) and a .5 Megabyte disk for a cost of about $65,000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But the new machine for the text processing system needed a new operating system, and so they quietly ported UNIX over onto it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Ritchie and Morris “borrowed” some old code from another system that did text processing, and hacked together a text processing system literally overnight.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Sting II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So, after </a:t>
            </a:r>
            <a:r>
              <a:rPr lang="en-US" sz="2400" dirty="0" err="1"/>
              <a:t>Multics</a:t>
            </a:r>
            <a:r>
              <a:rPr lang="en-US" sz="2400" dirty="0"/>
              <a:t>, they couldn’t get anyone to buy them a decent computer to write an operating system, but they got instead a great system on which to write a text processing system, which they called “</a:t>
            </a:r>
            <a:r>
              <a:rPr lang="en-US" sz="2400" dirty="0" err="1"/>
              <a:t>roff</a:t>
            </a:r>
            <a:r>
              <a:rPr lang="en-US" sz="2400" dirty="0"/>
              <a:t>”, after “runoff”.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Unix was back in business, and had delivered its first system, a text processing system, to the Patent Department at BTL.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hlinkClick r:id="rId2"/>
              </a:rPr>
              <a:t>AT&amp;T UNIX Version 1.0</a:t>
            </a:r>
            <a:r>
              <a:rPr lang="en-US" sz="2400" dirty="0"/>
              <a:t> was officially released on 11/3/1971 (read the last sentence of the Programmer’s Manual)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Soon, the Patent Department income provided them a new </a:t>
            </a:r>
            <a:r>
              <a:rPr lang="en-US" sz="2400" dirty="0">
                <a:hlinkClick r:id="rId3"/>
              </a:rPr>
              <a:t>PDP 11/45 </a:t>
            </a:r>
            <a:r>
              <a:rPr lang="en-US" sz="2400" dirty="0"/>
              <a:t>with 256K of memory for further development.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AT&amp;T Unix - First Edition 11/3/71</a:t>
            </a: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Contained around 60 user commands, including chmod, chown, chdir, cmp, date, cp, db, df, du, ld, ln, mv, od, pr, roff, to name a few.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This constituted the core of Unix, only the concept of “pipes” was missing.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Edition 2 came out shortly after in June of 1972, and its preface mentioned 10 users of Unix.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Interest quickly spread through universities, and the list of 16 users for version 3 reads like a university who’s who:  Harvard, Berkeley, Columbia, Princeton, Stanford, Johns Hopkins.  (Not MIT, why?)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So what would any red-blooded capitalist American company do with such a promising product?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Here Come da Judge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2400" cy="5029200"/>
          </a:xfrm>
        </p:spPr>
        <p:txBody>
          <a:bodyPr/>
          <a:lstStyle/>
          <a:p>
            <a:pPr eaLnBrk="1" hangingPunct="1"/>
            <a:r>
              <a:rPr lang="en-US" sz="2400"/>
              <a:t>But there was a slight problem….</a:t>
            </a:r>
          </a:p>
          <a:p>
            <a:pPr lvl="1" eaLnBrk="1" hangingPunct="1"/>
            <a:r>
              <a:rPr lang="en-US" sz="2400"/>
              <a:t>1956 Antitrust decision (from Truman’s original 1949 suit) specifically prohibiting AT&amp;T and Western Electric from profiting from anything that didn’t directly have to do directly with providing telephone service</a:t>
            </a:r>
          </a:p>
          <a:p>
            <a:pPr lvl="1" eaLnBrk="1" hangingPunct="1"/>
            <a:r>
              <a:rPr lang="en-US" sz="2400"/>
              <a:t>Did Unix provide Telephone service?  No.</a:t>
            </a:r>
          </a:p>
          <a:p>
            <a:pPr lvl="1" eaLnBrk="1" hangingPunct="1"/>
            <a:r>
              <a:rPr lang="en-US" sz="2400"/>
              <a:t>Could AT&amp;T therefore sell and profit from Unix?  No.</a:t>
            </a:r>
          </a:p>
          <a:p>
            <a:pPr eaLnBrk="1" hangingPunct="1"/>
            <a:r>
              <a:rPr lang="en-US" sz="2400"/>
              <a:t>So AT&amp;T decided to license the software </a:t>
            </a:r>
            <a:r>
              <a:rPr lang="en-US" sz="2400" i="1"/>
              <a:t>and it’s entire source code</a:t>
            </a:r>
            <a:r>
              <a:rPr lang="en-US" sz="2400"/>
              <a:t> to educational institutions for a nominal fee, to cover packaging, and released it w/o support to any interested universities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Edition 3, 2/73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953000"/>
          </a:xfrm>
        </p:spPr>
        <p:txBody>
          <a:bodyPr/>
          <a:lstStyle/>
          <a:p>
            <a:pPr eaLnBrk="1" hangingPunct="1"/>
            <a:r>
              <a:rPr lang="en-US" sz="2400"/>
              <a:t>Edition 3 introduced the C Programming Language, in February of 1973, and the concept of </a:t>
            </a:r>
            <a:r>
              <a:rPr lang="en-US" sz="2400" i="1"/>
              <a:t>pipes</a:t>
            </a:r>
            <a:r>
              <a:rPr lang="en-US" sz="2400"/>
              <a:t>.</a:t>
            </a:r>
          </a:p>
          <a:p>
            <a:pPr lvl="1" eaLnBrk="1" hangingPunct="1"/>
            <a:r>
              <a:rPr lang="en-US" sz="2400"/>
              <a:t>A pipe in Unix is simply a way to connect the </a:t>
            </a:r>
            <a:r>
              <a:rPr lang="en-US" sz="2400" i="1"/>
              <a:t>output</a:t>
            </a:r>
            <a:r>
              <a:rPr lang="en-US" sz="2400"/>
              <a:t> of one program and use it automatically as the </a:t>
            </a:r>
            <a:r>
              <a:rPr lang="en-US" sz="2400" i="1"/>
              <a:t>input</a:t>
            </a:r>
            <a:r>
              <a:rPr lang="en-US" sz="2400"/>
              <a:t> to another program.</a:t>
            </a:r>
          </a:p>
          <a:p>
            <a:pPr lvl="1" eaLnBrk="1" hangingPunct="1"/>
            <a:r>
              <a:rPr lang="en-US" sz="2400"/>
              <a:t>Thompson rewrote a number of utilities (again, pulling an all-nighter) to accept </a:t>
            </a:r>
            <a:r>
              <a:rPr lang="en-US" sz="2400" i="1"/>
              <a:t>input</a:t>
            </a:r>
            <a:r>
              <a:rPr lang="en-US" sz="2400"/>
              <a:t> directed to it from another program.  Such programs were called a </a:t>
            </a:r>
            <a:r>
              <a:rPr lang="en-US" sz="2400" i="1"/>
              <a:t>filters</a:t>
            </a:r>
            <a:r>
              <a:rPr lang="en-US" sz="2400"/>
              <a:t>.</a:t>
            </a:r>
          </a:p>
          <a:p>
            <a:pPr lvl="1" eaLnBrk="1" hangingPunct="1"/>
            <a:r>
              <a:rPr lang="en-US" sz="2400"/>
              <a:t>Another driving force in the creation of pipes and filters was that writing a single large monolithic program probably wouldn’t have fit in a 64K process space anyway!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Edition 4, 1973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C was derived from B which was derived from BCPL, which was derived from FORTRAN. 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Both BCPL and B (and therefore C) contained the notion of pointer indirection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By the fall of 1973 Unix could support up to 33 simultaneous users issuing over 13,000 commands a day, and was in use by dozens of institutions. 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AT&amp;T Bell Labs had an accidental hit on their hands.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In November of 1973, the fourth edition (System Four) was released, and Unix itself was rewritten entirely in C, thus making the operating system highly portable to new machine hardware.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Bill Joy and The Berkeley Connection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In 1975, Ken Thompson was invited to Berkeley to teach an operating systems course.  He taught a course on … Unix.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While at Berkeley, he ported Unix Version 6 onto the Berkeley CS department’s new PDP </a:t>
            </a:r>
            <a:r>
              <a:rPr lang="en-US" sz="2400" dirty="0">
                <a:hlinkClick r:id="rId2"/>
              </a:rPr>
              <a:t>11/70</a:t>
            </a:r>
            <a:r>
              <a:rPr lang="en-US" sz="2400" dirty="0"/>
              <a:t>, which provided a 32 bit system with up to 4Meg of memory addressing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In 1979 Bell Labs also ported Unix Version 7 over onto a VAX (Virtual Addressing Extension), which supported a 512 Meg maximum memory and virtual memory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Berkeley took AT&amp;T’s VAX port and put it on a brand new VAX </a:t>
            </a:r>
            <a:r>
              <a:rPr lang="en-US" sz="2400" dirty="0">
                <a:hlinkClick r:id="rId3"/>
              </a:rPr>
              <a:t>11/780</a:t>
            </a:r>
            <a:r>
              <a:rPr lang="en-US" sz="2400" dirty="0"/>
              <a:t>, which had 2 Meg of memory installed.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Bill Joy brought to Unix the vi editor, </a:t>
            </a:r>
            <a:r>
              <a:rPr lang="en-US" sz="2400" dirty="0" err="1"/>
              <a:t>termcap</a:t>
            </a:r>
            <a:r>
              <a:rPr lang="en-US" sz="2400" dirty="0"/>
              <a:t>, the C shell and command history, job control, and most importantly, the Berkeley Software Distribution (BSD) version of Unix.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The Network	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The ARPANET project of the DoD’s Advanced Research Projects Agency was begun in 1969, the same year Ken Thompson was playing Space Travel.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ARPANET was designed to have an intelligently reconfigurable network that could survive multiple nodes being “taken out” simultaneously.  It was a Cold War network.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Bill Joy helped convince DARPA that Unix, not VMS, should be the OS of choice, because it was portable and wouldn’t be tied  to a particular hardware platform.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Thus Unix was chosen as the core operating system by DARPA running on the VAX, in preference to it’s native, default OS (VMS)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Berkeley Software Distribution	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Bill Joy founded the Berkely Software Distrubtion while working for the Computer Systems Research Group (CSRG) at Berkeley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BSD 1.0 was released in early 1978 for a license payment of $50.00 for the PDP 11/70.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BSD Version 3 was released in 1979 and ran on the VAX 11/780 (based on AT&amp;T Version 7 for the VAX)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BSD Version 4.1a in late 1981 introduced Berkeley Sockets and Version 4.2, in September 1983, introduced networking to Unix in the form of TCP/IP stacks.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BSD 4.3, June 1990, introduced Network File System (NFS).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BABEL:  </a:t>
            </a:r>
            <a:br>
              <a:rPr lang="en-US" sz="3600"/>
            </a:br>
            <a:r>
              <a:rPr lang="en-US" sz="3600"/>
              <a:t>The Commercialization of Unix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In 1982, the Justice Department concluded its long dispute with AT&amp;T by dissolving Western Electric and breaking up AT&amp;T into independent phone-specific companies (Baby Bells), which allowed AT&amp;T to enter the computer business—like sell software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This meant several things: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AT&amp;T could now profit from UNIX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UNIX was now protected intellectual property, thus John Lion’s famous commentary on Version 6 because a copyright infringement and its distribution as photocopies had to go “underground”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UNIX now cost real money, rising as high as $200,000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“Technically, Unix is a simple, coherent system which pushes a few good ideas to the limit.”—Sunil Das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“The greatest virtues of Unix, in my opinion, are those that emerged as a result of the way that it developed.”—Peter Salus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“The growth and development of Unix is an exciting sociological tale. . . . The nature of the individuals and their interactions is what made Unix vital.”—Peter Salus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“UNIX is simple and coherent, but it takes a genius (or at any rate, a programmer) to understand and appreciate its simplicity.”—Dennis Ritchie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history of Unix is a story of intrigue, adaptability, desire, cunning, intellectual honesty, and the pursuit of freedom and happiness.—Mark Shacklette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BABEL:  </a:t>
            </a:r>
            <a:br>
              <a:rPr lang="en-US" sz="3600"/>
            </a:br>
            <a:r>
              <a:rPr lang="en-US" sz="3600"/>
              <a:t>The Commercialization of Unix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In 1982, Bill Joy left Berkeley to form SUN Microsystems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Other heavy-hitters entered the Unix market:  IBM, Hewlett-Packard, Digital, Silicon Graphics,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Unix and its software went through the roof in terms of price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As a result, free open-source movements began, most notably with Richard Stallman and the Free Software Foundation’s GNU project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Each vendor had its “flavor” of Unix.  Efforts, such as POSIX (Portable Operating Systems Based on Unix) were developed to enforce some conformity among the various competing versions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9638" y="439738"/>
            <a:ext cx="5078412" cy="597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Unix Core Philosophy Summary 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Each program should do one thing and do it well. If you need something new, add a new simple program rather than bloat existing programs with new features.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Allow the output of every program to be the input to another independent program. Don't clutter output with extraneous information. Avoid columnar and binary formats for I/O. Don't insist on interactive input.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Design and build software, even operating systems, to be tested early on in the development cycle.  Throw away the clumsy parts and rewrite them. 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Unix Core Philosophy Summary II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Favor general-purpose software tools, </a:t>
            </a:r>
            <a:r>
              <a:rPr lang="en-US" sz="2400" i="1"/>
              <a:t>even</a:t>
            </a:r>
            <a:r>
              <a:rPr lang="en-US" sz="2400"/>
              <a:t> if you have to take the time to stop and write the tools yourself.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Honesty:  Admit your bugs, even advertise them so that others won’t trip over them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Do not assume, a priori, that your users are idiots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When forced to decide between portability and speed, always opt for portability (speed will come, Grasshopper)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Give users </a:t>
            </a:r>
            <a:r>
              <a:rPr lang="en-US" sz="2400" i="1"/>
              <a:t>choice</a:t>
            </a:r>
            <a:r>
              <a:rPr lang="en-US" sz="2400"/>
              <a:t> (as in shell, editor, etc.)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Provide online help (from Multics)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Provide source code for freedom and empowerment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2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200"/>
              <a:t>(cf. McIlroy, Pinson, Tague, "Unix Time-Sharing System Forward", </a:t>
            </a:r>
            <a:r>
              <a:rPr lang="en-US" sz="1200" i="1"/>
              <a:t>The Bell System Technical Jounal</a:t>
            </a:r>
            <a:r>
              <a:rPr lang="en-US" sz="1200"/>
              <a:t>, July -Aug 1978; 57.6.2, p. 1902)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Unix File System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Unix is Pro-Family (Hierarchical)</a:t>
            </a:r>
          </a:p>
          <a:p>
            <a:pPr lvl="1" eaLnBrk="1" hangingPunct="1"/>
            <a:r>
              <a:rPr lang="en-US"/>
              <a:t>Parent, child, current directories</a:t>
            </a:r>
          </a:p>
          <a:p>
            <a:pPr eaLnBrk="1" hangingPunct="1"/>
            <a:r>
              <a:rPr lang="en-US" sz="2800"/>
              <a:t>Absolute pathnames (start at root)</a:t>
            </a:r>
          </a:p>
          <a:p>
            <a:pPr eaLnBrk="1" hangingPunct="1"/>
            <a:r>
              <a:rPr lang="en-US" sz="2800"/>
              <a:t>Relative pathnames (start where  you are)</a:t>
            </a:r>
          </a:p>
          <a:p>
            <a:pPr eaLnBrk="1" hangingPunct="1"/>
            <a:r>
              <a:rPr lang="en-US" sz="2800"/>
              <a:t>Important standard directories:</a:t>
            </a:r>
          </a:p>
          <a:p>
            <a:pPr lvl="1" eaLnBrk="1" hangingPunct="1"/>
            <a:r>
              <a:rPr lang="en-US"/>
              <a:t>/		/home		/usr		/usr/bin</a:t>
            </a:r>
          </a:p>
          <a:p>
            <a:pPr lvl="1" eaLnBrk="1" hangingPunct="1"/>
            <a:r>
              <a:rPr lang="en-US"/>
              <a:t>/sbin	/usr/sbin	/etc		/var</a:t>
            </a:r>
          </a:p>
          <a:p>
            <a:pPr lvl="1" eaLnBrk="1" hangingPunct="1"/>
            <a:r>
              <a:rPr lang="en-US"/>
              <a:t>/dev	/tmp		/usr/ucb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Home Directory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Your home directory is defined in /etc/passwd</a:t>
            </a:r>
          </a:p>
          <a:p>
            <a:pPr eaLnBrk="1" hangingPunct="1"/>
            <a:r>
              <a:rPr lang="en-US" sz="2400"/>
              <a:t>You can use any of the following commands to get home:</a:t>
            </a:r>
          </a:p>
          <a:p>
            <a:pPr lvl="1" eaLnBrk="1" hangingPunct="1"/>
            <a:r>
              <a:rPr lang="en-US" sz="2400"/>
              <a:t>cd</a:t>
            </a:r>
          </a:p>
          <a:p>
            <a:pPr lvl="1" eaLnBrk="1" hangingPunct="1"/>
            <a:r>
              <a:rPr lang="en-US" sz="2400"/>
              <a:t>cd ~</a:t>
            </a:r>
          </a:p>
          <a:p>
            <a:pPr lvl="1" eaLnBrk="1" hangingPunct="1"/>
            <a:r>
              <a:rPr lang="en-US" sz="2400"/>
              <a:t>cd $HOME</a:t>
            </a:r>
          </a:p>
          <a:p>
            <a:pPr lvl="1" eaLnBrk="1" hangingPunct="1"/>
            <a:r>
              <a:rPr lang="en-US" sz="2400"/>
              <a:t>cd /full/path/to/your/home/dir</a:t>
            </a:r>
          </a:p>
          <a:p>
            <a:pPr eaLnBrk="1" hangingPunct="1"/>
            <a:r>
              <a:rPr lang="en-US" sz="2400"/>
              <a:t>Change to the previous (last) directory:</a:t>
            </a:r>
          </a:p>
          <a:p>
            <a:pPr lvl="1" eaLnBrk="1" hangingPunct="1"/>
            <a:r>
              <a:rPr lang="en-US" sz="2400"/>
              <a:t>cd -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Man Pages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876800"/>
          </a:xfrm>
        </p:spPr>
        <p:txBody>
          <a:bodyPr/>
          <a:lstStyle/>
          <a:p>
            <a:pPr eaLnBrk="1" hangingPunct="1"/>
            <a:r>
              <a:rPr lang="en-US" sz="2000"/>
              <a:t>Man man</a:t>
            </a:r>
          </a:p>
          <a:p>
            <a:pPr eaLnBrk="1" hangingPunct="1"/>
            <a:r>
              <a:rPr lang="en-US" sz="2000"/>
              <a:t>Sections:</a:t>
            </a:r>
          </a:p>
          <a:p>
            <a:pPr lvl="1" eaLnBrk="1" hangingPunct="1"/>
            <a:r>
              <a:rPr lang="en-US" sz="2000"/>
              <a:t>user</a:t>
            </a:r>
          </a:p>
          <a:p>
            <a:pPr lvl="1" eaLnBrk="1" hangingPunct="1"/>
            <a:r>
              <a:rPr lang="en-US" sz="2000"/>
              <a:t>system calls</a:t>
            </a:r>
          </a:p>
          <a:p>
            <a:pPr lvl="1" eaLnBrk="1" hangingPunct="1"/>
            <a:r>
              <a:rPr lang="en-US" sz="2000"/>
              <a:t>C library functions/X Windows functions</a:t>
            </a:r>
          </a:p>
          <a:p>
            <a:pPr lvl="1" eaLnBrk="1" hangingPunct="1"/>
            <a:r>
              <a:rPr lang="en-US" sz="2000"/>
              <a:t>devices and network interfaces</a:t>
            </a:r>
          </a:p>
          <a:p>
            <a:pPr lvl="1" eaLnBrk="1" hangingPunct="1"/>
            <a:r>
              <a:rPr lang="en-US" sz="2000"/>
              <a:t>file formats </a:t>
            </a:r>
          </a:p>
          <a:p>
            <a:pPr lvl="1" eaLnBrk="1" hangingPunct="1"/>
            <a:r>
              <a:rPr lang="en-US" sz="2000"/>
              <a:t>games and demos</a:t>
            </a:r>
          </a:p>
          <a:p>
            <a:pPr lvl="1" eaLnBrk="1" hangingPunct="1"/>
            <a:r>
              <a:rPr lang="en-US" sz="2000"/>
              <a:t>environments/miscellaneous</a:t>
            </a:r>
          </a:p>
          <a:p>
            <a:pPr lvl="1" eaLnBrk="1" hangingPunct="1"/>
            <a:r>
              <a:rPr lang="en-US" sz="2000"/>
              <a:t>system administration/maintenance</a:t>
            </a:r>
          </a:p>
          <a:p>
            <a:pPr eaLnBrk="1" hangingPunct="1"/>
            <a:r>
              <a:rPr lang="en-US" sz="2000"/>
              <a:t>whatis </a:t>
            </a:r>
            <a:r>
              <a:rPr lang="en-US" sz="2000" i="1"/>
              <a:t>keyword</a:t>
            </a:r>
            <a:endParaRPr lang="en-US" sz="2000"/>
          </a:p>
          <a:p>
            <a:pPr eaLnBrk="1" hangingPunct="1"/>
            <a:r>
              <a:rPr lang="en-US" sz="2000"/>
              <a:t>man [1,2] write (1 is user command, 2 is system call)</a:t>
            </a:r>
          </a:p>
          <a:p>
            <a:pPr eaLnBrk="1" hangingPunct="1"/>
            <a:r>
              <a:rPr lang="en-US" sz="2000"/>
              <a:t>man -k </a:t>
            </a:r>
            <a:r>
              <a:rPr lang="en-US" sz="2000" i="1"/>
              <a:t>keyword </a:t>
            </a:r>
            <a:r>
              <a:rPr lang="en-US" sz="2000"/>
              <a:t> (or apropos </a:t>
            </a:r>
            <a:r>
              <a:rPr lang="en-US" sz="2000" i="1"/>
              <a:t>keyword</a:t>
            </a:r>
            <a:r>
              <a:rPr lang="en-US" sz="2000"/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“Everything in Unix is a File”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200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A file has a name and an associated inode, which contains detailed information about the file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What is a directory?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 </a:t>
            </a:r>
            <a:r>
              <a:rPr lang="en-US" sz="2400" i="1"/>
              <a:t>file</a:t>
            </a:r>
            <a:r>
              <a:rPr lang="en-US" sz="2400"/>
              <a:t> containing a list of other files, some of which may be other directories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 file whose contents is a list of name + inode pairs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The directory structure is an </a:t>
            </a:r>
            <a:r>
              <a:rPr lang="en-US" sz="2400" i="1"/>
              <a:t>abstraction</a:t>
            </a:r>
            <a:r>
              <a:rPr lang="en-US" sz="2400"/>
              <a:t> that </a:t>
            </a:r>
            <a:r>
              <a:rPr lang="en-US" sz="2400" i="1"/>
              <a:t>presents</a:t>
            </a:r>
            <a:r>
              <a:rPr lang="en-US" sz="2400"/>
              <a:t> files on a file system in a hierarchical manner—but the files’ contents remain </a:t>
            </a:r>
            <a:r>
              <a:rPr lang="en-US" sz="2400" i="1"/>
              <a:t>littered</a:t>
            </a:r>
            <a:r>
              <a:rPr lang="en-US" sz="2400"/>
              <a:t> across the physical file system.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 file is a stream of bytes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 file is referenced by a user via a filename.  A filename can be up to 255 bytes.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A file is referenced by the system via the inode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inode details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Every file is associated with a potentially unique inode.  In fact, early Unix systems refered to filenames as “links”, that is, names “linked” to an inode.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The inode contains information about the file and the inode itself, like: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File type (regular, link, directory, etc.)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Number of Hard Links to the inode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Associated file byte stream length in bytes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Device ID where the file is located (/dev/hda1)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Inode number of this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File owner’s userid and groupid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mtime, atime, and ctime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permissions (rwx)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ls -i (ls -1iF)</a:t>
            </a:r>
          </a:p>
          <a:p>
            <a:pPr eaLnBrk="1" hangingPunct="1">
              <a:lnSpc>
                <a:spcPct val="90000"/>
              </a:lnSpc>
            </a:pPr>
            <a:r>
              <a:rPr lang="en-US" sz="2000"/>
              <a:t>The stat command</a:t>
            </a:r>
          </a:p>
          <a:p>
            <a:pPr lvl="1" eaLnBrk="1" hangingPunct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File Permissions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Files have three categories of permissions:</a:t>
            </a:r>
          </a:p>
          <a:p>
            <a:pPr lvl="1" eaLnBrk="1" hangingPunct="1"/>
            <a:r>
              <a:rPr lang="en-US"/>
              <a:t>user (owner)</a:t>
            </a:r>
          </a:p>
          <a:p>
            <a:pPr lvl="1" eaLnBrk="1" hangingPunct="1"/>
            <a:r>
              <a:rPr lang="en-US"/>
              <a:t>group</a:t>
            </a:r>
          </a:p>
          <a:p>
            <a:pPr lvl="1" eaLnBrk="1" hangingPunct="1"/>
            <a:r>
              <a:rPr lang="en-US"/>
              <a:t>other (everyone else NOT in one of the above)</a:t>
            </a:r>
          </a:p>
          <a:p>
            <a:pPr eaLnBrk="1" hangingPunct="1"/>
            <a:r>
              <a:rPr lang="en-US" sz="2800"/>
              <a:t>r (4):  Read permission (can open the file)</a:t>
            </a:r>
          </a:p>
          <a:p>
            <a:pPr eaLnBrk="1" hangingPunct="1"/>
            <a:r>
              <a:rPr lang="en-US" sz="2800"/>
              <a:t>w(2):  Write permission (can modify it)</a:t>
            </a:r>
          </a:p>
          <a:p>
            <a:pPr eaLnBrk="1" hangingPunct="1"/>
            <a:r>
              <a:rPr lang="en-US" sz="2800"/>
              <a:t>x (1):  Execute permission (can run it)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“It </a:t>
            </a:r>
            <a:r>
              <a:rPr lang="en-US" dirty="0"/>
              <a:t>was the summer of ‘69”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/>
            <a:r>
              <a:rPr lang="en-US" sz="2000" dirty="0"/>
              <a:t>The </a:t>
            </a:r>
            <a:r>
              <a:rPr lang="en-US" sz="2000" dirty="0">
                <a:hlinkClick r:id="rId2"/>
              </a:rPr>
              <a:t>Multics</a:t>
            </a:r>
            <a:r>
              <a:rPr lang="en-US" sz="2000" dirty="0"/>
              <a:t> (Multiplexed Information and Computing Service) operating system was being developed jointly by the Computer Research Group at BTL and Fernando </a:t>
            </a:r>
            <a:r>
              <a:rPr lang="en-US" sz="2000" dirty="0" err="1"/>
              <a:t>Corbato’s</a:t>
            </a:r>
            <a:r>
              <a:rPr lang="en-US" sz="2000" dirty="0"/>
              <a:t> MAC (Multiple Access Computers) project at MIT and GE which provided the hardware.  </a:t>
            </a:r>
            <a:r>
              <a:rPr lang="en-US" sz="2000" dirty="0" err="1"/>
              <a:t>Multics</a:t>
            </a:r>
            <a:r>
              <a:rPr lang="en-US" sz="2000" dirty="0"/>
              <a:t>:</a:t>
            </a:r>
          </a:p>
          <a:p>
            <a:pPr lvl="1" eaLnBrk="1" hangingPunct="1"/>
            <a:r>
              <a:rPr lang="en-US" sz="2000" dirty="0"/>
              <a:t>Was based on CTSS (Compatible Time Sharing System) at MIT </a:t>
            </a:r>
          </a:p>
          <a:p>
            <a:pPr lvl="1" eaLnBrk="1" hangingPunct="1"/>
            <a:r>
              <a:rPr lang="en-US" sz="2000" dirty="0"/>
              <a:t>Was to deliver </a:t>
            </a:r>
            <a:r>
              <a:rPr lang="en-US" sz="2000" i="1" dirty="0"/>
              <a:t>multi-user multitasking</a:t>
            </a:r>
            <a:r>
              <a:rPr lang="en-US" sz="2000" dirty="0"/>
              <a:t> support for 300 simultaneous users in an </a:t>
            </a:r>
            <a:r>
              <a:rPr lang="en-US" sz="2000" i="1" dirty="0"/>
              <a:t>interactive</a:t>
            </a:r>
            <a:r>
              <a:rPr lang="en-US" sz="2000" dirty="0"/>
              <a:t> (non-batch) system </a:t>
            </a:r>
          </a:p>
          <a:p>
            <a:pPr lvl="1" eaLnBrk="1" hangingPunct="1"/>
            <a:r>
              <a:rPr lang="en-US" sz="2000" dirty="0"/>
              <a:t>Ran on a powerful machine: a GE 645, a 36-bit machine that executed at about .435 MIPS</a:t>
            </a:r>
          </a:p>
          <a:p>
            <a:pPr lvl="2" eaLnBrk="1" hangingPunct="1"/>
            <a:r>
              <a:rPr lang="en-US" sz="2000" dirty="0"/>
              <a:t>This was about 30% faster than the original IBM PC (808[6,8]), and a 1000 </a:t>
            </a:r>
            <a:r>
              <a:rPr lang="en-US" sz="2000" dirty="0" err="1"/>
              <a:t>Mhz</a:t>
            </a:r>
            <a:r>
              <a:rPr lang="en-US" sz="2000" dirty="0"/>
              <a:t> Pentium III today is about 2000 times faster than the GE 645</a:t>
            </a:r>
          </a:p>
          <a:p>
            <a:pPr lvl="2" eaLnBrk="1" hangingPunct="1"/>
            <a:r>
              <a:rPr lang="en-US" sz="2000" dirty="0"/>
              <a:t>The GE645 took about an hour to boot </a:t>
            </a:r>
            <a:r>
              <a:rPr lang="en-US" sz="2000" dirty="0" err="1" smtClean="0"/>
              <a:t>Multics</a:t>
            </a:r>
            <a:endParaRPr lang="en-US" sz="2000" dirty="0" smtClean="0"/>
          </a:p>
          <a:p>
            <a:pPr lvl="2" eaLnBrk="1" hangingPunct="1"/>
            <a:r>
              <a:rPr lang="en-US" sz="2000" dirty="0"/>
              <a:t>HODIE NATUS EST RADICI FRATER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Directory Permissions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267200"/>
          </a:xfrm>
        </p:spPr>
        <p:txBody>
          <a:bodyPr/>
          <a:lstStyle/>
          <a:p>
            <a:pPr eaLnBrk="1" hangingPunct="1"/>
            <a:r>
              <a:rPr lang="en-US" sz="2800"/>
              <a:t>Directories have three categories of permissions:</a:t>
            </a:r>
          </a:p>
          <a:p>
            <a:pPr lvl="1" eaLnBrk="1" hangingPunct="1"/>
            <a:r>
              <a:rPr lang="en-US" sz="2400"/>
              <a:t>user (owner)</a:t>
            </a:r>
          </a:p>
          <a:p>
            <a:pPr lvl="1" eaLnBrk="1" hangingPunct="1"/>
            <a:r>
              <a:rPr lang="en-US" sz="2400"/>
              <a:t>group</a:t>
            </a:r>
          </a:p>
          <a:p>
            <a:pPr lvl="1" eaLnBrk="1" hangingPunct="1"/>
            <a:r>
              <a:rPr lang="en-US" sz="2400"/>
              <a:t>other (everyone else NOT in one of the above)</a:t>
            </a:r>
          </a:p>
          <a:p>
            <a:pPr eaLnBrk="1" hangingPunct="1"/>
            <a:r>
              <a:rPr lang="en-US" sz="2800"/>
              <a:t>r (4): Read permission (can ls the filenames)</a:t>
            </a:r>
          </a:p>
          <a:p>
            <a:pPr eaLnBrk="1" hangingPunct="1"/>
            <a:r>
              <a:rPr lang="en-US" sz="2800"/>
              <a:t>w(2): Write permission (can modify the dir)</a:t>
            </a:r>
          </a:p>
          <a:p>
            <a:pPr eaLnBrk="1" hangingPunct="1"/>
            <a:r>
              <a:rPr lang="en-US" sz="2800"/>
              <a:t>x (1):  Execute permission (can cd into dir)</a:t>
            </a:r>
          </a:p>
          <a:p>
            <a:pPr eaLnBrk="1" hangingPunct="1"/>
            <a:r>
              <a:rPr lang="en-US" sz="2800"/>
              <a:t>t (sticky bit): individual ownership only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Links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/>
              <a:t>Hard Links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ln origfile linkfile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 directory entry with a unique name referencing a particular inode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ls -i will list out inodes for files (ls -1iF)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Only superuser can hard link to a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Hard links are only meaningful within a single filesystem, not across mount points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 hard link’s </a:t>
            </a:r>
            <a:r>
              <a:rPr lang="en-US" sz="2000" i="1"/>
              <a:t>inode</a:t>
            </a:r>
            <a:r>
              <a:rPr lang="en-US" sz="2000"/>
              <a:t> is the same number as the linked file’s </a:t>
            </a:r>
            <a:r>
              <a:rPr lang="en-US" sz="2000" i="1"/>
              <a:t>inode</a:t>
            </a:r>
            <a:endParaRPr lang="en-US" sz="2000"/>
          </a:p>
          <a:p>
            <a:pPr eaLnBrk="1" hangingPunct="1">
              <a:lnSpc>
                <a:spcPct val="90000"/>
              </a:lnSpc>
            </a:pPr>
            <a:r>
              <a:rPr lang="en-US" sz="2000"/>
              <a:t>Soft (Symbolic) Links: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ln -s origfile linkfile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Anyone can create a soft link to a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 softlink can refer to another file on another filesystem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ls -[l]F will reveal softlinks (noted by -&gt; pointer and @ notation)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 softlink’s </a:t>
            </a:r>
            <a:r>
              <a:rPr lang="en-US" sz="2000" i="1"/>
              <a:t>contents</a:t>
            </a:r>
            <a:r>
              <a:rPr lang="en-US" sz="2000"/>
              <a:t> is the name of the file </a:t>
            </a:r>
            <a:r>
              <a:rPr lang="en-US" sz="2000" i="1"/>
              <a:t>pointed to</a:t>
            </a:r>
            <a:r>
              <a:rPr lang="en-US" sz="200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Redirection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Unix has three default file handles (defined in /usr/include/unistd.h):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Standard Output (stdio, 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Standard Error (stderr, 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Standard Input (stdin, 0)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By default, standard output is sent to the current process owner’s </a:t>
            </a:r>
            <a:r>
              <a:rPr lang="en-US" sz="2400" i="1"/>
              <a:t>terminal</a:t>
            </a:r>
            <a:endParaRPr lang="en-US" sz="2400"/>
          </a:p>
          <a:p>
            <a:pPr eaLnBrk="1" hangingPunct="1">
              <a:lnSpc>
                <a:spcPct val="90000"/>
              </a:lnSpc>
            </a:pPr>
            <a:r>
              <a:rPr lang="en-US" sz="2400"/>
              <a:t>Redirection causes the standard output of the current process to go to </a:t>
            </a:r>
            <a:r>
              <a:rPr lang="en-US" sz="2400" i="1"/>
              <a:t>some other designated file</a:t>
            </a:r>
            <a:r>
              <a:rPr lang="en-US" sz="240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ls -la &gt;/tmp/some.other.file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cat /tmp/some.other.file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Shell Quoting (Maskierungen)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620000" cy="4800600"/>
          </a:xfrm>
        </p:spPr>
        <p:txBody>
          <a:bodyPr/>
          <a:lstStyle/>
          <a:p>
            <a:pPr eaLnBrk="1" hangingPunct="1"/>
            <a:r>
              <a:rPr lang="en-US"/>
              <a:t>\ protects the next character from the shell’s interpretation except the newline character</a:t>
            </a:r>
          </a:p>
          <a:p>
            <a:pPr eaLnBrk="1" hangingPunct="1"/>
            <a:r>
              <a:rPr lang="en-US"/>
              <a:t>“” protects everything from the shell’s interpretation </a:t>
            </a:r>
            <a:r>
              <a:rPr lang="en-US" i="1"/>
              <a:t>except</a:t>
            </a:r>
            <a:r>
              <a:rPr lang="en-US"/>
              <a:t> double quotes, backslashes, dollar signs, and backquotes</a:t>
            </a:r>
          </a:p>
          <a:p>
            <a:pPr eaLnBrk="1" hangingPunct="1"/>
            <a:r>
              <a:rPr lang="en-US"/>
              <a:t>‘’ protects everything from the shell’s interpretation except single quotes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Job Control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&amp; puts current process in background</a:t>
            </a:r>
          </a:p>
          <a:p>
            <a:pPr eaLnBrk="1" hangingPunct="1"/>
            <a:r>
              <a:rPr lang="en-US"/>
              <a:t>jobs prints out current jobs in shell</a:t>
            </a:r>
          </a:p>
          <a:p>
            <a:pPr eaLnBrk="1" hangingPunct="1"/>
            <a:r>
              <a:rPr lang="en-US"/>
              <a:t>kill %</a:t>
            </a:r>
            <a:r>
              <a:rPr lang="en-US" i="1"/>
              <a:t>n</a:t>
            </a:r>
            <a:r>
              <a:rPr lang="en-US"/>
              <a:t> terminates a given job</a:t>
            </a:r>
          </a:p>
          <a:p>
            <a:pPr eaLnBrk="1" hangingPunct="1"/>
            <a:r>
              <a:rPr lang="en-US"/>
              <a:t>fg [%</a:t>
            </a:r>
            <a:r>
              <a:rPr lang="en-US" i="1"/>
              <a:t>n</a:t>
            </a:r>
            <a:r>
              <a:rPr lang="en-US"/>
              <a:t>] moves a job to the foreground</a:t>
            </a:r>
          </a:p>
          <a:p>
            <a:pPr eaLnBrk="1" hangingPunct="1"/>
            <a:r>
              <a:rPr lang="en-US"/>
              <a:t>bg [%</a:t>
            </a:r>
            <a:r>
              <a:rPr lang="en-US" i="1"/>
              <a:t>n</a:t>
            </a:r>
            <a:r>
              <a:rPr lang="en-US"/>
              <a:t>] moves a job to the background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Space Travel and New Ideas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Ken Thompson (Berkeley EE) was at this time: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designing a file system to support </a:t>
            </a:r>
            <a:r>
              <a:rPr lang="en-US" sz="2400" dirty="0" err="1"/>
              <a:t>Multics</a:t>
            </a:r>
            <a:r>
              <a:rPr lang="en-US" sz="2400" dirty="0"/>
              <a:t>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playing his “Space Travel” game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err="1"/>
              <a:t>Multics</a:t>
            </a:r>
            <a:r>
              <a:rPr lang="en-US" sz="2400" dirty="0"/>
              <a:t> had a few new ideas: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Virtual Memory for </a:t>
            </a:r>
            <a:r>
              <a:rPr lang="en-US" sz="2400" dirty="0" smtClean="0"/>
              <a:t>each </a:t>
            </a:r>
            <a:r>
              <a:rPr lang="en-US" sz="2400" i="1" dirty="0" smtClean="0"/>
              <a:t>multiple</a:t>
            </a:r>
            <a:r>
              <a:rPr lang="en-US" sz="2400" dirty="0" smtClean="0"/>
              <a:t> user running </a:t>
            </a:r>
            <a:r>
              <a:rPr lang="en-US" sz="2400" i="1" dirty="0" smtClean="0"/>
              <a:t>multiple</a:t>
            </a:r>
            <a:r>
              <a:rPr lang="en-US" sz="2400" dirty="0" smtClean="0"/>
              <a:t> processes simultaneously</a:t>
            </a: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Shared runtime libraries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Notion of making the “user interface” (shell) a </a:t>
            </a:r>
            <a:r>
              <a:rPr lang="en-US" sz="2400" i="1" dirty="0"/>
              <a:t>user</a:t>
            </a:r>
            <a:r>
              <a:rPr lang="en-US" sz="2400" dirty="0"/>
              <a:t> </a:t>
            </a:r>
            <a:r>
              <a:rPr lang="en-US" sz="2400" i="1" dirty="0"/>
              <a:t>program</a:t>
            </a:r>
            <a:r>
              <a:rPr lang="en-US" sz="2400" dirty="0"/>
              <a:t> instead of part of the kernel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First Hierarchical file system (novel concept in 1964)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Write the OS in a </a:t>
            </a:r>
            <a:r>
              <a:rPr lang="en-US" sz="2400" i="1" dirty="0"/>
              <a:t>portable</a:t>
            </a:r>
            <a:r>
              <a:rPr lang="en-US" sz="2400" dirty="0"/>
              <a:t> high level language:  PL/1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According to one tongue-in-cheek oral tradition, </a:t>
            </a:r>
            <a:r>
              <a:rPr lang="en-US" sz="2400" dirty="0" err="1"/>
              <a:t>Multics</a:t>
            </a:r>
            <a:r>
              <a:rPr lang="en-US" sz="2400" dirty="0"/>
              <a:t> was also an acronym for “Many Unnecessarily Large Tables In Core Simultaneously”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Multics Triumvirate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5240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After tuning, a </a:t>
            </a:r>
            <a:r>
              <a:rPr lang="en-US" sz="2400" dirty="0" err="1"/>
              <a:t>Multics</a:t>
            </a:r>
            <a:r>
              <a:rPr lang="en-US" sz="2400" dirty="0"/>
              <a:t> machine could support up to 30 users per processor, but performance was somewhat erratic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addition, Space Travel’s performance on the GE645 was less than stellar, and it cost Thompson’s department $50-$75/hour to play (timesharing in 1969 remember!).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But the triumvirate had different ambitions for </a:t>
            </a:r>
            <a:r>
              <a:rPr lang="en-US" sz="2400" dirty="0" err="1"/>
              <a:t>Multics</a:t>
            </a:r>
            <a:r>
              <a:rPr lang="en-US" sz="2400" dirty="0"/>
              <a:t>: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400" dirty="0"/>
              <a:t>GE wanted </a:t>
            </a:r>
            <a:r>
              <a:rPr lang="en-US" sz="2400" dirty="0" err="1"/>
              <a:t>Multics</a:t>
            </a:r>
            <a:r>
              <a:rPr lang="en-US" sz="2400" dirty="0"/>
              <a:t> as an operating system on which to sell GE computers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400" dirty="0"/>
              <a:t>MIT wanted </a:t>
            </a:r>
            <a:r>
              <a:rPr lang="en-US" sz="2400" dirty="0" err="1"/>
              <a:t>Multics</a:t>
            </a:r>
            <a:r>
              <a:rPr lang="en-US" sz="2400" dirty="0"/>
              <a:t> to advance the state of the art in operating systems research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sz="2400" dirty="0"/>
              <a:t>BTL just wanted a good computer on which to get some work done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But BTL management felt it was costing more than it came to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“the toy was gone”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In the end, BTL decide to pull out of the Multics effort in the spring of 1969.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Multics development did continue under the auspices of Honeywell (which had purchased GE’s computer group), but Corbato and MIT pulled out of the effort finally in the mid 1970’s.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last Multics machine was shut down in October of 2000 (at the Canadian Department of National Defense)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Meanwhile, back at BTL, Ken and his group responded by petitioning the management at BTL to purchase a new DEC 10 for about $120,000.  Why? The were asked.  So they could work on another operating system that looked </a:t>
            </a:r>
            <a:r>
              <a:rPr lang="en-US" sz="2400" i="1"/>
              <a:t>a lot like Multics</a:t>
            </a:r>
            <a:r>
              <a:rPr lang="en-US" sz="2400"/>
              <a:t>….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/>
              <a:t>What Part of “No” Don’t You Understand?</a:t>
            </a: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20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Their repeated requests were denied.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Ken Thompson’s wife took their new baby out to California to see his parents, and so he had a month “free”.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Ken and Dennis Ritchie (Harvard math) borrowed a </a:t>
            </a:r>
            <a:r>
              <a:rPr lang="en-US" sz="2000" dirty="0">
                <a:hlinkClick r:id="rId2"/>
              </a:rPr>
              <a:t>DEC PDP7 </a:t>
            </a:r>
            <a:r>
              <a:rPr lang="en-US" sz="2000" dirty="0"/>
              <a:t>from another group (that had already paid $72,000 for it), and Thompson used that month to write a new operating system, a shell, an editor, and an assembler.  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He based the hierarchical file system on the </a:t>
            </a:r>
            <a:r>
              <a:rPr lang="en-US" sz="2000" dirty="0" err="1"/>
              <a:t>Multics</a:t>
            </a:r>
            <a:r>
              <a:rPr lang="en-US" sz="2000" dirty="0"/>
              <a:t> design, implementing it overnight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In one man-month, a new, albeit rudimentary, multiprocessing, multi-user operating system was written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As a play on words, Peter Neumann (or Brian Kernighan?) called the new system “UNICS”, for </a:t>
            </a:r>
            <a:r>
              <a:rPr lang="en-US" sz="2000" dirty="0" err="1"/>
              <a:t>UNIplexed</a:t>
            </a:r>
            <a:r>
              <a:rPr lang="en-US" sz="2000" dirty="0"/>
              <a:t> Information and Computing Service, as a pun on the somewhat hubristic ambitions of </a:t>
            </a:r>
            <a:r>
              <a:rPr lang="en-US" sz="2000" dirty="0" err="1"/>
              <a:t>Multics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Small is Beautiful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But the 18-bit PDP 7 was a much smaller and slower machine than the GE 645, it had only 8K of user memory and would only support 2 simultaneous users (physical limit). 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This introduced a necessity to think small, and drove a fundamental tendency to write a number of very small utilities that followed the philosophy of “do one thing, and do it well”.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Dennis Ritchie had ported “B”, a shortened BCPL (Basic Compiled Programming Language) over to UNICS, which was too small to support a large high level language compiler such as FORTRAN or PL/1.  In fact, “B” ran as purely an interpreter generating intermediate code.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Thompson ported over Space Travel onto the </a:t>
            </a:r>
            <a:r>
              <a:rPr lang="en-US" sz="2400" dirty="0">
                <a:hlinkClick r:id="rId2"/>
              </a:rPr>
              <a:t>PDP 7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“Setup”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The Small is Beautiful philosophy was driven by necessity, and can even be seen in the cryptic and abbreviated names for the various programs:  cp (copy), rm (remove), ls (list), cat (catenate), dc (desk calculator), ttt (tic tac toe, a game, Belle in 1980) and ed (line editor).  (Many names, like ‘ls’ and ‘pwd’ were literally inherited directly from Multics)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Remember also that early “monitors” were 30 character/second teletype devices, and each character transmitted could take some time.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Ritchie, McIlroy, and Ossanna needed a new computer but had no money (and Thompson needed a better platform for Space Travel)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Luckily, the Patent Department at BTL had some money and needed a new text processing application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E:\Office\Templates\Presentation Designs\Notebook.pot</Template>
  <TotalTime>2022</TotalTime>
  <Words>3576</Words>
  <Application>Microsoft Macintosh PowerPoint</Application>
  <PresentationFormat>On-screen Show (4:3)</PresentationFormat>
  <Paragraphs>238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Notebook</vt:lpstr>
      <vt:lpstr>Lecture 1: “a small yet powerful operating system”</vt:lpstr>
      <vt:lpstr>Introduction</vt:lpstr>
      <vt:lpstr>“It was the summer of ‘69”</vt:lpstr>
      <vt:lpstr>Space Travel and New Ideas</vt:lpstr>
      <vt:lpstr>The Multics Triumvirate</vt:lpstr>
      <vt:lpstr>“the toy was gone”</vt:lpstr>
      <vt:lpstr>What Part of “No” Don’t You Understand?</vt:lpstr>
      <vt:lpstr>Small is Beautiful</vt:lpstr>
      <vt:lpstr>The “Setup”</vt:lpstr>
      <vt:lpstr>The Sting I</vt:lpstr>
      <vt:lpstr>The Sting II</vt:lpstr>
      <vt:lpstr>AT&amp;T Unix - First Edition 11/3/71</vt:lpstr>
      <vt:lpstr>Here Come da Judge</vt:lpstr>
      <vt:lpstr>Edition 3, 2/73</vt:lpstr>
      <vt:lpstr>Edition 4, 1973</vt:lpstr>
      <vt:lpstr>Bill Joy and The Berkeley Connection</vt:lpstr>
      <vt:lpstr>The Network </vt:lpstr>
      <vt:lpstr>Berkeley Software Distribution </vt:lpstr>
      <vt:lpstr>BABEL:   The Commercialization of Unix</vt:lpstr>
      <vt:lpstr>BABEL:   The Commercialization of Unix</vt:lpstr>
      <vt:lpstr>PowerPoint Presentation</vt:lpstr>
      <vt:lpstr>Unix Core Philosophy Summary I</vt:lpstr>
      <vt:lpstr>Unix Core Philosophy Summary II</vt:lpstr>
      <vt:lpstr>The Unix File System</vt:lpstr>
      <vt:lpstr>The Home Directory</vt:lpstr>
      <vt:lpstr>Man Pages</vt:lpstr>
      <vt:lpstr>“Everything in Unix is a File”</vt:lpstr>
      <vt:lpstr>inode details</vt:lpstr>
      <vt:lpstr>File Permissions</vt:lpstr>
      <vt:lpstr>Directory Permissions</vt:lpstr>
      <vt:lpstr>Links</vt:lpstr>
      <vt:lpstr>Redirection</vt:lpstr>
      <vt:lpstr>Shell Quoting (Maskierungen)</vt:lpstr>
      <vt:lpstr>Job Control</vt:lpstr>
    </vt:vector>
  </TitlesOfParts>
  <Company>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Mark Shacklette</dc:creator>
  <cp:lastModifiedBy>Mark Shacklette</cp:lastModifiedBy>
  <cp:revision>474</cp:revision>
  <dcterms:created xsi:type="dcterms:W3CDTF">2010-10-07T12:35:29Z</dcterms:created>
  <dcterms:modified xsi:type="dcterms:W3CDTF">2012-04-04T15:30:15Z</dcterms:modified>
</cp:coreProperties>
</file>