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5" d="100"/>
          <a:sy n="65" d="100"/>
        </p:scale>
        <p:origin x="-114" y="-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3BF9312-F126-440F-A774-6123D45393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3936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8263"/>
            <a:ext cx="8678863" cy="6713537"/>
            <a:chOff x="0" y="43"/>
            <a:chExt cx="5467" cy="4229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auto">
            <a:xfrm>
              <a:off x="692" y="494"/>
              <a:ext cx="4775" cy="93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43"/>
              <a:ext cx="624" cy="4229"/>
              <a:chOff x="0" y="43"/>
              <a:chExt cx="624" cy="4229"/>
            </a:xfrm>
          </p:grpSpPr>
          <p:sp>
            <p:nvSpPr>
              <p:cNvPr id="7" name="Line 5"/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Line 6"/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7"/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8"/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9"/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10"/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11"/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Line 12"/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5" name="Line 13"/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" name="Line 14"/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7" name="Line 15"/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8" name="Line 16"/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" name="Line 18"/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" name="Line 19"/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" name="Line 20"/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" name="Line 21"/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4" name="Line 22"/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5" name="Line 23"/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6" name="Line 24"/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7" name="Line 25"/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Line 26"/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Line 27"/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0" name="Line 28"/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1" name="Line 29"/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2" name="Line 30"/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3" name="Line 31"/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Line 32"/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Line 33"/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" name="Line 34"/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Line 35"/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8" name="Line 36"/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9" name="Line 37"/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Line 38"/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Line 39"/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2" name="Line 40"/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3" name="Line 41"/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4" name="Line 42"/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5" name="Line 43"/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44"/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45"/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46"/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47"/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48"/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49"/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50"/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3" name="Line 51"/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4" name="Line 52"/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5" name="Line 53"/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6" name="Line 54"/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7" name="Line 55"/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8" name="Line 56"/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" name="Line 57"/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0" name="Line 58"/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1" name="Line 59"/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2" name="Line 60"/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3" name="Line 61"/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4" name="Line 62"/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" name="Line 63"/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6" name="Line 64"/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7" name="Line 65"/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8" name="Line 66"/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9" name="Line 67"/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0" name="Line 68"/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" name="Line 69"/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2" name="Line 70"/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3" name="Line 71"/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4" name="Line 72"/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5" name="Line 73"/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" name="Line 74"/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7" name="Line 75"/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8" name="Line 76"/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9" name="Line 77"/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Line 78"/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Line 79"/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Line 80"/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Line 81"/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Line 82"/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Line 83"/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Line 84"/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Line 85"/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Line 86"/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Line 87"/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Line 88"/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Line 89"/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Line 90"/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Line 91"/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Line 92"/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Line 93"/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Line 94"/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Line 95"/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Line 96"/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9" name="Line 97"/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624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0" name="Line 98"/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624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1" name="Line 99"/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2" name="Line 100"/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" name="Line 101"/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624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" name="Line 102"/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624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5" name="Rectangle 108"/>
          <p:cNvSpPr>
            <a:spLocks noChangeArrowheads="1"/>
          </p:cNvSpPr>
          <p:nvPr/>
        </p:nvSpPr>
        <p:spPr bwMode="auto">
          <a:xfrm>
            <a:off x="3017838" y="2120900"/>
            <a:ext cx="5662612" cy="777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106" name="Rectangle 109"/>
          <p:cNvSpPr>
            <a:spLocks noChangeArrowheads="1"/>
          </p:cNvSpPr>
          <p:nvPr/>
        </p:nvSpPr>
        <p:spPr bwMode="auto">
          <a:xfrm>
            <a:off x="1098550" y="862013"/>
            <a:ext cx="5662613" cy="77787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n-US"/>
          </a:p>
        </p:txBody>
      </p:sp>
      <p:sp>
        <p:nvSpPr>
          <p:cNvPr id="4202" name="Rectangle 106"/>
          <p:cNvSpPr>
            <a:spLocks noGrp="1" noChangeArrowheads="1"/>
          </p:cNvSpPr>
          <p:nvPr>
            <p:ph type="ctrTitle"/>
          </p:nvPr>
        </p:nvSpPr>
        <p:spPr>
          <a:xfrm>
            <a:off x="1169988" y="1046163"/>
            <a:ext cx="7380287" cy="10128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203" name="Rectangle 107"/>
          <p:cNvSpPr>
            <a:spLocks noGrp="1" noChangeArrowheads="1"/>
          </p:cNvSpPr>
          <p:nvPr>
            <p:ph type="subTitle" idx="1"/>
          </p:nvPr>
        </p:nvSpPr>
        <p:spPr>
          <a:xfrm>
            <a:off x="1566863" y="2693988"/>
            <a:ext cx="6662737" cy="2994025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07" name="Rectangle 103"/>
          <p:cNvSpPr>
            <a:spLocks noGrp="1" noChangeArrowheads="1"/>
          </p:cNvSpPr>
          <p:nvPr>
            <p:ph type="dt" sz="half" idx="10"/>
          </p:nvPr>
        </p:nvSpPr>
        <p:spPr>
          <a:xfrm>
            <a:off x="1387475" y="6357938"/>
            <a:ext cx="19050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8" name="Rectangle 104"/>
          <p:cNvSpPr>
            <a:spLocks noGrp="1" noChangeArrowheads="1"/>
          </p:cNvSpPr>
          <p:nvPr>
            <p:ph type="ftr" sz="quarter" idx="11"/>
          </p:nvPr>
        </p:nvSpPr>
        <p:spPr>
          <a:xfrm>
            <a:off x="3722688" y="6357938"/>
            <a:ext cx="2271712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" name="Rectangle 10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464300" y="6361113"/>
            <a:ext cx="1906588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28CED4B-FDF4-442F-B090-3AEA78A30B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03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 autoUpdateAnimBg="0"/>
      <p:bldP spid="106" grpId="0" animBg="1" autoUpdateAnimBg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589BD6-1150-4E0D-BF28-5A1E7958FE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11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78625" y="609600"/>
            <a:ext cx="1989138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9625" y="609600"/>
            <a:ext cx="58166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CA6D8-0516-4D87-9F25-4CA828116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735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87F7D-AFD8-42F4-8472-3576B05296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62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93A59-D42E-46C6-A301-9AD3F9DE0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162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9625" y="2214563"/>
            <a:ext cx="3902075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4100" y="2214563"/>
            <a:ext cx="3903663" cy="38814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4D584-F9A2-46AC-9EC8-AB994C9E8D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0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8DB2D-4005-4DEF-8008-C971FCD59A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375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D9079F-9BCD-422A-8A31-69197B78E0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25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E28F1-200A-444E-909E-717DABE92A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1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90CD0-EFB0-4B2E-B78F-16EC6D2C40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9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87572-2F58-4CA2-9458-37CB592B71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726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8263"/>
            <a:ext cx="8915400" cy="6713537"/>
            <a:chOff x="0" y="43"/>
            <a:chExt cx="5616" cy="4229"/>
          </a:xfrm>
        </p:grpSpPr>
        <p:grpSp>
          <p:nvGrpSpPr>
            <p:cNvPr id="1032" name="Group 3"/>
            <p:cNvGrpSpPr>
              <a:grpSpLocks/>
            </p:cNvGrpSpPr>
            <p:nvPr userDrawn="1"/>
          </p:nvGrpSpPr>
          <p:grpSpPr bwMode="auto">
            <a:xfrm>
              <a:off x="0" y="43"/>
              <a:ext cx="408" cy="4229"/>
              <a:chOff x="0" y="43"/>
              <a:chExt cx="5760" cy="4229"/>
            </a:xfrm>
          </p:grpSpPr>
          <p:sp>
            <p:nvSpPr>
              <p:cNvPr id="1038" name="Line 4"/>
              <p:cNvSpPr>
                <a:spLocks noChangeShapeType="1"/>
              </p:cNvSpPr>
              <p:nvPr userDrawn="1"/>
            </p:nvSpPr>
            <p:spPr bwMode="auto">
              <a:xfrm>
                <a:off x="0" y="420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9" name="Line 5"/>
              <p:cNvSpPr>
                <a:spLocks noChangeShapeType="1"/>
              </p:cNvSpPr>
              <p:nvPr userDrawn="1"/>
            </p:nvSpPr>
            <p:spPr bwMode="auto">
              <a:xfrm>
                <a:off x="0" y="42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0" name="Line 6"/>
              <p:cNvSpPr>
                <a:spLocks noChangeShapeType="1"/>
              </p:cNvSpPr>
              <p:nvPr userDrawn="1"/>
            </p:nvSpPr>
            <p:spPr bwMode="auto">
              <a:xfrm>
                <a:off x="0" y="427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1" name="Line 7"/>
              <p:cNvSpPr>
                <a:spLocks noChangeShapeType="1"/>
              </p:cNvSpPr>
              <p:nvPr userDrawn="1"/>
            </p:nvSpPr>
            <p:spPr bwMode="auto">
              <a:xfrm>
                <a:off x="0" y="4113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2" name="Line 8"/>
              <p:cNvSpPr>
                <a:spLocks noChangeShapeType="1"/>
              </p:cNvSpPr>
              <p:nvPr userDrawn="1"/>
            </p:nvSpPr>
            <p:spPr bwMode="auto">
              <a:xfrm>
                <a:off x="0" y="406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3" name="Line 9"/>
              <p:cNvSpPr>
                <a:spLocks noChangeShapeType="1"/>
              </p:cNvSpPr>
              <p:nvPr userDrawn="1"/>
            </p:nvSpPr>
            <p:spPr bwMode="auto">
              <a:xfrm>
                <a:off x="0" y="41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4" name="Line 10"/>
              <p:cNvSpPr>
                <a:spLocks noChangeShapeType="1"/>
              </p:cNvSpPr>
              <p:nvPr userDrawn="1"/>
            </p:nvSpPr>
            <p:spPr bwMode="auto">
              <a:xfrm>
                <a:off x="0" y="366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5" name="Line 11"/>
              <p:cNvSpPr>
                <a:spLocks noChangeShapeType="1"/>
              </p:cNvSpPr>
              <p:nvPr userDrawn="1"/>
            </p:nvSpPr>
            <p:spPr bwMode="auto">
              <a:xfrm>
                <a:off x="0" y="363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6" name="Line 12"/>
              <p:cNvSpPr>
                <a:spLocks noChangeShapeType="1"/>
              </p:cNvSpPr>
              <p:nvPr userDrawn="1"/>
            </p:nvSpPr>
            <p:spPr bwMode="auto">
              <a:xfrm>
                <a:off x="0" y="402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7" name="Line 13"/>
              <p:cNvSpPr>
                <a:spLocks noChangeShapeType="1"/>
              </p:cNvSpPr>
              <p:nvPr userDrawn="1"/>
            </p:nvSpPr>
            <p:spPr bwMode="auto">
              <a:xfrm>
                <a:off x="0" y="389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8" name="Line 14"/>
              <p:cNvSpPr>
                <a:spLocks noChangeShapeType="1"/>
              </p:cNvSpPr>
              <p:nvPr userDrawn="1"/>
            </p:nvSpPr>
            <p:spPr bwMode="auto">
              <a:xfrm>
                <a:off x="0" y="381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49" name="Line 15"/>
              <p:cNvSpPr>
                <a:spLocks noChangeShapeType="1"/>
              </p:cNvSpPr>
              <p:nvPr userDrawn="1"/>
            </p:nvSpPr>
            <p:spPr bwMode="auto">
              <a:xfrm>
                <a:off x="0" y="399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0" name="Line 16"/>
              <p:cNvSpPr>
                <a:spLocks noChangeShapeType="1"/>
              </p:cNvSpPr>
              <p:nvPr userDrawn="1"/>
            </p:nvSpPr>
            <p:spPr bwMode="auto">
              <a:xfrm>
                <a:off x="0" y="368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1" name="Line 17"/>
              <p:cNvSpPr>
                <a:spLocks noChangeShapeType="1"/>
              </p:cNvSpPr>
              <p:nvPr userDrawn="1"/>
            </p:nvSpPr>
            <p:spPr bwMode="auto">
              <a:xfrm>
                <a:off x="0" y="374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2" name="Line 18"/>
              <p:cNvSpPr>
                <a:spLocks noChangeShapeType="1"/>
              </p:cNvSpPr>
              <p:nvPr userDrawn="1"/>
            </p:nvSpPr>
            <p:spPr bwMode="auto">
              <a:xfrm>
                <a:off x="0" y="39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3" name="Line 19"/>
              <p:cNvSpPr>
                <a:spLocks noChangeShapeType="1"/>
              </p:cNvSpPr>
              <p:nvPr userDrawn="1"/>
            </p:nvSpPr>
            <p:spPr bwMode="auto">
              <a:xfrm>
                <a:off x="0" y="39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4" name="Line 20"/>
              <p:cNvSpPr>
                <a:spLocks noChangeShapeType="1"/>
              </p:cNvSpPr>
              <p:nvPr userDrawn="1"/>
            </p:nvSpPr>
            <p:spPr bwMode="auto">
              <a:xfrm>
                <a:off x="0" y="351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5" name="Line 21"/>
              <p:cNvSpPr>
                <a:spLocks noChangeShapeType="1"/>
              </p:cNvSpPr>
              <p:nvPr userDrawn="1"/>
            </p:nvSpPr>
            <p:spPr bwMode="auto">
              <a:xfrm>
                <a:off x="0" y="35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6" name="Line 22"/>
              <p:cNvSpPr>
                <a:spLocks noChangeShapeType="1"/>
              </p:cNvSpPr>
              <p:nvPr userDrawn="1"/>
            </p:nvSpPr>
            <p:spPr bwMode="auto">
              <a:xfrm>
                <a:off x="0" y="357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7" name="Line 23"/>
              <p:cNvSpPr>
                <a:spLocks noChangeShapeType="1"/>
              </p:cNvSpPr>
              <p:nvPr userDrawn="1"/>
            </p:nvSpPr>
            <p:spPr bwMode="auto">
              <a:xfrm>
                <a:off x="0" y="342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8" name="Line 24"/>
              <p:cNvSpPr>
                <a:spLocks noChangeShapeType="1"/>
              </p:cNvSpPr>
              <p:nvPr userDrawn="1"/>
            </p:nvSpPr>
            <p:spPr bwMode="auto">
              <a:xfrm>
                <a:off x="0" y="337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59" name="Line 25"/>
              <p:cNvSpPr>
                <a:spLocks noChangeShapeType="1"/>
              </p:cNvSpPr>
              <p:nvPr userDrawn="1"/>
            </p:nvSpPr>
            <p:spPr bwMode="auto">
              <a:xfrm>
                <a:off x="0" y="346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0" name="Line 26"/>
              <p:cNvSpPr>
                <a:spLocks noChangeShapeType="1"/>
              </p:cNvSpPr>
              <p:nvPr userDrawn="1"/>
            </p:nvSpPr>
            <p:spPr bwMode="auto">
              <a:xfrm>
                <a:off x="0" y="297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1" name="Line 27"/>
              <p:cNvSpPr>
                <a:spLocks noChangeShapeType="1"/>
              </p:cNvSpPr>
              <p:nvPr userDrawn="1"/>
            </p:nvSpPr>
            <p:spPr bwMode="auto">
              <a:xfrm>
                <a:off x="0" y="294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2" name="Line 28"/>
              <p:cNvSpPr>
                <a:spLocks noChangeShapeType="1"/>
              </p:cNvSpPr>
              <p:nvPr userDrawn="1"/>
            </p:nvSpPr>
            <p:spPr bwMode="auto">
              <a:xfrm>
                <a:off x="0" y="332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3" name="Line 29"/>
              <p:cNvSpPr>
                <a:spLocks noChangeShapeType="1"/>
              </p:cNvSpPr>
              <p:nvPr userDrawn="1"/>
            </p:nvSpPr>
            <p:spPr bwMode="auto">
              <a:xfrm>
                <a:off x="0" y="320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4" name="Line 30"/>
              <p:cNvSpPr>
                <a:spLocks noChangeShapeType="1"/>
              </p:cNvSpPr>
              <p:nvPr userDrawn="1"/>
            </p:nvSpPr>
            <p:spPr bwMode="auto">
              <a:xfrm>
                <a:off x="0" y="312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5" name="Line 31"/>
              <p:cNvSpPr>
                <a:spLocks noChangeShapeType="1"/>
              </p:cNvSpPr>
              <p:nvPr userDrawn="1"/>
            </p:nvSpPr>
            <p:spPr bwMode="auto">
              <a:xfrm>
                <a:off x="0" y="330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6" name="Line 32"/>
              <p:cNvSpPr>
                <a:spLocks noChangeShapeType="1"/>
              </p:cNvSpPr>
              <p:nvPr userDrawn="1"/>
            </p:nvSpPr>
            <p:spPr bwMode="auto">
              <a:xfrm>
                <a:off x="0" y="299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7" name="Line 33"/>
              <p:cNvSpPr>
                <a:spLocks noChangeShapeType="1"/>
              </p:cNvSpPr>
              <p:nvPr userDrawn="1"/>
            </p:nvSpPr>
            <p:spPr bwMode="auto">
              <a:xfrm>
                <a:off x="0" y="304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8" name="Line 34"/>
              <p:cNvSpPr>
                <a:spLocks noChangeShapeType="1"/>
              </p:cNvSpPr>
              <p:nvPr userDrawn="1"/>
            </p:nvSpPr>
            <p:spPr bwMode="auto">
              <a:xfrm>
                <a:off x="0" y="324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69" name="Line 35"/>
              <p:cNvSpPr>
                <a:spLocks noChangeShapeType="1"/>
              </p:cNvSpPr>
              <p:nvPr userDrawn="1"/>
            </p:nvSpPr>
            <p:spPr bwMode="auto">
              <a:xfrm>
                <a:off x="0" y="322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0" name="Line 36"/>
              <p:cNvSpPr>
                <a:spLocks noChangeShapeType="1"/>
              </p:cNvSpPr>
              <p:nvPr userDrawn="1"/>
            </p:nvSpPr>
            <p:spPr bwMode="auto">
              <a:xfrm>
                <a:off x="0" y="283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1" name="Line 37"/>
              <p:cNvSpPr>
                <a:spLocks noChangeShapeType="1"/>
              </p:cNvSpPr>
              <p:nvPr userDrawn="1"/>
            </p:nvSpPr>
            <p:spPr bwMode="auto">
              <a:xfrm>
                <a:off x="0" y="275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2" name="Line 38"/>
              <p:cNvSpPr>
                <a:spLocks noChangeShapeType="1"/>
              </p:cNvSpPr>
              <p:nvPr userDrawn="1"/>
            </p:nvSpPr>
            <p:spPr bwMode="auto">
              <a:xfrm>
                <a:off x="0" y="267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3" name="Line 39"/>
              <p:cNvSpPr>
                <a:spLocks noChangeShapeType="1"/>
              </p:cNvSpPr>
              <p:nvPr userDrawn="1"/>
            </p:nvSpPr>
            <p:spPr bwMode="auto">
              <a:xfrm>
                <a:off x="0" y="287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4" name="Line 40"/>
              <p:cNvSpPr>
                <a:spLocks noChangeShapeType="1"/>
              </p:cNvSpPr>
              <p:nvPr userDrawn="1"/>
            </p:nvSpPr>
            <p:spPr bwMode="auto">
              <a:xfrm>
                <a:off x="0" y="285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5" name="Line 41"/>
              <p:cNvSpPr>
                <a:spLocks noChangeShapeType="1"/>
              </p:cNvSpPr>
              <p:nvPr userDrawn="1"/>
            </p:nvSpPr>
            <p:spPr bwMode="auto">
              <a:xfrm>
                <a:off x="0" y="2554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6" name="Line 42"/>
              <p:cNvSpPr>
                <a:spLocks noChangeShapeType="1"/>
              </p:cNvSpPr>
              <p:nvPr userDrawn="1"/>
            </p:nvSpPr>
            <p:spPr bwMode="auto">
              <a:xfrm>
                <a:off x="0" y="2590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7" name="Line 43"/>
              <p:cNvSpPr>
                <a:spLocks noChangeShapeType="1"/>
              </p:cNvSpPr>
              <p:nvPr userDrawn="1"/>
            </p:nvSpPr>
            <p:spPr bwMode="auto">
              <a:xfrm>
                <a:off x="0" y="2623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8" name="Line 44"/>
              <p:cNvSpPr>
                <a:spLocks noChangeShapeType="1"/>
              </p:cNvSpPr>
              <p:nvPr userDrawn="1"/>
            </p:nvSpPr>
            <p:spPr bwMode="auto">
              <a:xfrm>
                <a:off x="0" y="246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79" name="Line 45"/>
              <p:cNvSpPr>
                <a:spLocks noChangeShapeType="1"/>
              </p:cNvSpPr>
              <p:nvPr userDrawn="1"/>
            </p:nvSpPr>
            <p:spPr bwMode="auto">
              <a:xfrm>
                <a:off x="0" y="241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0" name="Line 46"/>
              <p:cNvSpPr>
                <a:spLocks noChangeShapeType="1"/>
              </p:cNvSpPr>
              <p:nvPr userDrawn="1"/>
            </p:nvSpPr>
            <p:spPr bwMode="auto">
              <a:xfrm>
                <a:off x="0" y="250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1" name="Line 47"/>
              <p:cNvSpPr>
                <a:spLocks noChangeShapeType="1"/>
              </p:cNvSpPr>
              <p:nvPr userDrawn="1"/>
            </p:nvSpPr>
            <p:spPr bwMode="auto">
              <a:xfrm>
                <a:off x="0" y="237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2" name="Line 48"/>
              <p:cNvSpPr>
                <a:spLocks noChangeShapeType="1"/>
              </p:cNvSpPr>
              <p:nvPr userDrawn="1"/>
            </p:nvSpPr>
            <p:spPr bwMode="auto">
              <a:xfrm>
                <a:off x="0" y="2245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3" name="Line 49"/>
              <p:cNvSpPr>
                <a:spLocks noChangeShapeType="1"/>
              </p:cNvSpPr>
              <p:nvPr userDrawn="1"/>
            </p:nvSpPr>
            <p:spPr bwMode="auto">
              <a:xfrm>
                <a:off x="0" y="235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4" name="Line 50"/>
              <p:cNvSpPr>
                <a:spLocks noChangeShapeType="1"/>
              </p:cNvSpPr>
              <p:nvPr userDrawn="1"/>
            </p:nvSpPr>
            <p:spPr bwMode="auto">
              <a:xfrm>
                <a:off x="0" y="2290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5" name="Line 51"/>
              <p:cNvSpPr>
                <a:spLocks noChangeShapeType="1"/>
              </p:cNvSpPr>
              <p:nvPr userDrawn="1"/>
            </p:nvSpPr>
            <p:spPr bwMode="auto">
              <a:xfrm>
                <a:off x="0" y="2269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6" name="Line 52"/>
              <p:cNvSpPr>
                <a:spLocks noChangeShapeType="1"/>
              </p:cNvSpPr>
              <p:nvPr userDrawn="1"/>
            </p:nvSpPr>
            <p:spPr bwMode="auto">
              <a:xfrm>
                <a:off x="0" y="213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7" name="Line 53"/>
              <p:cNvSpPr>
                <a:spLocks noChangeShapeType="1"/>
              </p:cNvSpPr>
              <p:nvPr userDrawn="1"/>
            </p:nvSpPr>
            <p:spPr bwMode="auto">
              <a:xfrm>
                <a:off x="0" y="21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8" name="Line 54"/>
              <p:cNvSpPr>
                <a:spLocks noChangeShapeType="1"/>
              </p:cNvSpPr>
              <p:nvPr userDrawn="1"/>
            </p:nvSpPr>
            <p:spPr bwMode="auto">
              <a:xfrm>
                <a:off x="0" y="219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89" name="Line 55"/>
              <p:cNvSpPr>
                <a:spLocks noChangeShapeType="1"/>
              </p:cNvSpPr>
              <p:nvPr userDrawn="1"/>
            </p:nvSpPr>
            <p:spPr bwMode="auto">
              <a:xfrm>
                <a:off x="0" y="204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0" name="Line 56"/>
              <p:cNvSpPr>
                <a:spLocks noChangeShapeType="1"/>
              </p:cNvSpPr>
              <p:nvPr userDrawn="1"/>
            </p:nvSpPr>
            <p:spPr bwMode="auto">
              <a:xfrm>
                <a:off x="0" y="1992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1" name="Line 57"/>
              <p:cNvSpPr>
                <a:spLocks noChangeShapeType="1"/>
              </p:cNvSpPr>
              <p:nvPr userDrawn="1"/>
            </p:nvSpPr>
            <p:spPr bwMode="auto">
              <a:xfrm>
                <a:off x="0" y="208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2" name="Line 58"/>
              <p:cNvSpPr>
                <a:spLocks noChangeShapeType="1"/>
              </p:cNvSpPr>
              <p:nvPr userDrawn="1"/>
            </p:nvSpPr>
            <p:spPr bwMode="auto">
              <a:xfrm>
                <a:off x="0" y="1593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3" name="Line 59"/>
              <p:cNvSpPr>
                <a:spLocks noChangeShapeType="1"/>
              </p:cNvSpPr>
              <p:nvPr userDrawn="1"/>
            </p:nvSpPr>
            <p:spPr bwMode="auto">
              <a:xfrm>
                <a:off x="0" y="156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4" name="Line 60"/>
              <p:cNvSpPr>
                <a:spLocks noChangeShapeType="1"/>
              </p:cNvSpPr>
              <p:nvPr userDrawn="1"/>
            </p:nvSpPr>
            <p:spPr bwMode="auto">
              <a:xfrm>
                <a:off x="0" y="194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5" name="Line 61"/>
              <p:cNvSpPr>
                <a:spLocks noChangeShapeType="1"/>
              </p:cNvSpPr>
              <p:nvPr userDrawn="1"/>
            </p:nvSpPr>
            <p:spPr bwMode="auto">
              <a:xfrm>
                <a:off x="0" y="1821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6" name="Line 62"/>
              <p:cNvSpPr>
                <a:spLocks noChangeShapeType="1"/>
              </p:cNvSpPr>
              <p:nvPr userDrawn="1"/>
            </p:nvSpPr>
            <p:spPr bwMode="auto">
              <a:xfrm>
                <a:off x="0" y="1740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7" name="Line 63"/>
              <p:cNvSpPr>
                <a:spLocks noChangeShapeType="1"/>
              </p:cNvSpPr>
              <p:nvPr userDrawn="1"/>
            </p:nvSpPr>
            <p:spPr bwMode="auto">
              <a:xfrm>
                <a:off x="0" y="192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8" name="Line 64"/>
              <p:cNvSpPr>
                <a:spLocks noChangeShapeType="1"/>
              </p:cNvSpPr>
              <p:nvPr userDrawn="1"/>
            </p:nvSpPr>
            <p:spPr bwMode="auto">
              <a:xfrm>
                <a:off x="0" y="161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99" name="Line 65"/>
              <p:cNvSpPr>
                <a:spLocks noChangeShapeType="1"/>
              </p:cNvSpPr>
              <p:nvPr userDrawn="1"/>
            </p:nvSpPr>
            <p:spPr bwMode="auto">
              <a:xfrm>
                <a:off x="0" y="166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0" name="Line 66"/>
              <p:cNvSpPr>
                <a:spLocks noChangeShapeType="1"/>
              </p:cNvSpPr>
              <p:nvPr userDrawn="1"/>
            </p:nvSpPr>
            <p:spPr bwMode="auto">
              <a:xfrm>
                <a:off x="0" y="186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1" name="Line 67"/>
              <p:cNvSpPr>
                <a:spLocks noChangeShapeType="1"/>
              </p:cNvSpPr>
              <p:nvPr userDrawn="1"/>
            </p:nvSpPr>
            <p:spPr bwMode="auto">
              <a:xfrm>
                <a:off x="0" y="1845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2" name="Line 68"/>
              <p:cNvSpPr>
                <a:spLocks noChangeShapeType="1"/>
              </p:cNvSpPr>
              <p:nvPr userDrawn="1"/>
            </p:nvSpPr>
            <p:spPr bwMode="auto">
              <a:xfrm>
                <a:off x="0" y="1437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3" name="Line 69"/>
              <p:cNvSpPr>
                <a:spLocks noChangeShapeType="1"/>
              </p:cNvSpPr>
              <p:nvPr userDrawn="1"/>
            </p:nvSpPr>
            <p:spPr bwMode="auto">
              <a:xfrm>
                <a:off x="0" y="147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4" name="Line 70"/>
              <p:cNvSpPr>
                <a:spLocks noChangeShapeType="1"/>
              </p:cNvSpPr>
              <p:nvPr userDrawn="1"/>
            </p:nvSpPr>
            <p:spPr bwMode="auto">
              <a:xfrm>
                <a:off x="0" y="1506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5" name="Line 71"/>
              <p:cNvSpPr>
                <a:spLocks noChangeShapeType="1"/>
              </p:cNvSpPr>
              <p:nvPr userDrawn="1"/>
            </p:nvSpPr>
            <p:spPr bwMode="auto">
              <a:xfrm>
                <a:off x="0" y="1347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6" name="Line 72"/>
              <p:cNvSpPr>
                <a:spLocks noChangeShapeType="1"/>
              </p:cNvSpPr>
              <p:nvPr userDrawn="1"/>
            </p:nvSpPr>
            <p:spPr bwMode="auto">
              <a:xfrm>
                <a:off x="0" y="1392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7" name="Line 73"/>
              <p:cNvSpPr>
                <a:spLocks noChangeShapeType="1"/>
              </p:cNvSpPr>
              <p:nvPr userDrawn="1"/>
            </p:nvSpPr>
            <p:spPr bwMode="auto">
              <a:xfrm>
                <a:off x="0" y="1016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8" name="Line 74"/>
              <p:cNvSpPr>
                <a:spLocks noChangeShapeType="1"/>
              </p:cNvSpPr>
              <p:nvPr userDrawn="1"/>
            </p:nvSpPr>
            <p:spPr bwMode="auto">
              <a:xfrm>
                <a:off x="0" y="989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09" name="Line 75"/>
              <p:cNvSpPr>
                <a:spLocks noChangeShapeType="1"/>
              </p:cNvSpPr>
              <p:nvPr userDrawn="1"/>
            </p:nvSpPr>
            <p:spPr bwMode="auto">
              <a:xfrm>
                <a:off x="0" y="1244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0" name="Line 76"/>
              <p:cNvSpPr>
                <a:spLocks noChangeShapeType="1"/>
              </p:cNvSpPr>
              <p:nvPr userDrawn="1"/>
            </p:nvSpPr>
            <p:spPr bwMode="auto">
              <a:xfrm>
                <a:off x="0" y="1163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1" name="Line 77"/>
              <p:cNvSpPr>
                <a:spLocks noChangeShapeType="1"/>
              </p:cNvSpPr>
              <p:nvPr userDrawn="1"/>
            </p:nvSpPr>
            <p:spPr bwMode="auto">
              <a:xfrm>
                <a:off x="0" y="1037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2" name="Line 78"/>
              <p:cNvSpPr>
                <a:spLocks noChangeShapeType="1"/>
              </p:cNvSpPr>
              <p:nvPr userDrawn="1"/>
            </p:nvSpPr>
            <p:spPr bwMode="auto">
              <a:xfrm>
                <a:off x="0" y="10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3" name="Line 79"/>
              <p:cNvSpPr>
                <a:spLocks noChangeShapeType="1"/>
              </p:cNvSpPr>
              <p:nvPr userDrawn="1"/>
            </p:nvSpPr>
            <p:spPr bwMode="auto">
              <a:xfrm>
                <a:off x="0" y="128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4" name="Line 80"/>
              <p:cNvSpPr>
                <a:spLocks noChangeShapeType="1"/>
              </p:cNvSpPr>
              <p:nvPr userDrawn="1"/>
            </p:nvSpPr>
            <p:spPr bwMode="auto">
              <a:xfrm>
                <a:off x="0" y="126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5" name="Line 81"/>
              <p:cNvSpPr>
                <a:spLocks noChangeShapeType="1"/>
              </p:cNvSpPr>
              <p:nvPr userDrawn="1"/>
            </p:nvSpPr>
            <p:spPr bwMode="auto">
              <a:xfrm>
                <a:off x="0" y="86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6" name="Line 82"/>
              <p:cNvSpPr>
                <a:spLocks noChangeShapeType="1"/>
              </p:cNvSpPr>
              <p:nvPr userDrawn="1"/>
            </p:nvSpPr>
            <p:spPr bwMode="auto">
              <a:xfrm>
                <a:off x="0" y="896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7" name="Line 83"/>
              <p:cNvSpPr>
                <a:spLocks noChangeShapeType="1"/>
              </p:cNvSpPr>
              <p:nvPr userDrawn="1"/>
            </p:nvSpPr>
            <p:spPr bwMode="auto">
              <a:xfrm>
                <a:off x="0" y="92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8" name="Line 84"/>
              <p:cNvSpPr>
                <a:spLocks noChangeShapeType="1"/>
              </p:cNvSpPr>
              <p:nvPr userDrawn="1"/>
            </p:nvSpPr>
            <p:spPr bwMode="auto">
              <a:xfrm>
                <a:off x="0" y="770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19" name="Line 85"/>
              <p:cNvSpPr>
                <a:spLocks noChangeShapeType="1"/>
              </p:cNvSpPr>
              <p:nvPr userDrawn="1"/>
            </p:nvSpPr>
            <p:spPr bwMode="auto">
              <a:xfrm>
                <a:off x="0" y="815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0" name="Line 86"/>
              <p:cNvSpPr>
                <a:spLocks noChangeShapeType="1"/>
              </p:cNvSpPr>
              <p:nvPr userDrawn="1"/>
            </p:nvSpPr>
            <p:spPr bwMode="auto">
              <a:xfrm>
                <a:off x="0" y="718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1" name="Line 87"/>
              <p:cNvSpPr>
                <a:spLocks noChangeShapeType="1"/>
              </p:cNvSpPr>
              <p:nvPr userDrawn="1"/>
            </p:nvSpPr>
            <p:spPr bwMode="auto">
              <a:xfrm>
                <a:off x="0" y="646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2" name="Line 88"/>
              <p:cNvSpPr>
                <a:spLocks noChangeShapeType="1"/>
              </p:cNvSpPr>
              <p:nvPr userDrawn="1"/>
            </p:nvSpPr>
            <p:spPr bwMode="auto">
              <a:xfrm>
                <a:off x="0" y="522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3" name="Line 89"/>
              <p:cNvSpPr>
                <a:spLocks noChangeShapeType="1"/>
              </p:cNvSpPr>
              <p:nvPr userDrawn="1"/>
            </p:nvSpPr>
            <p:spPr bwMode="auto">
              <a:xfrm>
                <a:off x="0" y="558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4" name="Line 90"/>
              <p:cNvSpPr>
                <a:spLocks noChangeShapeType="1"/>
              </p:cNvSpPr>
              <p:nvPr userDrawn="1"/>
            </p:nvSpPr>
            <p:spPr bwMode="auto">
              <a:xfrm>
                <a:off x="0" y="591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5" name="Line 91"/>
              <p:cNvSpPr>
                <a:spLocks noChangeShapeType="1"/>
              </p:cNvSpPr>
              <p:nvPr userDrawn="1"/>
            </p:nvSpPr>
            <p:spPr bwMode="auto">
              <a:xfrm>
                <a:off x="0" y="432"/>
                <a:ext cx="5760" cy="0"/>
              </a:xfrm>
              <a:prstGeom prst="line">
                <a:avLst/>
              </a:prstGeom>
              <a:noFill/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6" name="Line 92"/>
              <p:cNvSpPr>
                <a:spLocks noChangeShapeType="1"/>
              </p:cNvSpPr>
              <p:nvPr userDrawn="1"/>
            </p:nvSpPr>
            <p:spPr bwMode="auto">
              <a:xfrm>
                <a:off x="0" y="384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7" name="Line 93"/>
              <p:cNvSpPr>
                <a:spLocks noChangeShapeType="1"/>
              </p:cNvSpPr>
              <p:nvPr userDrawn="1"/>
            </p:nvSpPr>
            <p:spPr bwMode="auto">
              <a:xfrm>
                <a:off x="0" y="477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8" name="Line 94"/>
              <p:cNvSpPr>
                <a:spLocks noChangeShapeType="1"/>
              </p:cNvSpPr>
              <p:nvPr userDrawn="1"/>
            </p:nvSpPr>
            <p:spPr bwMode="auto">
              <a:xfrm>
                <a:off x="0" y="339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29" name="Line 95"/>
              <p:cNvSpPr>
                <a:spLocks noChangeShapeType="1"/>
              </p:cNvSpPr>
              <p:nvPr userDrawn="1"/>
            </p:nvSpPr>
            <p:spPr bwMode="auto">
              <a:xfrm>
                <a:off x="0" y="318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0" name="Line 96"/>
              <p:cNvSpPr>
                <a:spLocks noChangeShapeType="1"/>
              </p:cNvSpPr>
              <p:nvPr userDrawn="1"/>
            </p:nvSpPr>
            <p:spPr bwMode="auto">
              <a:xfrm>
                <a:off x="0" y="258"/>
                <a:ext cx="5760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1" name="Line 97"/>
              <p:cNvSpPr>
                <a:spLocks noChangeShapeType="1"/>
              </p:cNvSpPr>
              <p:nvPr userDrawn="1"/>
            </p:nvSpPr>
            <p:spPr bwMode="auto">
              <a:xfrm>
                <a:off x="0" y="70"/>
                <a:ext cx="5760" cy="0"/>
              </a:xfrm>
              <a:prstGeom prst="line">
                <a:avLst/>
              </a:prstGeom>
              <a:noFill/>
              <a:ln w="952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2" name="Line 98"/>
              <p:cNvSpPr>
                <a:spLocks noChangeShapeType="1"/>
              </p:cNvSpPr>
              <p:nvPr userDrawn="1"/>
            </p:nvSpPr>
            <p:spPr bwMode="auto">
              <a:xfrm>
                <a:off x="0" y="43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3" name="Line 99"/>
              <p:cNvSpPr>
                <a:spLocks noChangeShapeType="1"/>
              </p:cNvSpPr>
              <p:nvPr userDrawn="1"/>
            </p:nvSpPr>
            <p:spPr bwMode="auto">
              <a:xfrm>
                <a:off x="0" y="91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4" name="Line 100"/>
              <p:cNvSpPr>
                <a:spLocks noChangeShapeType="1"/>
              </p:cNvSpPr>
              <p:nvPr userDrawn="1"/>
            </p:nvSpPr>
            <p:spPr bwMode="auto">
              <a:xfrm>
                <a:off x="0" y="145"/>
                <a:ext cx="5760" cy="0"/>
              </a:xfrm>
              <a:prstGeom prst="line">
                <a:avLst/>
              </a:prstGeom>
              <a:noFill/>
              <a:ln w="127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35" name="Line 101"/>
              <p:cNvSpPr>
                <a:spLocks noChangeShapeType="1"/>
              </p:cNvSpPr>
              <p:nvPr userDrawn="1"/>
            </p:nvSpPr>
            <p:spPr bwMode="auto">
              <a:xfrm>
                <a:off x="0" y="202"/>
                <a:ext cx="5760" cy="0"/>
              </a:xfrm>
              <a:prstGeom prst="line">
                <a:avLst/>
              </a:prstGeom>
              <a:noFill/>
              <a:ln w="381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1033" name="Group 102"/>
            <p:cNvGrpSpPr>
              <a:grpSpLocks/>
            </p:cNvGrpSpPr>
            <p:nvPr userDrawn="1"/>
          </p:nvGrpSpPr>
          <p:grpSpPr bwMode="auto">
            <a:xfrm>
              <a:off x="400" y="205"/>
              <a:ext cx="5216" cy="1123"/>
              <a:chOff x="400" y="205"/>
              <a:chExt cx="5216" cy="1123"/>
            </a:xfrm>
          </p:grpSpPr>
          <p:sp>
            <p:nvSpPr>
              <p:cNvPr id="1034" name="Rectangle 103"/>
              <p:cNvSpPr>
                <a:spLocks noChangeArrowheads="1"/>
              </p:cNvSpPr>
              <p:nvPr userDrawn="1"/>
            </p:nvSpPr>
            <p:spPr bwMode="auto">
              <a:xfrm>
                <a:off x="557" y="205"/>
                <a:ext cx="313" cy="9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5" name="Rectangle 104"/>
              <p:cNvSpPr>
                <a:spLocks noChangeArrowheads="1"/>
              </p:cNvSpPr>
              <p:nvPr userDrawn="1"/>
            </p:nvSpPr>
            <p:spPr bwMode="auto">
              <a:xfrm>
                <a:off x="400" y="288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6" name="Rectangle 105"/>
              <p:cNvSpPr>
                <a:spLocks noChangeArrowheads="1"/>
              </p:cNvSpPr>
              <p:nvPr userDrawn="1"/>
            </p:nvSpPr>
            <p:spPr bwMode="auto">
              <a:xfrm>
                <a:off x="4599" y="1115"/>
                <a:ext cx="929" cy="213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Rectangle 106"/>
              <p:cNvSpPr>
                <a:spLocks noChangeArrowheads="1"/>
              </p:cNvSpPr>
              <p:nvPr userDrawn="1"/>
            </p:nvSpPr>
            <p:spPr bwMode="auto">
              <a:xfrm>
                <a:off x="2049" y="1211"/>
                <a:ext cx="3567" cy="49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107"/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2214563"/>
            <a:ext cx="7958138" cy="388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80" name="Rectangle 10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6373813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1" name="Rectangle 10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376988"/>
            <a:ext cx="30861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82" name="Rectangle 1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9713" y="6376988"/>
            <a:ext cx="2193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folHlink"/>
                </a:solidFill>
              </a:defRPr>
            </a:lvl1pPr>
          </a:lstStyle>
          <a:p>
            <a:pPr>
              <a:defRPr/>
            </a:pPr>
            <a:fld id="{0469B1D4-10DE-4BA1-B8C2-D8645FC5DA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111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609600"/>
            <a:ext cx="73787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3366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itchFamily="2" charset="2"/>
        <a:buChar char="w"/>
        <a:defRPr sz="2000">
          <a:solidFill>
            <a:schemeClr val="tx1"/>
          </a:solidFill>
          <a:latin typeface="+mn-lt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 Tutorial</a:t>
            </a: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Session #3</a:t>
            </a:r>
            <a:endParaRPr 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 eaLnBrk="1" hangingPunct="1">
              <a:buFont typeface="Arial" pitchFamily="34" charset="0"/>
              <a:buChar char="•"/>
              <a:defRPr/>
            </a:pPr>
            <a:r>
              <a:rPr lang="en-US" sz="3600" dirty="0" smtClean="0"/>
              <a:t>Pointers </a:t>
            </a:r>
            <a:r>
              <a:rPr lang="en-US" sz="3600" dirty="0" smtClean="0"/>
              <a:t>continued</a:t>
            </a:r>
          </a:p>
          <a:p>
            <a:pPr marL="457200" indent="-457200" algn="l" eaLnBrk="1" hangingPunct="1">
              <a:buFont typeface="Arial" pitchFamily="34" charset="0"/>
              <a:buChar char="•"/>
              <a:defRPr/>
            </a:pPr>
            <a:r>
              <a:rPr lang="en-US" sz="3600" dirty="0" smtClean="0"/>
              <a:t>External Variables and Scope</a:t>
            </a:r>
          </a:p>
          <a:p>
            <a:pPr marL="457200" indent="-457200" algn="l" eaLnBrk="1" hangingPunct="1">
              <a:buFont typeface="Arial" pitchFamily="34" charset="0"/>
              <a:buChar char="•"/>
              <a:defRPr/>
            </a:pPr>
            <a:r>
              <a:rPr lang="en-US" sz="3600" dirty="0" smtClean="0"/>
              <a:t>Debugging with </a:t>
            </a:r>
            <a:r>
              <a:rPr lang="en-US" sz="3600" dirty="0" err="1" smtClean="0"/>
              <a:t>ddd</a:t>
            </a:r>
            <a:endParaRPr lang="en-US" sz="3600" dirty="0" smtClean="0"/>
          </a:p>
          <a:p>
            <a:pPr marL="457200" indent="-457200" algn="l" eaLnBrk="1" hangingPunct="1">
              <a:buFont typeface="Arial" pitchFamily="34" charset="0"/>
              <a:buChar char="•"/>
              <a:defRPr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 and Declarations among shared files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94773" y="2387486"/>
            <a:ext cx="2057400" cy="120032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#define NUMBER '0'</a:t>
            </a:r>
            <a:endParaRPr lang="en-US" sz="12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void push (double);</a:t>
            </a:r>
          </a:p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double pop (void);</a:t>
            </a:r>
          </a:p>
          <a:p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getop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(char []);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getch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(void);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ungetch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);</a:t>
            </a:r>
            <a:endParaRPr 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4773" y="2040374"/>
            <a:ext cx="6703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calc.h</a:t>
            </a:r>
            <a:endParaRPr lang="en-US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3494773" y="3960674"/>
            <a:ext cx="2057400" cy="83099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stdio.h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ctype.h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"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calc.h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"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getop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() { … 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94773" y="3613562"/>
            <a:ext cx="784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getop.c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494773" y="5124271"/>
            <a:ext cx="2057400" cy="156966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stdio.h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#define BUFSIZE 100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char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[BUFSIZE];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bufp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= 0;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getch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(void) 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{ … }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ungetch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)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{ … }</a:t>
            </a:r>
            <a:endParaRPr 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94773" y="4777159"/>
            <a:ext cx="7841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getch.h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838200" y="3960674"/>
            <a:ext cx="2057400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stdio.h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stdlib.h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"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calc.h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“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#define MAXOP 100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main () { … }</a:t>
            </a:r>
            <a:endParaRPr 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7773" y="3613562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main.c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0" y="3960674"/>
            <a:ext cx="2057400" cy="17543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&lt;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stdio.h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&gt;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#include "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calc.h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"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#define  MAXVAL 100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sp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 = 0;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double </a:t>
            </a:r>
            <a:r>
              <a:rPr lang="en-US" sz="1200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[MAXVAL];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void push (double) 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{ … }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double pop (void)</a:t>
            </a:r>
            <a:br>
              <a:rPr lang="en-US" sz="12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200" dirty="0" smtClean="0">
                <a:latin typeface="Courier New" pitchFamily="49" charset="0"/>
                <a:cs typeface="Courier New" pitchFamily="49" charset="0"/>
              </a:rPr>
              <a:t>{ … }</a:t>
            </a:r>
            <a:endParaRPr 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5573" y="3613562"/>
            <a:ext cx="750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stack.c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2993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Global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133600"/>
            <a:ext cx="7958138" cy="4572000"/>
          </a:xfrm>
        </p:spPr>
        <p:txBody>
          <a:bodyPr/>
          <a:lstStyle/>
          <a:p>
            <a:r>
              <a:rPr lang="en-US" sz="2800" dirty="0" smtClean="0"/>
              <a:t>Declaring a variable (or functions) as static limits the scope to the rest of the source file being compiled.</a:t>
            </a:r>
          </a:p>
          <a:p>
            <a:pPr marL="346075" indent="0">
              <a:buNone/>
            </a:pP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static char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[BUFSIZE] /* buffer for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ungetch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*/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static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bufp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= 0;</a:t>
            </a:r>
            <a:r>
              <a:rPr lang="en-US" sz="16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   /* next free position in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buf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*/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endParaRPr lang="en-US" sz="1600" dirty="0" smtClean="0">
              <a:latin typeface="Courier New" pitchFamily="49" charset="0"/>
              <a:cs typeface="Courier New" pitchFamily="49" charset="0"/>
            </a:endParaRPr>
          </a:p>
          <a:p>
            <a:pPr marL="346075" indent="0">
              <a:buNone/>
            </a:pP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getch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(void) { … }</a:t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1600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void 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ungetch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(</a:t>
            </a:r>
            <a:r>
              <a:rPr lang="en-US" sz="1600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1600" dirty="0" smtClean="0">
                <a:latin typeface="Courier New" pitchFamily="49" charset="0"/>
                <a:cs typeface="Courier New" pitchFamily="49" charset="0"/>
              </a:rPr>
              <a:t> c) { … }</a:t>
            </a:r>
            <a:endParaRPr lang="en-US" sz="16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800" dirty="0"/>
              <a:t>The </a:t>
            </a:r>
            <a:r>
              <a:rPr lang="en-US" sz="2800" dirty="0" smtClean="0"/>
              <a:t>static declaration means that both functions within this source file can access these variables, but others can’t.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4814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Local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In a compiled program there are 2 main areas for variable storage:</a:t>
            </a:r>
          </a:p>
          <a:p>
            <a:r>
              <a:rPr lang="en-US" sz="2800" dirty="0" smtClean="0"/>
              <a:t>Stack – used for called functions and local variables. Goes away when a function returns.</a:t>
            </a:r>
          </a:p>
          <a:p>
            <a:r>
              <a:rPr lang="en-US" sz="2800" dirty="0" smtClean="0"/>
              <a:t>Heap – used for global allocation and external variables.</a:t>
            </a:r>
          </a:p>
          <a:p>
            <a:pPr marL="0" indent="0">
              <a:buNone/>
            </a:pPr>
            <a:r>
              <a:rPr lang="en-US" sz="2800" dirty="0" smtClean="0"/>
              <a:t>Declaring a local variable as static, allocates it on the heap. This is useful for large arrays and allocations.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6437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 with </a:t>
            </a:r>
            <a:r>
              <a:rPr lang="en-US" dirty="0" err="1" smtClean="0"/>
              <a:t>ddd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33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Review: pointers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Pointer variable presents a memory address.</a:t>
            </a:r>
          </a:p>
          <a:p>
            <a:pPr eaLnBrk="1" hangingPunct="1"/>
            <a:r>
              <a:rPr lang="en-US" smtClean="0"/>
              <a:t>The difference between pointer variables and regular variables. 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2133600" y="4724400"/>
            <a:ext cx="2133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Stores the value </a:t>
            </a:r>
          </a:p>
          <a:p>
            <a:pPr algn="ctr"/>
            <a:r>
              <a:rPr lang="en-US"/>
              <a:t>of A</a:t>
            </a: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5334000" y="4724400"/>
            <a:ext cx="2133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Stores a memory </a:t>
            </a:r>
          </a:p>
          <a:p>
            <a:pPr algn="ctr"/>
            <a:r>
              <a:rPr lang="en-US"/>
              <a:t>address </a:t>
            </a:r>
          </a:p>
          <a:p>
            <a:pPr algn="ctr"/>
            <a:r>
              <a:rPr lang="en-US"/>
              <a:t>of an integer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867400" y="4114800"/>
            <a:ext cx="93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int *B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438400" y="4114800"/>
            <a:ext cx="801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int A</a:t>
            </a:r>
          </a:p>
        </p:txBody>
      </p:sp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762000" y="5029200"/>
            <a:ext cx="1198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memory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i="1" smtClean="0"/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int foo = 100;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smtClean="0"/>
              <a:t>int *bar;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宋体" charset="-122"/>
              </a:rPr>
              <a:t>Example 1</a:t>
            </a: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5943600" y="2514600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100</a:t>
            </a: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>
            <a:off x="5943600" y="3581400"/>
            <a:ext cx="1600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uninitialized</a:t>
            </a: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6324600" y="205740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foo</a:t>
            </a:r>
          </a:p>
        </p:txBody>
      </p:sp>
      <p:sp>
        <p:nvSpPr>
          <p:cNvPr id="5127" name="Text Box 8"/>
          <p:cNvSpPr txBox="1">
            <a:spLocks noChangeArrowheads="1"/>
          </p:cNvSpPr>
          <p:nvPr/>
        </p:nvSpPr>
        <p:spPr bwMode="auto">
          <a:xfrm>
            <a:off x="6324600" y="3124200"/>
            <a:ext cx="57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bar</a:t>
            </a:r>
          </a:p>
        </p:txBody>
      </p:sp>
      <p:sp>
        <p:nvSpPr>
          <p:cNvPr id="5128" name="Text Box 11"/>
          <p:cNvSpPr txBox="1">
            <a:spLocks noChangeArrowheads="1"/>
          </p:cNvSpPr>
          <p:nvPr/>
        </p:nvSpPr>
        <p:spPr bwMode="auto">
          <a:xfrm>
            <a:off x="1524000" y="4343400"/>
            <a:ext cx="5807075" cy="234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/>
              <a:t>Question:</a:t>
            </a:r>
          </a:p>
          <a:p>
            <a:pPr eaLnBrk="1" hangingPunct="1"/>
            <a:r>
              <a:rPr lang="en-US"/>
              <a:t>	what is </a:t>
            </a:r>
          </a:p>
          <a:p>
            <a:pPr eaLnBrk="1" hangingPunct="1"/>
            <a:r>
              <a:rPr lang="en-US"/>
              <a:t>	1.  foo;		2.  &amp;foo;</a:t>
            </a:r>
          </a:p>
          <a:p>
            <a:pPr eaLnBrk="1" hangingPunct="1"/>
            <a:r>
              <a:rPr lang="en-US"/>
              <a:t>	3.  bar;		4.  *bar;</a:t>
            </a:r>
          </a:p>
          <a:p>
            <a:pPr eaLnBrk="1" hangingPunct="1"/>
            <a:r>
              <a:rPr lang="en-US"/>
              <a:t>	5.  &amp;bar;</a:t>
            </a:r>
          </a:p>
          <a:p>
            <a:pPr eaLnBrk="1" hangingPunct="1"/>
            <a:r>
              <a:rPr lang="en-US"/>
              <a:t>	</a:t>
            </a:r>
          </a:p>
        </p:txBody>
      </p:sp>
      <p:sp>
        <p:nvSpPr>
          <p:cNvPr id="5129" name="Text Box 12"/>
          <p:cNvSpPr txBox="1">
            <a:spLocks noChangeArrowheads="1"/>
          </p:cNvSpPr>
          <p:nvPr/>
        </p:nvSpPr>
        <p:spPr bwMode="auto">
          <a:xfrm>
            <a:off x="4648200" y="2667000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0x1000</a:t>
            </a:r>
          </a:p>
        </p:txBody>
      </p:sp>
      <p:sp>
        <p:nvSpPr>
          <p:cNvPr id="5130" name="Text Box 13"/>
          <p:cNvSpPr txBox="1">
            <a:spLocks noChangeArrowheads="1"/>
          </p:cNvSpPr>
          <p:nvPr/>
        </p:nvSpPr>
        <p:spPr bwMode="auto">
          <a:xfrm>
            <a:off x="4648200" y="3733800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0x1020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i="1" dirty="0" err="1" smtClean="0"/>
              <a:t>int</a:t>
            </a:r>
            <a:r>
              <a:rPr lang="en-US" i="1" dirty="0" smtClean="0"/>
              <a:t> foo = 100;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dirty="0" err="1" smtClean="0"/>
              <a:t>int</a:t>
            </a:r>
            <a:r>
              <a:rPr lang="en-US" i="1" dirty="0" smtClean="0"/>
              <a:t> *bar;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i="1" dirty="0" smtClean="0">
                <a:solidFill>
                  <a:schemeClr val="folHlink"/>
                </a:solidFill>
              </a:rPr>
              <a:t>bar = &amp;foo;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宋体" charset="-122"/>
              </a:rPr>
              <a:t>Example 2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943600" y="2514600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100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5943600" y="3581400"/>
            <a:ext cx="16002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0x1000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6324600" y="205740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foo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6324600" y="3124200"/>
            <a:ext cx="57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/>
              <a:t>bar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524000" y="4343400"/>
            <a:ext cx="5807075" cy="234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/>
              <a:t>Question:</a:t>
            </a:r>
          </a:p>
          <a:p>
            <a:pPr eaLnBrk="1" hangingPunct="1"/>
            <a:r>
              <a:rPr lang="en-US"/>
              <a:t>	what is </a:t>
            </a:r>
          </a:p>
          <a:p>
            <a:pPr eaLnBrk="1" hangingPunct="1"/>
            <a:r>
              <a:rPr lang="en-US"/>
              <a:t>	1.  foo;		2.  &amp;foo;</a:t>
            </a:r>
          </a:p>
          <a:p>
            <a:pPr eaLnBrk="1" hangingPunct="1"/>
            <a:r>
              <a:rPr lang="en-US"/>
              <a:t>	3.  bar;		4.  *bar;</a:t>
            </a:r>
          </a:p>
          <a:p>
            <a:pPr eaLnBrk="1" hangingPunct="1"/>
            <a:r>
              <a:rPr lang="en-US"/>
              <a:t>	5.  &amp;bar;</a:t>
            </a:r>
          </a:p>
          <a:p>
            <a:pPr eaLnBrk="1" hangingPunct="1"/>
            <a:r>
              <a:rPr lang="en-US"/>
              <a:t>	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4648200" y="2667000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0x1000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4648200" y="3733800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0x1020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i="1" smtClean="0"/>
              <a:t>			int foo = 100;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i="1" smtClean="0"/>
              <a:t>			int *bar;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i="1" smtClean="0"/>
              <a:t>			bar = &amp;foo;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i="1" smtClean="0">
                <a:solidFill>
                  <a:schemeClr val="folHlink"/>
                </a:solidFill>
              </a:rPr>
              <a:t>			*bar = 200;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ea typeface="宋体" charset="-122"/>
              </a:rPr>
              <a:t>Example 3</a:t>
            </a: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1524000" y="4343400"/>
            <a:ext cx="5807075" cy="234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sz="2800"/>
              <a:t>Question:</a:t>
            </a:r>
          </a:p>
          <a:p>
            <a:pPr eaLnBrk="1" hangingPunct="1"/>
            <a:r>
              <a:rPr lang="en-US"/>
              <a:t>	what is </a:t>
            </a:r>
          </a:p>
          <a:p>
            <a:pPr eaLnBrk="1" hangingPunct="1"/>
            <a:r>
              <a:rPr lang="en-US"/>
              <a:t>	1.  foo;		2.  &amp;foo;</a:t>
            </a:r>
          </a:p>
          <a:p>
            <a:pPr eaLnBrk="1" hangingPunct="1"/>
            <a:r>
              <a:rPr lang="en-US"/>
              <a:t>	3.  bar;		4.  *bar;</a:t>
            </a:r>
          </a:p>
          <a:p>
            <a:pPr eaLnBrk="1" hangingPunct="1"/>
            <a:r>
              <a:rPr lang="en-US"/>
              <a:t>	5.  &amp;bar;</a:t>
            </a:r>
          </a:p>
          <a:p>
            <a:pPr eaLnBrk="1" hangingPunct="1"/>
            <a:r>
              <a:rPr lang="en-US"/>
              <a:t>	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331075" y="2571148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331075" y="3637948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0x1000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7712075" y="2113948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foo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7712075" y="3180748"/>
            <a:ext cx="573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 dirty="0"/>
              <a:t>bar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035675" y="2723548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0x1000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6035675" y="3790348"/>
            <a:ext cx="1098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0x1020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7331075" y="2571148"/>
            <a:ext cx="14478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200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Pass by value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int increase(int a){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a++;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return a;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int main(){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int foo = 0;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	int bar = increase(foo);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Using pointers as arguments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09625" y="2214563"/>
            <a:ext cx="7958138" cy="44148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err="1" smtClean="0"/>
              <a:t>int</a:t>
            </a:r>
            <a:r>
              <a:rPr lang="en-US" dirty="0" smtClean="0"/>
              <a:t> increase (</a:t>
            </a:r>
            <a:r>
              <a:rPr lang="en-US" dirty="0" err="1" smtClean="0"/>
              <a:t>int</a:t>
            </a:r>
            <a:r>
              <a:rPr lang="en-US" dirty="0" smtClean="0"/>
              <a:t> *a){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	(*a)++;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}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err="1" smtClean="0"/>
              <a:t>int</a:t>
            </a:r>
            <a:r>
              <a:rPr lang="en-US" dirty="0" smtClean="0"/>
              <a:t> main ()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{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foo = 0;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bar = increase (&amp;foo);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dirty="0" smtClean="0"/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declared within a function</a:t>
            </a:r>
          </a:p>
          <a:p>
            <a:pPr lvl="1"/>
            <a:r>
              <a:rPr lang="en-US" dirty="0" smtClean="0"/>
              <a:t>private, local, automatic</a:t>
            </a:r>
            <a:endParaRPr lang="en-US" dirty="0"/>
          </a:p>
          <a:p>
            <a:pPr lvl="1"/>
            <a:r>
              <a:rPr lang="en-US" dirty="0" smtClean="0"/>
              <a:t>can only be accessed within that function</a:t>
            </a:r>
          </a:p>
          <a:p>
            <a:r>
              <a:rPr lang="en-US" dirty="0" smtClean="0"/>
              <a:t>External (Global) variables</a:t>
            </a:r>
          </a:p>
          <a:p>
            <a:pPr lvl="1"/>
            <a:r>
              <a:rPr lang="en-US" dirty="0" smtClean="0"/>
              <a:t>Declared ONCE at the top of ONE source file</a:t>
            </a:r>
          </a:p>
          <a:p>
            <a:pPr lvl="1"/>
            <a:r>
              <a:rPr lang="en-US" dirty="0" smtClean="0"/>
              <a:t>Other source files may access/declare that same variable using the </a:t>
            </a:r>
            <a:r>
              <a:rPr lang="en-US" b="1" i="1" dirty="0" smtClean="0"/>
              <a:t>extern </a:t>
            </a:r>
            <a:r>
              <a:rPr lang="en-US" dirty="0" smtClean="0"/>
              <a:t>declaration</a:t>
            </a:r>
          </a:p>
        </p:txBody>
      </p:sp>
    </p:spTree>
    <p:extLst>
      <p:ext uri="{BB962C8B-B14F-4D97-AF65-F5344CB8AC3E}">
        <p14:creationId xmlns:p14="http://schemas.microsoft.com/office/powerpoint/2010/main" val="161144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Scope (cont.)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2133600"/>
            <a:ext cx="3990975" cy="456723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file 1:</a:t>
            </a:r>
          </a:p>
          <a:p>
            <a:pPr marL="0" indent="0">
              <a:buNone/>
            </a:pP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extern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sp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extern double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[];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void push (double f) {…}</a:t>
            </a:r>
          </a:p>
          <a:p>
            <a:pPr marL="0" indent="0">
              <a:buNone/>
            </a:pPr>
            <a:endParaRPr lang="en-US" sz="2000" i="1" dirty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double pop (void) {…}</a:t>
            </a:r>
            <a:endParaRPr lang="en-US" sz="2000" i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848225" y="2133600"/>
            <a:ext cx="3990975" cy="456723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w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0858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+mn-lt"/>
              </a:defRPr>
            </a:lvl3pPr>
            <a:lvl4pPr marL="14287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+mn-lt"/>
              </a:defRPr>
            </a:lvl4pPr>
            <a:lvl5pPr marL="177165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2288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26860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1432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60045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file 2:</a:t>
            </a:r>
          </a:p>
          <a:p>
            <a:pPr marL="0" indent="0">
              <a:buFont typeface="Wingdings" pitchFamily="2" charset="2"/>
              <a:buNone/>
            </a:pPr>
            <a:endParaRPr lang="en-US" sz="2000" i="1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int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sp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 = 0;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double </a:t>
            </a:r>
            <a:r>
              <a:rPr lang="en-US" sz="2000" i="1" dirty="0" err="1" smtClean="0">
                <a:latin typeface="Courier New" pitchFamily="49" charset="0"/>
                <a:cs typeface="Courier New" pitchFamily="49" charset="0"/>
              </a:rPr>
              <a:t>val</a:t>
            </a: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>[MAXVAL];</a:t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r>
              <a:rPr lang="en-US" sz="2000" i="1" dirty="0" smtClean="0">
                <a:latin typeface="Courier New" pitchFamily="49" charset="0"/>
                <a:cs typeface="Courier New" pitchFamily="49" charset="0"/>
              </a:rPr>
              <a:t/>
            </a:r>
            <a:br>
              <a:rPr lang="en-US" sz="2000" i="1" dirty="0" smtClean="0">
                <a:latin typeface="Courier New" pitchFamily="49" charset="0"/>
                <a:cs typeface="Courier New" pitchFamily="49" charset="0"/>
              </a:rPr>
            </a:br>
            <a:endParaRPr lang="en-US" sz="2000" i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59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ight Edge">
  <a:themeElements>
    <a:clrScheme name="Straight Edge 2">
      <a:dk1>
        <a:srgbClr val="003366"/>
      </a:dk1>
      <a:lt1>
        <a:srgbClr val="FFFFFF"/>
      </a:lt1>
      <a:dk2>
        <a:srgbClr val="003366"/>
      </a:dk2>
      <a:lt2>
        <a:srgbClr val="E3E2C7"/>
      </a:lt2>
      <a:accent1>
        <a:srgbClr val="CCCC99"/>
      </a:accent1>
      <a:accent2>
        <a:srgbClr val="003366"/>
      </a:accent2>
      <a:accent3>
        <a:srgbClr val="FFFFFF"/>
      </a:accent3>
      <a:accent4>
        <a:srgbClr val="002A56"/>
      </a:accent4>
      <a:accent5>
        <a:srgbClr val="E2E2CA"/>
      </a:accent5>
      <a:accent6>
        <a:srgbClr val="002D5C"/>
      </a:accent6>
      <a:hlink>
        <a:srgbClr val="003366"/>
      </a:hlink>
      <a:folHlink>
        <a:srgbClr val="800000"/>
      </a:folHlink>
    </a:clrScheme>
    <a:fontScheme name="Straight Edg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traight Edge 1">
        <a:dk1>
          <a:srgbClr val="008080"/>
        </a:dk1>
        <a:lt1>
          <a:srgbClr val="FFFFCC"/>
        </a:lt1>
        <a:dk2>
          <a:srgbClr val="009999"/>
        </a:dk2>
        <a:lt2>
          <a:srgbClr val="FFFF99"/>
        </a:lt2>
        <a:accent1>
          <a:srgbClr val="336699"/>
        </a:accent1>
        <a:accent2>
          <a:srgbClr val="FFFF99"/>
        </a:accent2>
        <a:accent3>
          <a:srgbClr val="AACACA"/>
        </a:accent3>
        <a:accent4>
          <a:srgbClr val="DADAAE"/>
        </a:accent4>
        <a:accent5>
          <a:srgbClr val="ADB8CA"/>
        </a:accent5>
        <a:accent6>
          <a:srgbClr val="E7E78A"/>
        </a:accent6>
        <a:hlink>
          <a:srgbClr val="FFFFCC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aight Edge 2">
        <a:dk1>
          <a:srgbClr val="003366"/>
        </a:dk1>
        <a:lt1>
          <a:srgbClr val="FFFFFF"/>
        </a:lt1>
        <a:dk2>
          <a:srgbClr val="003366"/>
        </a:dk2>
        <a:lt2>
          <a:srgbClr val="E3E2C7"/>
        </a:lt2>
        <a:accent1>
          <a:srgbClr val="CCCC99"/>
        </a:accent1>
        <a:accent2>
          <a:srgbClr val="003366"/>
        </a:accent2>
        <a:accent3>
          <a:srgbClr val="FFFFFF"/>
        </a:accent3>
        <a:accent4>
          <a:srgbClr val="002A56"/>
        </a:accent4>
        <a:accent5>
          <a:srgbClr val="E2E2CA"/>
        </a:accent5>
        <a:accent6>
          <a:srgbClr val="002D5C"/>
        </a:accent6>
        <a:hlink>
          <a:srgbClr val="003366"/>
        </a:hlink>
        <a:folHlink>
          <a:srgbClr val="8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333333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2D2D2D"/>
        </a:accent6>
        <a:hlink>
          <a:srgbClr val="80808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aight Edge 4">
        <a:dk1>
          <a:srgbClr val="5F5F5F"/>
        </a:dk1>
        <a:lt1>
          <a:srgbClr val="FFFFFF"/>
        </a:lt1>
        <a:dk2>
          <a:srgbClr val="003366"/>
        </a:dk2>
        <a:lt2>
          <a:srgbClr val="FFFFFF"/>
        </a:lt2>
        <a:accent1>
          <a:srgbClr val="7E003F"/>
        </a:accent1>
        <a:accent2>
          <a:srgbClr val="DDDDDD"/>
        </a:accent2>
        <a:accent3>
          <a:srgbClr val="AAADB8"/>
        </a:accent3>
        <a:accent4>
          <a:srgbClr val="DADADA"/>
        </a:accent4>
        <a:accent5>
          <a:srgbClr val="C0AAAF"/>
        </a:accent5>
        <a:accent6>
          <a:srgbClr val="C8C8C8"/>
        </a:accent6>
        <a:hlink>
          <a:srgbClr val="969696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Designs\Straight Edge.pot</Template>
  <TotalTime>504</TotalTime>
  <Words>329</Words>
  <Application>Microsoft Office PowerPoint</Application>
  <PresentationFormat>On-screen Show (4:3)</PresentationFormat>
  <Paragraphs>124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Straight Edge</vt:lpstr>
      <vt:lpstr>C Tutorial Session #3</vt:lpstr>
      <vt:lpstr>Review: pointers</vt:lpstr>
      <vt:lpstr>Example 1</vt:lpstr>
      <vt:lpstr>Example 2</vt:lpstr>
      <vt:lpstr>Example 3</vt:lpstr>
      <vt:lpstr>Pass by value</vt:lpstr>
      <vt:lpstr>Using pointers as arguments</vt:lpstr>
      <vt:lpstr>Variables and Scope</vt:lpstr>
      <vt:lpstr>Scope (cont.)</vt:lpstr>
      <vt:lpstr>Definitions and Declarations among shared files</vt:lpstr>
      <vt:lpstr>Static Global Variables</vt:lpstr>
      <vt:lpstr>Static Local Variables</vt:lpstr>
      <vt:lpstr>Debugging with ddd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 Tutorial</dc:title>
  <dc:creator>home</dc:creator>
  <cp:lastModifiedBy>Power, Maria A.</cp:lastModifiedBy>
  <cp:revision>108</cp:revision>
  <dcterms:created xsi:type="dcterms:W3CDTF">2005-10-21T03:26:29Z</dcterms:created>
  <dcterms:modified xsi:type="dcterms:W3CDTF">2012-04-20T17:25:20Z</dcterms:modified>
</cp:coreProperties>
</file>