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5"/>
  </p:notesMasterIdLst>
  <p:sldIdLst>
    <p:sldId id="256" r:id="rId2"/>
    <p:sldId id="260" r:id="rId3"/>
    <p:sldId id="262" r:id="rId4"/>
    <p:sldId id="264" r:id="rId5"/>
    <p:sldId id="265" r:id="rId6"/>
    <p:sldId id="266" r:id="rId7"/>
    <p:sldId id="269" r:id="rId8"/>
    <p:sldId id="270" r:id="rId9"/>
    <p:sldId id="271" r:id="rId10"/>
    <p:sldId id="275" r:id="rId11"/>
    <p:sldId id="276" r:id="rId12"/>
    <p:sldId id="272" r:id="rId13"/>
    <p:sldId id="273" r:id="rId14"/>
    <p:sldId id="290" r:id="rId15"/>
    <p:sldId id="291" r:id="rId16"/>
    <p:sldId id="292" r:id="rId17"/>
    <p:sldId id="294" r:id="rId18"/>
    <p:sldId id="295" r:id="rId19"/>
    <p:sldId id="296" r:id="rId20"/>
    <p:sldId id="297" r:id="rId21"/>
    <p:sldId id="298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9" r:id="rId3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0" d="100"/>
          <a:sy n="60" d="100"/>
        </p:scale>
        <p:origin x="-132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59C6863-0E26-4659-BC36-22ADAE9DDDCB}" type="datetimeFigureOut">
              <a:rPr lang="en-US" smtClean="0"/>
              <a:t>4/13/2012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E720BAD-5DFB-477A-881A-B9AB9DB12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053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372" indent="-302066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8265" indent="-24165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1571" indent="-24165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4878" indent="-24165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7CA7DEE-7A35-4018-86C5-F6BCADA34850}" type="slidenum">
              <a:rPr lang="en-US" sz="1300"/>
              <a:pPr eaLnBrk="1" hangingPunct="1"/>
              <a:t>25</a:t>
            </a:fld>
            <a:endParaRPr lang="en-US" sz="130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In order to generate green.o, 2 files are required.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372" indent="-302066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8265" indent="-24165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1571" indent="-24165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4878" indent="-24165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8AAE841-DC55-453E-96BF-1950572B386D}" type="slidenum">
              <a:rPr lang="en-US" sz="1300"/>
              <a:pPr eaLnBrk="1" hangingPunct="1"/>
              <a:t>29</a:t>
            </a:fld>
            <a:endParaRPr lang="en-US" sz="13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Trebuchet MS" pitchFamily="34" charset="0"/>
              </a:rPr>
              <a:t>Suppose that you have gone through the process of compiling the program, and while you are testing the program, you realize that one function in </a:t>
            </a:r>
            <a:r>
              <a:rPr lang="en-US" i="1" smtClean="0">
                <a:latin typeface="Trebuchet MS" pitchFamily="34" charset="0"/>
              </a:rPr>
              <a:t>io.c</a:t>
            </a:r>
            <a:r>
              <a:rPr lang="en-US" smtClean="0">
                <a:latin typeface="Trebuchet MS" pitchFamily="34" charset="0"/>
              </a:rPr>
              <a:t> has a bug in it. You edit </a:t>
            </a:r>
            <a:r>
              <a:rPr lang="en-US" i="1" smtClean="0">
                <a:latin typeface="Trebuchet MS" pitchFamily="34" charset="0"/>
              </a:rPr>
              <a:t>io.c</a:t>
            </a:r>
            <a:r>
              <a:rPr lang="en-US" smtClean="0">
                <a:latin typeface="Trebuchet MS" pitchFamily="34" charset="0"/>
              </a:rPr>
              <a:t> to fix the bug.</a:t>
            </a:r>
          </a:p>
          <a:p>
            <a:pPr eaLnBrk="1" hangingPunct="1"/>
            <a:r>
              <a:rPr lang="en-US" smtClean="0">
                <a:latin typeface="Trebuchet MS" pitchFamily="34" charset="0"/>
              </a:rPr>
              <a:t>The figure above shows </a:t>
            </a:r>
            <a:r>
              <a:rPr lang="en-US" i="1" smtClean="0">
                <a:latin typeface="Trebuchet MS" pitchFamily="34" charset="0"/>
              </a:rPr>
              <a:t>io.c</a:t>
            </a:r>
            <a:r>
              <a:rPr lang="en-US" smtClean="0">
                <a:latin typeface="Trebuchet MS" pitchFamily="34" charset="0"/>
              </a:rPr>
              <a:t> outlined in red. By going up the graph, you notice that </a:t>
            </a:r>
            <a:r>
              <a:rPr lang="en-US" i="1" smtClean="0">
                <a:latin typeface="Trebuchet MS" pitchFamily="34" charset="0"/>
              </a:rPr>
              <a:t>io.o</a:t>
            </a:r>
            <a:r>
              <a:rPr lang="en-US" smtClean="0">
                <a:latin typeface="Trebuchet MS" pitchFamily="34" charset="0"/>
              </a:rPr>
              <a:t> needs to be updated because </a:t>
            </a:r>
            <a:r>
              <a:rPr lang="en-US" i="1" smtClean="0">
                <a:latin typeface="Trebuchet MS" pitchFamily="34" charset="0"/>
              </a:rPr>
              <a:t>io.c</a:t>
            </a:r>
            <a:r>
              <a:rPr lang="en-US" smtClean="0">
                <a:latin typeface="Trebuchet MS" pitchFamily="34" charset="0"/>
              </a:rPr>
              <a:t> has changed. Similarly, because </a:t>
            </a:r>
            <a:r>
              <a:rPr lang="en-US" i="1" smtClean="0">
                <a:latin typeface="Trebuchet MS" pitchFamily="34" charset="0"/>
              </a:rPr>
              <a:t>io.o</a:t>
            </a:r>
            <a:r>
              <a:rPr lang="en-US" smtClean="0">
                <a:latin typeface="Trebuchet MS" pitchFamily="34" charset="0"/>
              </a:rPr>
              <a:t> has changed, </a:t>
            </a:r>
            <a:r>
              <a:rPr lang="en-US" i="1" smtClean="0">
                <a:latin typeface="Trebuchet MS" pitchFamily="34" charset="0"/>
              </a:rPr>
              <a:t>project1</a:t>
            </a:r>
            <a:r>
              <a:rPr lang="en-US" smtClean="0">
                <a:latin typeface="Trebuchet MS" pitchFamily="34" charset="0"/>
              </a:rPr>
              <a:t> needs to be updated as well.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372" indent="-302066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8265" indent="-24165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1571" indent="-24165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4878" indent="-24165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0E21C12-CBC1-4894-8508-286520DD9F7E}" type="slidenum">
              <a:rPr lang="en-US" sz="1300"/>
              <a:pPr eaLnBrk="1" hangingPunct="1"/>
              <a:t>30</a:t>
            </a:fld>
            <a:endParaRPr lang="en-US" sz="130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Trebuchet MS" pitchFamily="34" charset="0"/>
              </a:rPr>
              <a:t>The </a:t>
            </a:r>
            <a:r>
              <a:rPr lang="en-US" b="1" smtClean="0">
                <a:latin typeface="Trebuchet MS" pitchFamily="34" charset="0"/>
              </a:rPr>
              <a:t>make</a:t>
            </a:r>
            <a:r>
              <a:rPr lang="en-US" smtClean="0">
                <a:latin typeface="Trebuchet MS" pitchFamily="34" charset="0"/>
              </a:rPr>
              <a:t> program gets its dependency "graph" from a text file called </a:t>
            </a:r>
            <a:r>
              <a:rPr lang="en-US" i="1" smtClean="0">
                <a:latin typeface="Trebuchet MS" pitchFamily="34" charset="0"/>
              </a:rPr>
              <a:t>makefile</a:t>
            </a:r>
            <a:r>
              <a:rPr lang="en-US" smtClean="0">
                <a:latin typeface="Trebuchet MS" pitchFamily="34" charset="0"/>
              </a:rPr>
              <a:t> or </a:t>
            </a:r>
            <a:r>
              <a:rPr lang="en-US" i="1" smtClean="0">
                <a:latin typeface="Trebuchet MS" pitchFamily="34" charset="0"/>
              </a:rPr>
              <a:t>Makefile</a:t>
            </a:r>
            <a:r>
              <a:rPr lang="en-US" smtClean="0">
                <a:latin typeface="Trebuchet MS" pitchFamily="34" charset="0"/>
              </a:rPr>
              <a:t> which resides in the same directory as the source files. </a:t>
            </a:r>
            <a:r>
              <a:rPr lang="en-US" b="1" smtClean="0">
                <a:latin typeface="Trebuchet MS" pitchFamily="34" charset="0"/>
              </a:rPr>
              <a:t>Make</a:t>
            </a:r>
            <a:r>
              <a:rPr lang="en-US" smtClean="0">
                <a:latin typeface="Trebuchet MS" pitchFamily="34" charset="0"/>
              </a:rPr>
              <a:t> checks the modification times of the files, and whenever a file becomes "newer" than something that depends on it, (in other words, modified) it runs the compiler accordingly. </a:t>
            </a:r>
          </a:p>
          <a:p>
            <a:pPr eaLnBrk="1" hangingPunct="1"/>
            <a:r>
              <a:rPr lang="en-US" smtClean="0">
                <a:latin typeface="Trebuchet MS" pitchFamily="34" charset="0"/>
              </a:rPr>
              <a:t>For example, the previous page explained </a:t>
            </a:r>
            <a:r>
              <a:rPr lang="en-US" i="1" smtClean="0">
                <a:latin typeface="Trebuchet MS" pitchFamily="34" charset="0"/>
              </a:rPr>
              <a:t>io.c</a:t>
            </a:r>
            <a:r>
              <a:rPr lang="en-US" smtClean="0">
                <a:latin typeface="Trebuchet MS" pitchFamily="34" charset="0"/>
              </a:rPr>
              <a:t> was changed. If you edit </a:t>
            </a:r>
            <a:r>
              <a:rPr lang="en-US" i="1" smtClean="0">
                <a:latin typeface="Trebuchet MS" pitchFamily="34" charset="0"/>
              </a:rPr>
              <a:t>io.c</a:t>
            </a:r>
            <a:r>
              <a:rPr lang="en-US" smtClean="0">
                <a:latin typeface="Trebuchet MS" pitchFamily="34" charset="0"/>
              </a:rPr>
              <a:t>, it becomes "newer" than </a:t>
            </a:r>
            <a:r>
              <a:rPr lang="en-US" i="1" smtClean="0">
                <a:latin typeface="Trebuchet MS" pitchFamily="34" charset="0"/>
              </a:rPr>
              <a:t>io.o</a:t>
            </a:r>
            <a:r>
              <a:rPr lang="en-US" smtClean="0">
                <a:latin typeface="Trebuchet MS" pitchFamily="34" charset="0"/>
              </a:rPr>
              <a:t>, meaning that </a:t>
            </a:r>
            <a:r>
              <a:rPr lang="en-US" b="1" smtClean="0">
                <a:latin typeface="Trebuchet MS" pitchFamily="34" charset="0"/>
              </a:rPr>
              <a:t>make</a:t>
            </a:r>
            <a:r>
              <a:rPr lang="en-US" smtClean="0">
                <a:latin typeface="Trebuchet MS" pitchFamily="34" charset="0"/>
              </a:rPr>
              <a:t> must run cc -c io.c to create a new </a:t>
            </a:r>
            <a:r>
              <a:rPr lang="en-US" i="1" smtClean="0">
                <a:latin typeface="Trebuchet MS" pitchFamily="34" charset="0"/>
              </a:rPr>
              <a:t>io.o</a:t>
            </a:r>
            <a:r>
              <a:rPr lang="en-US" smtClean="0">
                <a:latin typeface="Trebuchet MS" pitchFamily="34" charset="0"/>
              </a:rPr>
              <a:t>, then run cc data.o main.o io.o -o project1 for </a:t>
            </a:r>
            <a:r>
              <a:rPr lang="en-US" i="1" smtClean="0">
                <a:latin typeface="Trebuchet MS" pitchFamily="34" charset="0"/>
              </a:rPr>
              <a:t>project1</a:t>
            </a:r>
            <a:r>
              <a:rPr lang="en-US" smtClean="0">
                <a:latin typeface="Trebuchet MS" pitchFamily="34" charset="0"/>
              </a:rPr>
              <a:t>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372" indent="-302066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8265" indent="-24165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1571" indent="-24165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4878" indent="-24165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C5DA7E5-772F-4398-B33C-3FDBE10C8D80}" type="slidenum">
              <a:rPr lang="en-US" sz="1300"/>
              <a:pPr eaLnBrk="1" hangingPunct="1"/>
              <a:t>31</a:t>
            </a:fld>
            <a:endParaRPr lang="en-US" sz="13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Trebuchet MS" pitchFamily="34" charset="0"/>
              </a:rPr>
              <a:t>Each dependency shown in the graph is circled with a corresponding color in the </a:t>
            </a:r>
            <a:r>
              <a:rPr lang="en-US" i="1" smtClean="0">
                <a:latin typeface="Trebuchet MS" pitchFamily="34" charset="0"/>
              </a:rPr>
              <a:t>Makefile</a:t>
            </a:r>
            <a:r>
              <a:rPr lang="en-US" smtClean="0">
                <a:latin typeface="Trebuchet MS" pitchFamily="34" charset="0"/>
              </a:rPr>
              <a:t>, and each uses the following format: </a:t>
            </a:r>
          </a:p>
          <a:p>
            <a:pPr eaLnBrk="1" hangingPunct="1"/>
            <a:r>
              <a:rPr lang="en-US" b="1" smtClean="0">
                <a:latin typeface="Trebuchet MS" pitchFamily="34" charset="0"/>
              </a:rPr>
              <a:t>target</a:t>
            </a:r>
            <a:r>
              <a:rPr lang="en-US" smtClean="0">
                <a:latin typeface="Trebuchet MS" pitchFamily="34" charset="0"/>
              </a:rPr>
              <a:t> : </a:t>
            </a:r>
            <a:r>
              <a:rPr lang="en-US" b="1" smtClean="0">
                <a:latin typeface="Trebuchet MS" pitchFamily="34" charset="0"/>
              </a:rPr>
              <a:t>source file(s)</a:t>
            </a:r>
            <a:r>
              <a:rPr lang="en-US" smtClean="0">
                <a:latin typeface="Trebuchet MS" pitchFamily="34" charset="0"/>
              </a:rPr>
              <a:t/>
            </a:r>
            <a:br>
              <a:rPr lang="en-US" smtClean="0">
                <a:latin typeface="Trebuchet MS" pitchFamily="34" charset="0"/>
              </a:rPr>
            </a:br>
            <a:endParaRPr lang="en-US" smtClean="0">
              <a:latin typeface="Trebuchet MS" pitchFamily="34" charset="0"/>
            </a:endParaRPr>
          </a:p>
          <a:p>
            <a:pPr lvl="1" eaLnBrk="1" hangingPunct="1"/>
            <a:r>
              <a:rPr lang="en-US" b="1" smtClean="0">
                <a:latin typeface="Trebuchet MS" pitchFamily="34" charset="0"/>
              </a:rPr>
              <a:t>command</a:t>
            </a:r>
            <a:r>
              <a:rPr lang="en-US" smtClean="0">
                <a:latin typeface="Trebuchet MS" pitchFamily="34" charset="0"/>
              </a:rPr>
              <a:t> </a:t>
            </a:r>
            <a:r>
              <a:rPr lang="en-US" i="1" smtClean="0">
                <a:latin typeface="Trebuchet MS" pitchFamily="34" charset="0"/>
              </a:rPr>
              <a:t>(must be preceded by a tab)</a:t>
            </a:r>
            <a:endParaRPr lang="en-US" smtClean="0">
              <a:latin typeface="Trebuchet MS" pitchFamily="34" charset="0"/>
            </a:endParaRPr>
          </a:p>
          <a:p>
            <a:pPr eaLnBrk="1" hangingPunct="1"/>
            <a:r>
              <a:rPr lang="en-US" smtClean="0">
                <a:latin typeface="Trebuchet MS" pitchFamily="34" charset="0"/>
              </a:rPr>
              <a:t>A target given in the </a:t>
            </a:r>
            <a:r>
              <a:rPr lang="en-US" i="1" smtClean="0">
                <a:latin typeface="Trebuchet MS" pitchFamily="34" charset="0"/>
              </a:rPr>
              <a:t>Makefile</a:t>
            </a:r>
            <a:r>
              <a:rPr lang="en-US" smtClean="0">
                <a:latin typeface="Trebuchet MS" pitchFamily="34" charset="0"/>
              </a:rPr>
              <a:t> is a file which will be created or updated when any of its source files are modified. The command(s) given in the subsequent line(s) (which </a:t>
            </a:r>
            <a:r>
              <a:rPr lang="en-US" b="1" smtClean="0">
                <a:latin typeface="Trebuchet MS" pitchFamily="34" charset="0"/>
              </a:rPr>
              <a:t>must</a:t>
            </a:r>
            <a:r>
              <a:rPr lang="en-US" smtClean="0">
                <a:latin typeface="Trebuchet MS" pitchFamily="34" charset="0"/>
              </a:rPr>
              <a:t> be preceded by a </a:t>
            </a:r>
            <a:r>
              <a:rPr lang="en-US" i="1" smtClean="0">
                <a:latin typeface="Trebuchet MS" pitchFamily="34" charset="0"/>
              </a:rPr>
              <a:t>tab</a:t>
            </a:r>
            <a:r>
              <a:rPr lang="en-US" smtClean="0">
                <a:latin typeface="Trebuchet MS" pitchFamily="34" charset="0"/>
              </a:rPr>
              <a:t> character) are executed in order to create the target file.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8263"/>
            <a:ext cx="8678863" cy="6713537"/>
            <a:chOff x="0" y="43"/>
            <a:chExt cx="5467" cy="4229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auto">
            <a:xfrm>
              <a:off x="692" y="494"/>
              <a:ext cx="4775" cy="9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43"/>
              <a:ext cx="624" cy="4229"/>
              <a:chOff x="0" y="43"/>
              <a:chExt cx="624" cy="4229"/>
            </a:xfrm>
          </p:grpSpPr>
          <p:sp>
            <p:nvSpPr>
              <p:cNvPr id="7" name="Line 5"/>
              <p:cNvSpPr>
                <a:spLocks noChangeShapeType="1"/>
              </p:cNvSpPr>
              <p:nvPr userDrawn="1"/>
            </p:nvSpPr>
            <p:spPr bwMode="auto">
              <a:xfrm>
                <a:off x="0" y="4203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" name="Line 6"/>
              <p:cNvSpPr>
                <a:spLocks noChangeShapeType="1"/>
              </p:cNvSpPr>
              <p:nvPr userDrawn="1"/>
            </p:nvSpPr>
            <p:spPr bwMode="auto">
              <a:xfrm>
                <a:off x="0" y="4239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7"/>
              <p:cNvSpPr>
                <a:spLocks noChangeShapeType="1"/>
              </p:cNvSpPr>
              <p:nvPr userDrawn="1"/>
            </p:nvSpPr>
            <p:spPr bwMode="auto">
              <a:xfrm>
                <a:off x="0" y="4272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8"/>
              <p:cNvSpPr>
                <a:spLocks noChangeShapeType="1"/>
              </p:cNvSpPr>
              <p:nvPr userDrawn="1"/>
            </p:nvSpPr>
            <p:spPr bwMode="auto">
              <a:xfrm>
                <a:off x="0" y="4113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Line 9"/>
              <p:cNvSpPr>
                <a:spLocks noChangeShapeType="1"/>
              </p:cNvSpPr>
              <p:nvPr userDrawn="1"/>
            </p:nvSpPr>
            <p:spPr bwMode="auto">
              <a:xfrm>
                <a:off x="0" y="4065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10"/>
              <p:cNvSpPr>
                <a:spLocks noChangeShapeType="1"/>
              </p:cNvSpPr>
              <p:nvPr userDrawn="1"/>
            </p:nvSpPr>
            <p:spPr bwMode="auto">
              <a:xfrm>
                <a:off x="0" y="4158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11"/>
              <p:cNvSpPr>
                <a:spLocks noChangeShapeType="1"/>
              </p:cNvSpPr>
              <p:nvPr userDrawn="1"/>
            </p:nvSpPr>
            <p:spPr bwMode="auto">
              <a:xfrm>
                <a:off x="0" y="366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Line 12"/>
              <p:cNvSpPr>
                <a:spLocks noChangeShapeType="1"/>
              </p:cNvSpPr>
              <p:nvPr userDrawn="1"/>
            </p:nvSpPr>
            <p:spPr bwMode="auto">
              <a:xfrm>
                <a:off x="0" y="3639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13"/>
              <p:cNvSpPr>
                <a:spLocks noChangeShapeType="1"/>
              </p:cNvSpPr>
              <p:nvPr userDrawn="1"/>
            </p:nvSpPr>
            <p:spPr bwMode="auto">
              <a:xfrm>
                <a:off x="0" y="4020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14"/>
              <p:cNvSpPr>
                <a:spLocks noChangeShapeType="1"/>
              </p:cNvSpPr>
              <p:nvPr userDrawn="1"/>
            </p:nvSpPr>
            <p:spPr bwMode="auto">
              <a:xfrm>
                <a:off x="0" y="3894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5"/>
              <p:cNvSpPr>
                <a:spLocks noChangeShapeType="1"/>
              </p:cNvSpPr>
              <p:nvPr userDrawn="1"/>
            </p:nvSpPr>
            <p:spPr bwMode="auto">
              <a:xfrm>
                <a:off x="0" y="3813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Line 16"/>
              <p:cNvSpPr>
                <a:spLocks noChangeShapeType="1"/>
              </p:cNvSpPr>
              <p:nvPr userDrawn="1"/>
            </p:nvSpPr>
            <p:spPr bwMode="auto">
              <a:xfrm>
                <a:off x="0" y="3999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Line 17"/>
              <p:cNvSpPr>
                <a:spLocks noChangeShapeType="1"/>
              </p:cNvSpPr>
              <p:nvPr userDrawn="1"/>
            </p:nvSpPr>
            <p:spPr bwMode="auto">
              <a:xfrm>
                <a:off x="0" y="3687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Line 18"/>
              <p:cNvSpPr>
                <a:spLocks noChangeShapeType="1"/>
              </p:cNvSpPr>
              <p:nvPr userDrawn="1"/>
            </p:nvSpPr>
            <p:spPr bwMode="auto">
              <a:xfrm>
                <a:off x="0" y="3741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Line 19"/>
              <p:cNvSpPr>
                <a:spLocks noChangeShapeType="1"/>
              </p:cNvSpPr>
              <p:nvPr userDrawn="1"/>
            </p:nvSpPr>
            <p:spPr bwMode="auto">
              <a:xfrm>
                <a:off x="0" y="393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Line 20"/>
              <p:cNvSpPr>
                <a:spLocks noChangeShapeType="1"/>
              </p:cNvSpPr>
              <p:nvPr userDrawn="1"/>
            </p:nvSpPr>
            <p:spPr bwMode="auto">
              <a:xfrm>
                <a:off x="0" y="3918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Line 21"/>
              <p:cNvSpPr>
                <a:spLocks noChangeShapeType="1"/>
              </p:cNvSpPr>
              <p:nvPr userDrawn="1"/>
            </p:nvSpPr>
            <p:spPr bwMode="auto">
              <a:xfrm>
                <a:off x="0" y="351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Line 22"/>
              <p:cNvSpPr>
                <a:spLocks noChangeShapeType="1"/>
              </p:cNvSpPr>
              <p:nvPr userDrawn="1"/>
            </p:nvSpPr>
            <p:spPr bwMode="auto">
              <a:xfrm>
                <a:off x="0" y="354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Line 23"/>
              <p:cNvSpPr>
                <a:spLocks noChangeShapeType="1"/>
              </p:cNvSpPr>
              <p:nvPr userDrawn="1"/>
            </p:nvSpPr>
            <p:spPr bwMode="auto">
              <a:xfrm>
                <a:off x="0" y="357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Line 24"/>
              <p:cNvSpPr>
                <a:spLocks noChangeShapeType="1"/>
              </p:cNvSpPr>
              <p:nvPr userDrawn="1"/>
            </p:nvSpPr>
            <p:spPr bwMode="auto">
              <a:xfrm>
                <a:off x="0" y="3420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Line 25"/>
              <p:cNvSpPr>
                <a:spLocks noChangeShapeType="1"/>
              </p:cNvSpPr>
              <p:nvPr userDrawn="1"/>
            </p:nvSpPr>
            <p:spPr bwMode="auto">
              <a:xfrm>
                <a:off x="0" y="3372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Line 26"/>
              <p:cNvSpPr>
                <a:spLocks noChangeShapeType="1"/>
              </p:cNvSpPr>
              <p:nvPr userDrawn="1"/>
            </p:nvSpPr>
            <p:spPr bwMode="auto">
              <a:xfrm>
                <a:off x="0" y="3465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Line 27"/>
              <p:cNvSpPr>
                <a:spLocks noChangeShapeType="1"/>
              </p:cNvSpPr>
              <p:nvPr userDrawn="1"/>
            </p:nvSpPr>
            <p:spPr bwMode="auto">
              <a:xfrm>
                <a:off x="0" y="2973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Line 28"/>
              <p:cNvSpPr>
                <a:spLocks noChangeShapeType="1"/>
              </p:cNvSpPr>
              <p:nvPr userDrawn="1"/>
            </p:nvSpPr>
            <p:spPr bwMode="auto">
              <a:xfrm>
                <a:off x="0" y="294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Line 29"/>
              <p:cNvSpPr>
                <a:spLocks noChangeShapeType="1"/>
              </p:cNvSpPr>
              <p:nvPr userDrawn="1"/>
            </p:nvSpPr>
            <p:spPr bwMode="auto">
              <a:xfrm>
                <a:off x="0" y="3327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Line 30"/>
              <p:cNvSpPr>
                <a:spLocks noChangeShapeType="1"/>
              </p:cNvSpPr>
              <p:nvPr userDrawn="1"/>
            </p:nvSpPr>
            <p:spPr bwMode="auto">
              <a:xfrm>
                <a:off x="0" y="3201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Line 31"/>
              <p:cNvSpPr>
                <a:spLocks noChangeShapeType="1"/>
              </p:cNvSpPr>
              <p:nvPr userDrawn="1"/>
            </p:nvSpPr>
            <p:spPr bwMode="auto">
              <a:xfrm>
                <a:off x="0" y="3120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Line 32"/>
              <p:cNvSpPr>
                <a:spLocks noChangeShapeType="1"/>
              </p:cNvSpPr>
              <p:nvPr userDrawn="1"/>
            </p:nvSpPr>
            <p:spPr bwMode="auto">
              <a:xfrm>
                <a:off x="0" y="330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Line 33"/>
              <p:cNvSpPr>
                <a:spLocks noChangeShapeType="1"/>
              </p:cNvSpPr>
              <p:nvPr userDrawn="1"/>
            </p:nvSpPr>
            <p:spPr bwMode="auto">
              <a:xfrm>
                <a:off x="0" y="2994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Line 34"/>
              <p:cNvSpPr>
                <a:spLocks noChangeShapeType="1"/>
              </p:cNvSpPr>
              <p:nvPr userDrawn="1"/>
            </p:nvSpPr>
            <p:spPr bwMode="auto">
              <a:xfrm>
                <a:off x="0" y="304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Line 35"/>
              <p:cNvSpPr>
                <a:spLocks noChangeShapeType="1"/>
              </p:cNvSpPr>
              <p:nvPr userDrawn="1"/>
            </p:nvSpPr>
            <p:spPr bwMode="auto">
              <a:xfrm>
                <a:off x="0" y="324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Line 36"/>
              <p:cNvSpPr>
                <a:spLocks noChangeShapeType="1"/>
              </p:cNvSpPr>
              <p:nvPr userDrawn="1"/>
            </p:nvSpPr>
            <p:spPr bwMode="auto">
              <a:xfrm>
                <a:off x="0" y="3225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Line 37"/>
              <p:cNvSpPr>
                <a:spLocks noChangeShapeType="1"/>
              </p:cNvSpPr>
              <p:nvPr userDrawn="1"/>
            </p:nvSpPr>
            <p:spPr bwMode="auto">
              <a:xfrm>
                <a:off x="0" y="2831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Line 38"/>
              <p:cNvSpPr>
                <a:spLocks noChangeShapeType="1"/>
              </p:cNvSpPr>
              <p:nvPr userDrawn="1"/>
            </p:nvSpPr>
            <p:spPr bwMode="auto">
              <a:xfrm>
                <a:off x="0" y="2750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Line 39"/>
              <p:cNvSpPr>
                <a:spLocks noChangeShapeType="1"/>
              </p:cNvSpPr>
              <p:nvPr userDrawn="1"/>
            </p:nvSpPr>
            <p:spPr bwMode="auto">
              <a:xfrm>
                <a:off x="0" y="267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Line 40"/>
              <p:cNvSpPr>
                <a:spLocks noChangeShapeType="1"/>
              </p:cNvSpPr>
              <p:nvPr userDrawn="1"/>
            </p:nvSpPr>
            <p:spPr bwMode="auto">
              <a:xfrm>
                <a:off x="0" y="287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Line 41"/>
              <p:cNvSpPr>
                <a:spLocks noChangeShapeType="1"/>
              </p:cNvSpPr>
              <p:nvPr userDrawn="1"/>
            </p:nvSpPr>
            <p:spPr bwMode="auto">
              <a:xfrm>
                <a:off x="0" y="2855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Line 42"/>
              <p:cNvSpPr>
                <a:spLocks noChangeShapeType="1"/>
              </p:cNvSpPr>
              <p:nvPr userDrawn="1"/>
            </p:nvSpPr>
            <p:spPr bwMode="auto">
              <a:xfrm>
                <a:off x="0" y="2554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Line 43"/>
              <p:cNvSpPr>
                <a:spLocks noChangeShapeType="1"/>
              </p:cNvSpPr>
              <p:nvPr userDrawn="1"/>
            </p:nvSpPr>
            <p:spPr bwMode="auto">
              <a:xfrm>
                <a:off x="0" y="2590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Line 44"/>
              <p:cNvSpPr>
                <a:spLocks noChangeShapeType="1"/>
              </p:cNvSpPr>
              <p:nvPr userDrawn="1"/>
            </p:nvSpPr>
            <p:spPr bwMode="auto">
              <a:xfrm>
                <a:off x="0" y="2623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45"/>
              <p:cNvSpPr>
                <a:spLocks noChangeShapeType="1"/>
              </p:cNvSpPr>
              <p:nvPr userDrawn="1"/>
            </p:nvSpPr>
            <p:spPr bwMode="auto">
              <a:xfrm>
                <a:off x="0" y="2464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Line 46"/>
              <p:cNvSpPr>
                <a:spLocks noChangeShapeType="1"/>
              </p:cNvSpPr>
              <p:nvPr userDrawn="1"/>
            </p:nvSpPr>
            <p:spPr bwMode="auto">
              <a:xfrm>
                <a:off x="0" y="2416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Line 47"/>
              <p:cNvSpPr>
                <a:spLocks noChangeShapeType="1"/>
              </p:cNvSpPr>
              <p:nvPr userDrawn="1"/>
            </p:nvSpPr>
            <p:spPr bwMode="auto">
              <a:xfrm>
                <a:off x="0" y="250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Line 48"/>
              <p:cNvSpPr>
                <a:spLocks noChangeShapeType="1"/>
              </p:cNvSpPr>
              <p:nvPr userDrawn="1"/>
            </p:nvSpPr>
            <p:spPr bwMode="auto">
              <a:xfrm>
                <a:off x="0" y="2371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Line 49"/>
              <p:cNvSpPr>
                <a:spLocks noChangeShapeType="1"/>
              </p:cNvSpPr>
              <p:nvPr userDrawn="1"/>
            </p:nvSpPr>
            <p:spPr bwMode="auto">
              <a:xfrm>
                <a:off x="0" y="2245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Line 50"/>
              <p:cNvSpPr>
                <a:spLocks noChangeShapeType="1"/>
              </p:cNvSpPr>
              <p:nvPr userDrawn="1"/>
            </p:nvSpPr>
            <p:spPr bwMode="auto">
              <a:xfrm>
                <a:off x="0" y="235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Line 51"/>
              <p:cNvSpPr>
                <a:spLocks noChangeShapeType="1"/>
              </p:cNvSpPr>
              <p:nvPr userDrawn="1"/>
            </p:nvSpPr>
            <p:spPr bwMode="auto">
              <a:xfrm>
                <a:off x="0" y="2290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Line 52"/>
              <p:cNvSpPr>
                <a:spLocks noChangeShapeType="1"/>
              </p:cNvSpPr>
              <p:nvPr userDrawn="1"/>
            </p:nvSpPr>
            <p:spPr bwMode="auto">
              <a:xfrm>
                <a:off x="0" y="2269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Line 53"/>
              <p:cNvSpPr>
                <a:spLocks noChangeShapeType="1"/>
              </p:cNvSpPr>
              <p:nvPr userDrawn="1"/>
            </p:nvSpPr>
            <p:spPr bwMode="auto">
              <a:xfrm>
                <a:off x="0" y="213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Line 54"/>
              <p:cNvSpPr>
                <a:spLocks noChangeShapeType="1"/>
              </p:cNvSpPr>
              <p:nvPr userDrawn="1"/>
            </p:nvSpPr>
            <p:spPr bwMode="auto">
              <a:xfrm>
                <a:off x="0" y="216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Line 55"/>
              <p:cNvSpPr>
                <a:spLocks noChangeShapeType="1"/>
              </p:cNvSpPr>
              <p:nvPr userDrawn="1"/>
            </p:nvSpPr>
            <p:spPr bwMode="auto">
              <a:xfrm>
                <a:off x="0" y="219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Line 56"/>
              <p:cNvSpPr>
                <a:spLocks noChangeShapeType="1"/>
              </p:cNvSpPr>
              <p:nvPr userDrawn="1"/>
            </p:nvSpPr>
            <p:spPr bwMode="auto">
              <a:xfrm>
                <a:off x="0" y="2040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Line 57"/>
              <p:cNvSpPr>
                <a:spLocks noChangeShapeType="1"/>
              </p:cNvSpPr>
              <p:nvPr userDrawn="1"/>
            </p:nvSpPr>
            <p:spPr bwMode="auto">
              <a:xfrm>
                <a:off x="0" y="1992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Line 58"/>
              <p:cNvSpPr>
                <a:spLocks noChangeShapeType="1"/>
              </p:cNvSpPr>
              <p:nvPr userDrawn="1"/>
            </p:nvSpPr>
            <p:spPr bwMode="auto">
              <a:xfrm>
                <a:off x="0" y="2085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Line 59"/>
              <p:cNvSpPr>
                <a:spLocks noChangeShapeType="1"/>
              </p:cNvSpPr>
              <p:nvPr userDrawn="1"/>
            </p:nvSpPr>
            <p:spPr bwMode="auto">
              <a:xfrm>
                <a:off x="0" y="1593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Line 60"/>
              <p:cNvSpPr>
                <a:spLocks noChangeShapeType="1"/>
              </p:cNvSpPr>
              <p:nvPr userDrawn="1"/>
            </p:nvSpPr>
            <p:spPr bwMode="auto">
              <a:xfrm>
                <a:off x="0" y="156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Line 61"/>
              <p:cNvSpPr>
                <a:spLocks noChangeShapeType="1"/>
              </p:cNvSpPr>
              <p:nvPr userDrawn="1"/>
            </p:nvSpPr>
            <p:spPr bwMode="auto">
              <a:xfrm>
                <a:off x="0" y="1947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Line 62"/>
              <p:cNvSpPr>
                <a:spLocks noChangeShapeType="1"/>
              </p:cNvSpPr>
              <p:nvPr userDrawn="1"/>
            </p:nvSpPr>
            <p:spPr bwMode="auto">
              <a:xfrm>
                <a:off x="0" y="1821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Line 63"/>
              <p:cNvSpPr>
                <a:spLocks noChangeShapeType="1"/>
              </p:cNvSpPr>
              <p:nvPr userDrawn="1"/>
            </p:nvSpPr>
            <p:spPr bwMode="auto">
              <a:xfrm>
                <a:off x="0" y="1740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Line 64"/>
              <p:cNvSpPr>
                <a:spLocks noChangeShapeType="1"/>
              </p:cNvSpPr>
              <p:nvPr userDrawn="1"/>
            </p:nvSpPr>
            <p:spPr bwMode="auto">
              <a:xfrm>
                <a:off x="0" y="192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Line 65"/>
              <p:cNvSpPr>
                <a:spLocks noChangeShapeType="1"/>
              </p:cNvSpPr>
              <p:nvPr userDrawn="1"/>
            </p:nvSpPr>
            <p:spPr bwMode="auto">
              <a:xfrm>
                <a:off x="0" y="1614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Line 66"/>
              <p:cNvSpPr>
                <a:spLocks noChangeShapeType="1"/>
              </p:cNvSpPr>
              <p:nvPr userDrawn="1"/>
            </p:nvSpPr>
            <p:spPr bwMode="auto">
              <a:xfrm>
                <a:off x="0" y="166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Line 67"/>
              <p:cNvSpPr>
                <a:spLocks noChangeShapeType="1"/>
              </p:cNvSpPr>
              <p:nvPr userDrawn="1"/>
            </p:nvSpPr>
            <p:spPr bwMode="auto">
              <a:xfrm>
                <a:off x="0" y="186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Line 68"/>
              <p:cNvSpPr>
                <a:spLocks noChangeShapeType="1"/>
              </p:cNvSpPr>
              <p:nvPr userDrawn="1"/>
            </p:nvSpPr>
            <p:spPr bwMode="auto">
              <a:xfrm>
                <a:off x="0" y="1845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Line 69"/>
              <p:cNvSpPr>
                <a:spLocks noChangeShapeType="1"/>
              </p:cNvSpPr>
              <p:nvPr userDrawn="1"/>
            </p:nvSpPr>
            <p:spPr bwMode="auto">
              <a:xfrm>
                <a:off x="0" y="1437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" name="Line 70"/>
              <p:cNvSpPr>
                <a:spLocks noChangeShapeType="1"/>
              </p:cNvSpPr>
              <p:nvPr userDrawn="1"/>
            </p:nvSpPr>
            <p:spPr bwMode="auto">
              <a:xfrm>
                <a:off x="0" y="1473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" name="Line 71"/>
              <p:cNvSpPr>
                <a:spLocks noChangeShapeType="1"/>
              </p:cNvSpPr>
              <p:nvPr userDrawn="1"/>
            </p:nvSpPr>
            <p:spPr bwMode="auto">
              <a:xfrm>
                <a:off x="0" y="150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" name="Line 72"/>
              <p:cNvSpPr>
                <a:spLocks noChangeShapeType="1"/>
              </p:cNvSpPr>
              <p:nvPr userDrawn="1"/>
            </p:nvSpPr>
            <p:spPr bwMode="auto">
              <a:xfrm>
                <a:off x="0" y="1347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" name="Line 73"/>
              <p:cNvSpPr>
                <a:spLocks noChangeShapeType="1"/>
              </p:cNvSpPr>
              <p:nvPr userDrawn="1"/>
            </p:nvSpPr>
            <p:spPr bwMode="auto">
              <a:xfrm>
                <a:off x="0" y="1392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6" name="Line 74"/>
              <p:cNvSpPr>
                <a:spLocks noChangeShapeType="1"/>
              </p:cNvSpPr>
              <p:nvPr userDrawn="1"/>
            </p:nvSpPr>
            <p:spPr bwMode="auto">
              <a:xfrm>
                <a:off x="0" y="101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" name="Line 75"/>
              <p:cNvSpPr>
                <a:spLocks noChangeShapeType="1"/>
              </p:cNvSpPr>
              <p:nvPr userDrawn="1"/>
            </p:nvSpPr>
            <p:spPr bwMode="auto">
              <a:xfrm>
                <a:off x="0" y="989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" name="Line 76"/>
              <p:cNvSpPr>
                <a:spLocks noChangeShapeType="1"/>
              </p:cNvSpPr>
              <p:nvPr userDrawn="1"/>
            </p:nvSpPr>
            <p:spPr bwMode="auto">
              <a:xfrm>
                <a:off x="0" y="1244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" name="Line 77"/>
              <p:cNvSpPr>
                <a:spLocks noChangeShapeType="1"/>
              </p:cNvSpPr>
              <p:nvPr userDrawn="1"/>
            </p:nvSpPr>
            <p:spPr bwMode="auto">
              <a:xfrm>
                <a:off x="0" y="1163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" name="Line 78"/>
              <p:cNvSpPr>
                <a:spLocks noChangeShapeType="1"/>
              </p:cNvSpPr>
              <p:nvPr userDrawn="1"/>
            </p:nvSpPr>
            <p:spPr bwMode="auto">
              <a:xfrm>
                <a:off x="0" y="1037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Line 79"/>
              <p:cNvSpPr>
                <a:spLocks noChangeShapeType="1"/>
              </p:cNvSpPr>
              <p:nvPr userDrawn="1"/>
            </p:nvSpPr>
            <p:spPr bwMode="auto">
              <a:xfrm>
                <a:off x="0" y="1091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Line 80"/>
              <p:cNvSpPr>
                <a:spLocks noChangeShapeType="1"/>
              </p:cNvSpPr>
              <p:nvPr userDrawn="1"/>
            </p:nvSpPr>
            <p:spPr bwMode="auto">
              <a:xfrm>
                <a:off x="0" y="128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Line 81"/>
              <p:cNvSpPr>
                <a:spLocks noChangeShapeType="1"/>
              </p:cNvSpPr>
              <p:nvPr userDrawn="1"/>
            </p:nvSpPr>
            <p:spPr bwMode="auto">
              <a:xfrm>
                <a:off x="0" y="1268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Line 82"/>
              <p:cNvSpPr>
                <a:spLocks noChangeShapeType="1"/>
              </p:cNvSpPr>
              <p:nvPr userDrawn="1"/>
            </p:nvSpPr>
            <p:spPr bwMode="auto">
              <a:xfrm>
                <a:off x="0" y="86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Line 83"/>
              <p:cNvSpPr>
                <a:spLocks noChangeShapeType="1"/>
              </p:cNvSpPr>
              <p:nvPr userDrawn="1"/>
            </p:nvSpPr>
            <p:spPr bwMode="auto">
              <a:xfrm>
                <a:off x="0" y="89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Line 84"/>
              <p:cNvSpPr>
                <a:spLocks noChangeShapeType="1"/>
              </p:cNvSpPr>
              <p:nvPr userDrawn="1"/>
            </p:nvSpPr>
            <p:spPr bwMode="auto">
              <a:xfrm>
                <a:off x="0" y="92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Line 85"/>
              <p:cNvSpPr>
                <a:spLocks noChangeShapeType="1"/>
              </p:cNvSpPr>
              <p:nvPr userDrawn="1"/>
            </p:nvSpPr>
            <p:spPr bwMode="auto">
              <a:xfrm>
                <a:off x="0" y="770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Line 86"/>
              <p:cNvSpPr>
                <a:spLocks noChangeShapeType="1"/>
              </p:cNvSpPr>
              <p:nvPr userDrawn="1"/>
            </p:nvSpPr>
            <p:spPr bwMode="auto">
              <a:xfrm>
                <a:off x="0" y="815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Line 87"/>
              <p:cNvSpPr>
                <a:spLocks noChangeShapeType="1"/>
              </p:cNvSpPr>
              <p:nvPr userDrawn="1"/>
            </p:nvSpPr>
            <p:spPr bwMode="auto">
              <a:xfrm>
                <a:off x="0" y="71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Line 88"/>
              <p:cNvSpPr>
                <a:spLocks noChangeShapeType="1"/>
              </p:cNvSpPr>
              <p:nvPr userDrawn="1"/>
            </p:nvSpPr>
            <p:spPr bwMode="auto">
              <a:xfrm>
                <a:off x="0" y="646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Line 89"/>
              <p:cNvSpPr>
                <a:spLocks noChangeShapeType="1"/>
              </p:cNvSpPr>
              <p:nvPr userDrawn="1"/>
            </p:nvSpPr>
            <p:spPr bwMode="auto">
              <a:xfrm>
                <a:off x="0" y="522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Line 90"/>
              <p:cNvSpPr>
                <a:spLocks noChangeShapeType="1"/>
              </p:cNvSpPr>
              <p:nvPr userDrawn="1"/>
            </p:nvSpPr>
            <p:spPr bwMode="auto">
              <a:xfrm>
                <a:off x="0" y="558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Line 91"/>
              <p:cNvSpPr>
                <a:spLocks noChangeShapeType="1"/>
              </p:cNvSpPr>
              <p:nvPr userDrawn="1"/>
            </p:nvSpPr>
            <p:spPr bwMode="auto">
              <a:xfrm>
                <a:off x="0" y="591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Line 92"/>
              <p:cNvSpPr>
                <a:spLocks noChangeShapeType="1"/>
              </p:cNvSpPr>
              <p:nvPr userDrawn="1"/>
            </p:nvSpPr>
            <p:spPr bwMode="auto">
              <a:xfrm>
                <a:off x="0" y="432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Line 93"/>
              <p:cNvSpPr>
                <a:spLocks noChangeShapeType="1"/>
              </p:cNvSpPr>
              <p:nvPr userDrawn="1"/>
            </p:nvSpPr>
            <p:spPr bwMode="auto">
              <a:xfrm>
                <a:off x="0" y="384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Line 94"/>
              <p:cNvSpPr>
                <a:spLocks noChangeShapeType="1"/>
              </p:cNvSpPr>
              <p:nvPr userDrawn="1"/>
            </p:nvSpPr>
            <p:spPr bwMode="auto">
              <a:xfrm>
                <a:off x="0" y="477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Line 95"/>
              <p:cNvSpPr>
                <a:spLocks noChangeShapeType="1"/>
              </p:cNvSpPr>
              <p:nvPr userDrawn="1"/>
            </p:nvSpPr>
            <p:spPr bwMode="auto">
              <a:xfrm>
                <a:off x="0" y="33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Line 96"/>
              <p:cNvSpPr>
                <a:spLocks noChangeShapeType="1"/>
              </p:cNvSpPr>
              <p:nvPr userDrawn="1"/>
            </p:nvSpPr>
            <p:spPr bwMode="auto">
              <a:xfrm>
                <a:off x="0" y="318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Line 97"/>
              <p:cNvSpPr>
                <a:spLocks noChangeShapeType="1"/>
              </p:cNvSpPr>
              <p:nvPr userDrawn="1"/>
            </p:nvSpPr>
            <p:spPr bwMode="auto">
              <a:xfrm>
                <a:off x="0" y="258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" name="Line 98"/>
              <p:cNvSpPr>
                <a:spLocks noChangeShapeType="1"/>
              </p:cNvSpPr>
              <p:nvPr userDrawn="1"/>
            </p:nvSpPr>
            <p:spPr bwMode="auto">
              <a:xfrm>
                <a:off x="0" y="7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1" name="Line 99"/>
              <p:cNvSpPr>
                <a:spLocks noChangeShapeType="1"/>
              </p:cNvSpPr>
              <p:nvPr userDrawn="1"/>
            </p:nvSpPr>
            <p:spPr bwMode="auto">
              <a:xfrm>
                <a:off x="0" y="43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Line 100"/>
              <p:cNvSpPr>
                <a:spLocks noChangeShapeType="1"/>
              </p:cNvSpPr>
              <p:nvPr userDrawn="1"/>
            </p:nvSpPr>
            <p:spPr bwMode="auto">
              <a:xfrm>
                <a:off x="0" y="91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" name="Line 101"/>
              <p:cNvSpPr>
                <a:spLocks noChangeShapeType="1"/>
              </p:cNvSpPr>
              <p:nvPr userDrawn="1"/>
            </p:nvSpPr>
            <p:spPr bwMode="auto">
              <a:xfrm>
                <a:off x="0" y="145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" name="Line 102"/>
              <p:cNvSpPr>
                <a:spLocks noChangeShapeType="1"/>
              </p:cNvSpPr>
              <p:nvPr userDrawn="1"/>
            </p:nvSpPr>
            <p:spPr bwMode="auto">
              <a:xfrm>
                <a:off x="0" y="202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5" name="Rectangle 108"/>
          <p:cNvSpPr>
            <a:spLocks noChangeArrowheads="1"/>
          </p:cNvSpPr>
          <p:nvPr/>
        </p:nvSpPr>
        <p:spPr bwMode="auto">
          <a:xfrm>
            <a:off x="3017838" y="2120900"/>
            <a:ext cx="5662612" cy="77788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06" name="Rectangle 109"/>
          <p:cNvSpPr>
            <a:spLocks noChangeArrowheads="1"/>
          </p:cNvSpPr>
          <p:nvPr/>
        </p:nvSpPr>
        <p:spPr bwMode="auto">
          <a:xfrm>
            <a:off x="1098550" y="862013"/>
            <a:ext cx="5662613" cy="77787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4202" name="Rectangle 106"/>
          <p:cNvSpPr>
            <a:spLocks noGrp="1" noChangeArrowheads="1"/>
          </p:cNvSpPr>
          <p:nvPr>
            <p:ph type="ctrTitle"/>
          </p:nvPr>
        </p:nvSpPr>
        <p:spPr>
          <a:xfrm>
            <a:off x="1169988" y="1046163"/>
            <a:ext cx="7380287" cy="10128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203" name="Rectangle 107"/>
          <p:cNvSpPr>
            <a:spLocks noGrp="1" noChangeArrowheads="1"/>
          </p:cNvSpPr>
          <p:nvPr>
            <p:ph type="subTitle" idx="1"/>
          </p:nvPr>
        </p:nvSpPr>
        <p:spPr>
          <a:xfrm>
            <a:off x="1566863" y="2693988"/>
            <a:ext cx="6662737" cy="299402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07" name="Rectangle 103"/>
          <p:cNvSpPr>
            <a:spLocks noGrp="1" noChangeArrowheads="1"/>
          </p:cNvSpPr>
          <p:nvPr>
            <p:ph type="dt" sz="half" idx="10"/>
          </p:nvPr>
        </p:nvSpPr>
        <p:spPr>
          <a:xfrm>
            <a:off x="1387475" y="6357938"/>
            <a:ext cx="1905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" name="Rectangle 104"/>
          <p:cNvSpPr>
            <a:spLocks noGrp="1" noChangeArrowheads="1"/>
          </p:cNvSpPr>
          <p:nvPr>
            <p:ph type="ftr" sz="quarter" idx="11"/>
          </p:nvPr>
        </p:nvSpPr>
        <p:spPr>
          <a:xfrm>
            <a:off x="3722688" y="6357938"/>
            <a:ext cx="2271712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" name="Rectangle 10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64300" y="6361113"/>
            <a:ext cx="1906588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AD8605-89B3-46B2-8FD9-2796579DCB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5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 autoUpdateAnimBg="0"/>
      <p:bldP spid="106" grpId="0" animBg="1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03357-F064-4FCA-8A9B-25BBB22F85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719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8625" y="609600"/>
            <a:ext cx="19891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9625" y="609600"/>
            <a:ext cx="5816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5C648-2E95-42F4-88AA-BCD22EE4F7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560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D7240-B1A7-40EE-B732-308AC038E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052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38BCC-75CC-4AD1-AF77-6B4C79D35E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072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625" y="2214563"/>
            <a:ext cx="3902075" cy="3881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4100" y="2214563"/>
            <a:ext cx="3903663" cy="3881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A071C-3A4C-43AD-980F-40D45355EE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68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B6FAE-B79C-4B34-BC41-607E8F0696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61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4F020-0319-4F39-B851-0E24331A0B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98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EA1FF-4737-4FD4-9C93-BE2604AD84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91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19D3E-535C-4ABD-980E-2FDA32DD53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36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1B650-154B-4A1C-B365-93C70767FF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624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8263"/>
            <a:ext cx="8915400" cy="6713537"/>
            <a:chOff x="0" y="43"/>
            <a:chExt cx="5616" cy="4229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43"/>
              <a:ext cx="408" cy="4229"/>
              <a:chOff x="0" y="43"/>
              <a:chExt cx="5760" cy="4229"/>
            </a:xfrm>
          </p:grpSpPr>
          <p:sp>
            <p:nvSpPr>
              <p:cNvPr id="1038" name="Line 4"/>
              <p:cNvSpPr>
                <a:spLocks noChangeShapeType="1"/>
              </p:cNvSpPr>
              <p:nvPr userDrawn="1"/>
            </p:nvSpPr>
            <p:spPr bwMode="auto">
              <a:xfrm>
                <a:off x="0" y="4203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" name="Line 5"/>
              <p:cNvSpPr>
                <a:spLocks noChangeShapeType="1"/>
              </p:cNvSpPr>
              <p:nvPr userDrawn="1"/>
            </p:nvSpPr>
            <p:spPr bwMode="auto">
              <a:xfrm>
                <a:off x="0" y="4239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" name="Line 6"/>
              <p:cNvSpPr>
                <a:spLocks noChangeShapeType="1"/>
              </p:cNvSpPr>
              <p:nvPr userDrawn="1"/>
            </p:nvSpPr>
            <p:spPr bwMode="auto">
              <a:xfrm>
                <a:off x="0" y="4272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" name="Line 7"/>
              <p:cNvSpPr>
                <a:spLocks noChangeShapeType="1"/>
              </p:cNvSpPr>
              <p:nvPr userDrawn="1"/>
            </p:nvSpPr>
            <p:spPr bwMode="auto">
              <a:xfrm>
                <a:off x="0" y="4113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" name="Line 8"/>
              <p:cNvSpPr>
                <a:spLocks noChangeShapeType="1"/>
              </p:cNvSpPr>
              <p:nvPr userDrawn="1"/>
            </p:nvSpPr>
            <p:spPr bwMode="auto">
              <a:xfrm>
                <a:off x="0" y="4065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" name="Line 9"/>
              <p:cNvSpPr>
                <a:spLocks noChangeShapeType="1"/>
              </p:cNvSpPr>
              <p:nvPr userDrawn="1"/>
            </p:nvSpPr>
            <p:spPr bwMode="auto">
              <a:xfrm>
                <a:off x="0" y="4158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" name="Line 10"/>
              <p:cNvSpPr>
                <a:spLocks noChangeShapeType="1"/>
              </p:cNvSpPr>
              <p:nvPr userDrawn="1"/>
            </p:nvSpPr>
            <p:spPr bwMode="auto">
              <a:xfrm>
                <a:off x="0" y="366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5" name="Line 11"/>
              <p:cNvSpPr>
                <a:spLocks noChangeShapeType="1"/>
              </p:cNvSpPr>
              <p:nvPr userDrawn="1"/>
            </p:nvSpPr>
            <p:spPr bwMode="auto">
              <a:xfrm>
                <a:off x="0" y="3639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6" name="Line 12"/>
              <p:cNvSpPr>
                <a:spLocks noChangeShapeType="1"/>
              </p:cNvSpPr>
              <p:nvPr userDrawn="1"/>
            </p:nvSpPr>
            <p:spPr bwMode="auto">
              <a:xfrm>
                <a:off x="0" y="4020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" name="Line 13"/>
              <p:cNvSpPr>
                <a:spLocks noChangeShapeType="1"/>
              </p:cNvSpPr>
              <p:nvPr userDrawn="1"/>
            </p:nvSpPr>
            <p:spPr bwMode="auto">
              <a:xfrm>
                <a:off x="0" y="3894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8" name="Line 14"/>
              <p:cNvSpPr>
                <a:spLocks noChangeShapeType="1"/>
              </p:cNvSpPr>
              <p:nvPr userDrawn="1"/>
            </p:nvSpPr>
            <p:spPr bwMode="auto">
              <a:xfrm>
                <a:off x="0" y="3813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9" name="Line 15"/>
              <p:cNvSpPr>
                <a:spLocks noChangeShapeType="1"/>
              </p:cNvSpPr>
              <p:nvPr userDrawn="1"/>
            </p:nvSpPr>
            <p:spPr bwMode="auto">
              <a:xfrm>
                <a:off x="0" y="3999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0" name="Line 16"/>
              <p:cNvSpPr>
                <a:spLocks noChangeShapeType="1"/>
              </p:cNvSpPr>
              <p:nvPr userDrawn="1"/>
            </p:nvSpPr>
            <p:spPr bwMode="auto">
              <a:xfrm>
                <a:off x="0" y="3687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1" name="Line 17"/>
              <p:cNvSpPr>
                <a:spLocks noChangeShapeType="1"/>
              </p:cNvSpPr>
              <p:nvPr userDrawn="1"/>
            </p:nvSpPr>
            <p:spPr bwMode="auto">
              <a:xfrm>
                <a:off x="0" y="3741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2" name="Line 18"/>
              <p:cNvSpPr>
                <a:spLocks noChangeShapeType="1"/>
              </p:cNvSpPr>
              <p:nvPr userDrawn="1"/>
            </p:nvSpPr>
            <p:spPr bwMode="auto">
              <a:xfrm>
                <a:off x="0" y="393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3" name="Line 19"/>
              <p:cNvSpPr>
                <a:spLocks noChangeShapeType="1"/>
              </p:cNvSpPr>
              <p:nvPr userDrawn="1"/>
            </p:nvSpPr>
            <p:spPr bwMode="auto">
              <a:xfrm>
                <a:off x="0" y="3918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4" name="Line 20"/>
              <p:cNvSpPr>
                <a:spLocks noChangeShapeType="1"/>
              </p:cNvSpPr>
              <p:nvPr userDrawn="1"/>
            </p:nvSpPr>
            <p:spPr bwMode="auto">
              <a:xfrm>
                <a:off x="0" y="351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5" name="Line 21"/>
              <p:cNvSpPr>
                <a:spLocks noChangeShapeType="1"/>
              </p:cNvSpPr>
              <p:nvPr userDrawn="1"/>
            </p:nvSpPr>
            <p:spPr bwMode="auto">
              <a:xfrm>
                <a:off x="0" y="354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6" name="Line 22"/>
              <p:cNvSpPr>
                <a:spLocks noChangeShapeType="1"/>
              </p:cNvSpPr>
              <p:nvPr userDrawn="1"/>
            </p:nvSpPr>
            <p:spPr bwMode="auto">
              <a:xfrm>
                <a:off x="0" y="357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7" name="Line 23"/>
              <p:cNvSpPr>
                <a:spLocks noChangeShapeType="1"/>
              </p:cNvSpPr>
              <p:nvPr userDrawn="1"/>
            </p:nvSpPr>
            <p:spPr bwMode="auto">
              <a:xfrm>
                <a:off x="0" y="3420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8" name="Line 24"/>
              <p:cNvSpPr>
                <a:spLocks noChangeShapeType="1"/>
              </p:cNvSpPr>
              <p:nvPr userDrawn="1"/>
            </p:nvSpPr>
            <p:spPr bwMode="auto">
              <a:xfrm>
                <a:off x="0" y="3372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9" name="Line 25"/>
              <p:cNvSpPr>
                <a:spLocks noChangeShapeType="1"/>
              </p:cNvSpPr>
              <p:nvPr userDrawn="1"/>
            </p:nvSpPr>
            <p:spPr bwMode="auto">
              <a:xfrm>
                <a:off x="0" y="3465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0" name="Line 26"/>
              <p:cNvSpPr>
                <a:spLocks noChangeShapeType="1"/>
              </p:cNvSpPr>
              <p:nvPr userDrawn="1"/>
            </p:nvSpPr>
            <p:spPr bwMode="auto">
              <a:xfrm>
                <a:off x="0" y="2973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1" name="Line 27"/>
              <p:cNvSpPr>
                <a:spLocks noChangeShapeType="1"/>
              </p:cNvSpPr>
              <p:nvPr userDrawn="1"/>
            </p:nvSpPr>
            <p:spPr bwMode="auto">
              <a:xfrm>
                <a:off x="0" y="294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2" name="Line 28"/>
              <p:cNvSpPr>
                <a:spLocks noChangeShapeType="1"/>
              </p:cNvSpPr>
              <p:nvPr userDrawn="1"/>
            </p:nvSpPr>
            <p:spPr bwMode="auto">
              <a:xfrm>
                <a:off x="0" y="3327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3" name="Line 29"/>
              <p:cNvSpPr>
                <a:spLocks noChangeShapeType="1"/>
              </p:cNvSpPr>
              <p:nvPr userDrawn="1"/>
            </p:nvSpPr>
            <p:spPr bwMode="auto">
              <a:xfrm>
                <a:off x="0" y="3201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4" name="Line 30"/>
              <p:cNvSpPr>
                <a:spLocks noChangeShapeType="1"/>
              </p:cNvSpPr>
              <p:nvPr userDrawn="1"/>
            </p:nvSpPr>
            <p:spPr bwMode="auto">
              <a:xfrm>
                <a:off x="0" y="3120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5" name="Line 31"/>
              <p:cNvSpPr>
                <a:spLocks noChangeShapeType="1"/>
              </p:cNvSpPr>
              <p:nvPr userDrawn="1"/>
            </p:nvSpPr>
            <p:spPr bwMode="auto">
              <a:xfrm>
                <a:off x="0" y="330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6" name="Line 32"/>
              <p:cNvSpPr>
                <a:spLocks noChangeShapeType="1"/>
              </p:cNvSpPr>
              <p:nvPr userDrawn="1"/>
            </p:nvSpPr>
            <p:spPr bwMode="auto">
              <a:xfrm>
                <a:off x="0" y="2994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7" name="Line 33"/>
              <p:cNvSpPr>
                <a:spLocks noChangeShapeType="1"/>
              </p:cNvSpPr>
              <p:nvPr userDrawn="1"/>
            </p:nvSpPr>
            <p:spPr bwMode="auto">
              <a:xfrm>
                <a:off x="0" y="304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8" name="Line 34"/>
              <p:cNvSpPr>
                <a:spLocks noChangeShapeType="1"/>
              </p:cNvSpPr>
              <p:nvPr userDrawn="1"/>
            </p:nvSpPr>
            <p:spPr bwMode="auto">
              <a:xfrm>
                <a:off x="0" y="324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9" name="Line 35"/>
              <p:cNvSpPr>
                <a:spLocks noChangeShapeType="1"/>
              </p:cNvSpPr>
              <p:nvPr userDrawn="1"/>
            </p:nvSpPr>
            <p:spPr bwMode="auto">
              <a:xfrm>
                <a:off x="0" y="3225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0" name="Line 36"/>
              <p:cNvSpPr>
                <a:spLocks noChangeShapeType="1"/>
              </p:cNvSpPr>
              <p:nvPr userDrawn="1"/>
            </p:nvSpPr>
            <p:spPr bwMode="auto">
              <a:xfrm>
                <a:off x="0" y="2831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1" name="Line 37"/>
              <p:cNvSpPr>
                <a:spLocks noChangeShapeType="1"/>
              </p:cNvSpPr>
              <p:nvPr userDrawn="1"/>
            </p:nvSpPr>
            <p:spPr bwMode="auto">
              <a:xfrm>
                <a:off x="0" y="2750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2" name="Line 38"/>
              <p:cNvSpPr>
                <a:spLocks noChangeShapeType="1"/>
              </p:cNvSpPr>
              <p:nvPr userDrawn="1"/>
            </p:nvSpPr>
            <p:spPr bwMode="auto">
              <a:xfrm>
                <a:off x="0" y="267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3" name="Line 39"/>
              <p:cNvSpPr>
                <a:spLocks noChangeShapeType="1"/>
              </p:cNvSpPr>
              <p:nvPr userDrawn="1"/>
            </p:nvSpPr>
            <p:spPr bwMode="auto">
              <a:xfrm>
                <a:off x="0" y="287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4" name="Line 40"/>
              <p:cNvSpPr>
                <a:spLocks noChangeShapeType="1"/>
              </p:cNvSpPr>
              <p:nvPr userDrawn="1"/>
            </p:nvSpPr>
            <p:spPr bwMode="auto">
              <a:xfrm>
                <a:off x="0" y="2855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5" name="Line 41"/>
              <p:cNvSpPr>
                <a:spLocks noChangeShapeType="1"/>
              </p:cNvSpPr>
              <p:nvPr userDrawn="1"/>
            </p:nvSpPr>
            <p:spPr bwMode="auto">
              <a:xfrm>
                <a:off x="0" y="2554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6" name="Line 42"/>
              <p:cNvSpPr>
                <a:spLocks noChangeShapeType="1"/>
              </p:cNvSpPr>
              <p:nvPr userDrawn="1"/>
            </p:nvSpPr>
            <p:spPr bwMode="auto">
              <a:xfrm>
                <a:off x="0" y="2590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7" name="Line 43"/>
              <p:cNvSpPr>
                <a:spLocks noChangeShapeType="1"/>
              </p:cNvSpPr>
              <p:nvPr userDrawn="1"/>
            </p:nvSpPr>
            <p:spPr bwMode="auto">
              <a:xfrm>
                <a:off x="0" y="2623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8" name="Line 44"/>
              <p:cNvSpPr>
                <a:spLocks noChangeShapeType="1"/>
              </p:cNvSpPr>
              <p:nvPr userDrawn="1"/>
            </p:nvSpPr>
            <p:spPr bwMode="auto">
              <a:xfrm>
                <a:off x="0" y="2464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9" name="Line 45"/>
              <p:cNvSpPr>
                <a:spLocks noChangeShapeType="1"/>
              </p:cNvSpPr>
              <p:nvPr userDrawn="1"/>
            </p:nvSpPr>
            <p:spPr bwMode="auto">
              <a:xfrm>
                <a:off x="0" y="2416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0" name="Line 46"/>
              <p:cNvSpPr>
                <a:spLocks noChangeShapeType="1"/>
              </p:cNvSpPr>
              <p:nvPr userDrawn="1"/>
            </p:nvSpPr>
            <p:spPr bwMode="auto">
              <a:xfrm>
                <a:off x="0" y="250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1" name="Line 47"/>
              <p:cNvSpPr>
                <a:spLocks noChangeShapeType="1"/>
              </p:cNvSpPr>
              <p:nvPr userDrawn="1"/>
            </p:nvSpPr>
            <p:spPr bwMode="auto">
              <a:xfrm>
                <a:off x="0" y="2371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2" name="Line 48"/>
              <p:cNvSpPr>
                <a:spLocks noChangeShapeType="1"/>
              </p:cNvSpPr>
              <p:nvPr userDrawn="1"/>
            </p:nvSpPr>
            <p:spPr bwMode="auto">
              <a:xfrm>
                <a:off x="0" y="2245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3" name="Line 49"/>
              <p:cNvSpPr>
                <a:spLocks noChangeShapeType="1"/>
              </p:cNvSpPr>
              <p:nvPr userDrawn="1"/>
            </p:nvSpPr>
            <p:spPr bwMode="auto">
              <a:xfrm>
                <a:off x="0" y="235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4" name="Line 50"/>
              <p:cNvSpPr>
                <a:spLocks noChangeShapeType="1"/>
              </p:cNvSpPr>
              <p:nvPr userDrawn="1"/>
            </p:nvSpPr>
            <p:spPr bwMode="auto">
              <a:xfrm>
                <a:off x="0" y="2290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5" name="Line 51"/>
              <p:cNvSpPr>
                <a:spLocks noChangeShapeType="1"/>
              </p:cNvSpPr>
              <p:nvPr userDrawn="1"/>
            </p:nvSpPr>
            <p:spPr bwMode="auto">
              <a:xfrm>
                <a:off x="0" y="2269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6" name="Line 52"/>
              <p:cNvSpPr>
                <a:spLocks noChangeShapeType="1"/>
              </p:cNvSpPr>
              <p:nvPr userDrawn="1"/>
            </p:nvSpPr>
            <p:spPr bwMode="auto">
              <a:xfrm>
                <a:off x="0" y="213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7" name="Line 53"/>
              <p:cNvSpPr>
                <a:spLocks noChangeShapeType="1"/>
              </p:cNvSpPr>
              <p:nvPr userDrawn="1"/>
            </p:nvSpPr>
            <p:spPr bwMode="auto">
              <a:xfrm>
                <a:off x="0" y="216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8" name="Line 54"/>
              <p:cNvSpPr>
                <a:spLocks noChangeShapeType="1"/>
              </p:cNvSpPr>
              <p:nvPr userDrawn="1"/>
            </p:nvSpPr>
            <p:spPr bwMode="auto">
              <a:xfrm>
                <a:off x="0" y="219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9" name="Line 55"/>
              <p:cNvSpPr>
                <a:spLocks noChangeShapeType="1"/>
              </p:cNvSpPr>
              <p:nvPr userDrawn="1"/>
            </p:nvSpPr>
            <p:spPr bwMode="auto">
              <a:xfrm>
                <a:off x="0" y="2040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0" name="Line 56"/>
              <p:cNvSpPr>
                <a:spLocks noChangeShapeType="1"/>
              </p:cNvSpPr>
              <p:nvPr userDrawn="1"/>
            </p:nvSpPr>
            <p:spPr bwMode="auto">
              <a:xfrm>
                <a:off x="0" y="1992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1" name="Line 57"/>
              <p:cNvSpPr>
                <a:spLocks noChangeShapeType="1"/>
              </p:cNvSpPr>
              <p:nvPr userDrawn="1"/>
            </p:nvSpPr>
            <p:spPr bwMode="auto">
              <a:xfrm>
                <a:off x="0" y="2085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2" name="Line 58"/>
              <p:cNvSpPr>
                <a:spLocks noChangeShapeType="1"/>
              </p:cNvSpPr>
              <p:nvPr userDrawn="1"/>
            </p:nvSpPr>
            <p:spPr bwMode="auto">
              <a:xfrm>
                <a:off x="0" y="1593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3" name="Line 59"/>
              <p:cNvSpPr>
                <a:spLocks noChangeShapeType="1"/>
              </p:cNvSpPr>
              <p:nvPr userDrawn="1"/>
            </p:nvSpPr>
            <p:spPr bwMode="auto">
              <a:xfrm>
                <a:off x="0" y="156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4" name="Line 60"/>
              <p:cNvSpPr>
                <a:spLocks noChangeShapeType="1"/>
              </p:cNvSpPr>
              <p:nvPr userDrawn="1"/>
            </p:nvSpPr>
            <p:spPr bwMode="auto">
              <a:xfrm>
                <a:off x="0" y="1947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5" name="Line 61"/>
              <p:cNvSpPr>
                <a:spLocks noChangeShapeType="1"/>
              </p:cNvSpPr>
              <p:nvPr userDrawn="1"/>
            </p:nvSpPr>
            <p:spPr bwMode="auto">
              <a:xfrm>
                <a:off x="0" y="1821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6" name="Line 62"/>
              <p:cNvSpPr>
                <a:spLocks noChangeShapeType="1"/>
              </p:cNvSpPr>
              <p:nvPr userDrawn="1"/>
            </p:nvSpPr>
            <p:spPr bwMode="auto">
              <a:xfrm>
                <a:off x="0" y="1740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7" name="Line 63"/>
              <p:cNvSpPr>
                <a:spLocks noChangeShapeType="1"/>
              </p:cNvSpPr>
              <p:nvPr userDrawn="1"/>
            </p:nvSpPr>
            <p:spPr bwMode="auto">
              <a:xfrm>
                <a:off x="0" y="192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8" name="Line 64"/>
              <p:cNvSpPr>
                <a:spLocks noChangeShapeType="1"/>
              </p:cNvSpPr>
              <p:nvPr userDrawn="1"/>
            </p:nvSpPr>
            <p:spPr bwMode="auto">
              <a:xfrm>
                <a:off x="0" y="1614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9" name="Line 65"/>
              <p:cNvSpPr>
                <a:spLocks noChangeShapeType="1"/>
              </p:cNvSpPr>
              <p:nvPr userDrawn="1"/>
            </p:nvSpPr>
            <p:spPr bwMode="auto">
              <a:xfrm>
                <a:off x="0" y="166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0" name="Line 66"/>
              <p:cNvSpPr>
                <a:spLocks noChangeShapeType="1"/>
              </p:cNvSpPr>
              <p:nvPr userDrawn="1"/>
            </p:nvSpPr>
            <p:spPr bwMode="auto">
              <a:xfrm>
                <a:off x="0" y="186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1" name="Line 67"/>
              <p:cNvSpPr>
                <a:spLocks noChangeShapeType="1"/>
              </p:cNvSpPr>
              <p:nvPr userDrawn="1"/>
            </p:nvSpPr>
            <p:spPr bwMode="auto">
              <a:xfrm>
                <a:off x="0" y="1845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2" name="Line 68"/>
              <p:cNvSpPr>
                <a:spLocks noChangeShapeType="1"/>
              </p:cNvSpPr>
              <p:nvPr userDrawn="1"/>
            </p:nvSpPr>
            <p:spPr bwMode="auto">
              <a:xfrm>
                <a:off x="0" y="1437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3" name="Line 69"/>
              <p:cNvSpPr>
                <a:spLocks noChangeShapeType="1"/>
              </p:cNvSpPr>
              <p:nvPr userDrawn="1"/>
            </p:nvSpPr>
            <p:spPr bwMode="auto">
              <a:xfrm>
                <a:off x="0" y="1473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4" name="Line 70"/>
              <p:cNvSpPr>
                <a:spLocks noChangeShapeType="1"/>
              </p:cNvSpPr>
              <p:nvPr userDrawn="1"/>
            </p:nvSpPr>
            <p:spPr bwMode="auto">
              <a:xfrm>
                <a:off x="0" y="150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5" name="Line 71"/>
              <p:cNvSpPr>
                <a:spLocks noChangeShapeType="1"/>
              </p:cNvSpPr>
              <p:nvPr userDrawn="1"/>
            </p:nvSpPr>
            <p:spPr bwMode="auto">
              <a:xfrm>
                <a:off x="0" y="1347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6" name="Line 72"/>
              <p:cNvSpPr>
                <a:spLocks noChangeShapeType="1"/>
              </p:cNvSpPr>
              <p:nvPr userDrawn="1"/>
            </p:nvSpPr>
            <p:spPr bwMode="auto">
              <a:xfrm>
                <a:off x="0" y="1392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7" name="Line 73"/>
              <p:cNvSpPr>
                <a:spLocks noChangeShapeType="1"/>
              </p:cNvSpPr>
              <p:nvPr userDrawn="1"/>
            </p:nvSpPr>
            <p:spPr bwMode="auto">
              <a:xfrm>
                <a:off x="0" y="101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8" name="Line 74"/>
              <p:cNvSpPr>
                <a:spLocks noChangeShapeType="1"/>
              </p:cNvSpPr>
              <p:nvPr userDrawn="1"/>
            </p:nvSpPr>
            <p:spPr bwMode="auto">
              <a:xfrm>
                <a:off x="0" y="989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9" name="Line 75"/>
              <p:cNvSpPr>
                <a:spLocks noChangeShapeType="1"/>
              </p:cNvSpPr>
              <p:nvPr userDrawn="1"/>
            </p:nvSpPr>
            <p:spPr bwMode="auto">
              <a:xfrm>
                <a:off x="0" y="1244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0" name="Line 76"/>
              <p:cNvSpPr>
                <a:spLocks noChangeShapeType="1"/>
              </p:cNvSpPr>
              <p:nvPr userDrawn="1"/>
            </p:nvSpPr>
            <p:spPr bwMode="auto">
              <a:xfrm>
                <a:off x="0" y="1163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1" name="Line 77"/>
              <p:cNvSpPr>
                <a:spLocks noChangeShapeType="1"/>
              </p:cNvSpPr>
              <p:nvPr userDrawn="1"/>
            </p:nvSpPr>
            <p:spPr bwMode="auto">
              <a:xfrm>
                <a:off x="0" y="1037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2" name="Line 78"/>
              <p:cNvSpPr>
                <a:spLocks noChangeShapeType="1"/>
              </p:cNvSpPr>
              <p:nvPr userDrawn="1"/>
            </p:nvSpPr>
            <p:spPr bwMode="auto">
              <a:xfrm>
                <a:off x="0" y="1091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3" name="Line 79"/>
              <p:cNvSpPr>
                <a:spLocks noChangeShapeType="1"/>
              </p:cNvSpPr>
              <p:nvPr userDrawn="1"/>
            </p:nvSpPr>
            <p:spPr bwMode="auto">
              <a:xfrm>
                <a:off x="0" y="128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4" name="Line 80"/>
              <p:cNvSpPr>
                <a:spLocks noChangeShapeType="1"/>
              </p:cNvSpPr>
              <p:nvPr userDrawn="1"/>
            </p:nvSpPr>
            <p:spPr bwMode="auto">
              <a:xfrm>
                <a:off x="0" y="1268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5" name="Line 81"/>
              <p:cNvSpPr>
                <a:spLocks noChangeShapeType="1"/>
              </p:cNvSpPr>
              <p:nvPr userDrawn="1"/>
            </p:nvSpPr>
            <p:spPr bwMode="auto">
              <a:xfrm>
                <a:off x="0" y="86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6" name="Line 82"/>
              <p:cNvSpPr>
                <a:spLocks noChangeShapeType="1"/>
              </p:cNvSpPr>
              <p:nvPr userDrawn="1"/>
            </p:nvSpPr>
            <p:spPr bwMode="auto">
              <a:xfrm>
                <a:off x="0" y="89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7" name="Line 83"/>
              <p:cNvSpPr>
                <a:spLocks noChangeShapeType="1"/>
              </p:cNvSpPr>
              <p:nvPr userDrawn="1"/>
            </p:nvSpPr>
            <p:spPr bwMode="auto">
              <a:xfrm>
                <a:off x="0" y="92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8" name="Line 84"/>
              <p:cNvSpPr>
                <a:spLocks noChangeShapeType="1"/>
              </p:cNvSpPr>
              <p:nvPr userDrawn="1"/>
            </p:nvSpPr>
            <p:spPr bwMode="auto">
              <a:xfrm>
                <a:off x="0" y="770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9" name="Line 85"/>
              <p:cNvSpPr>
                <a:spLocks noChangeShapeType="1"/>
              </p:cNvSpPr>
              <p:nvPr userDrawn="1"/>
            </p:nvSpPr>
            <p:spPr bwMode="auto">
              <a:xfrm>
                <a:off x="0" y="815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0" name="Line 86"/>
              <p:cNvSpPr>
                <a:spLocks noChangeShapeType="1"/>
              </p:cNvSpPr>
              <p:nvPr userDrawn="1"/>
            </p:nvSpPr>
            <p:spPr bwMode="auto">
              <a:xfrm>
                <a:off x="0" y="71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1" name="Line 87"/>
              <p:cNvSpPr>
                <a:spLocks noChangeShapeType="1"/>
              </p:cNvSpPr>
              <p:nvPr userDrawn="1"/>
            </p:nvSpPr>
            <p:spPr bwMode="auto">
              <a:xfrm>
                <a:off x="0" y="646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2" name="Line 88"/>
              <p:cNvSpPr>
                <a:spLocks noChangeShapeType="1"/>
              </p:cNvSpPr>
              <p:nvPr userDrawn="1"/>
            </p:nvSpPr>
            <p:spPr bwMode="auto">
              <a:xfrm>
                <a:off x="0" y="522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3" name="Line 89"/>
              <p:cNvSpPr>
                <a:spLocks noChangeShapeType="1"/>
              </p:cNvSpPr>
              <p:nvPr userDrawn="1"/>
            </p:nvSpPr>
            <p:spPr bwMode="auto">
              <a:xfrm>
                <a:off x="0" y="558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4" name="Line 90"/>
              <p:cNvSpPr>
                <a:spLocks noChangeShapeType="1"/>
              </p:cNvSpPr>
              <p:nvPr userDrawn="1"/>
            </p:nvSpPr>
            <p:spPr bwMode="auto">
              <a:xfrm>
                <a:off x="0" y="591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5" name="Line 91"/>
              <p:cNvSpPr>
                <a:spLocks noChangeShapeType="1"/>
              </p:cNvSpPr>
              <p:nvPr userDrawn="1"/>
            </p:nvSpPr>
            <p:spPr bwMode="auto">
              <a:xfrm>
                <a:off x="0" y="432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6" name="Line 92"/>
              <p:cNvSpPr>
                <a:spLocks noChangeShapeType="1"/>
              </p:cNvSpPr>
              <p:nvPr userDrawn="1"/>
            </p:nvSpPr>
            <p:spPr bwMode="auto">
              <a:xfrm>
                <a:off x="0" y="384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7" name="Line 93"/>
              <p:cNvSpPr>
                <a:spLocks noChangeShapeType="1"/>
              </p:cNvSpPr>
              <p:nvPr userDrawn="1"/>
            </p:nvSpPr>
            <p:spPr bwMode="auto">
              <a:xfrm>
                <a:off x="0" y="477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" name="Line 94"/>
              <p:cNvSpPr>
                <a:spLocks noChangeShapeType="1"/>
              </p:cNvSpPr>
              <p:nvPr userDrawn="1"/>
            </p:nvSpPr>
            <p:spPr bwMode="auto">
              <a:xfrm>
                <a:off x="0" y="33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" name="Line 95"/>
              <p:cNvSpPr>
                <a:spLocks noChangeShapeType="1"/>
              </p:cNvSpPr>
              <p:nvPr userDrawn="1"/>
            </p:nvSpPr>
            <p:spPr bwMode="auto">
              <a:xfrm>
                <a:off x="0" y="318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" name="Line 96"/>
              <p:cNvSpPr>
                <a:spLocks noChangeShapeType="1"/>
              </p:cNvSpPr>
              <p:nvPr userDrawn="1"/>
            </p:nvSpPr>
            <p:spPr bwMode="auto">
              <a:xfrm>
                <a:off x="0" y="258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" name="Line 97"/>
              <p:cNvSpPr>
                <a:spLocks noChangeShapeType="1"/>
              </p:cNvSpPr>
              <p:nvPr userDrawn="1"/>
            </p:nvSpPr>
            <p:spPr bwMode="auto">
              <a:xfrm>
                <a:off x="0" y="7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2" name="Line 98"/>
              <p:cNvSpPr>
                <a:spLocks noChangeShapeType="1"/>
              </p:cNvSpPr>
              <p:nvPr userDrawn="1"/>
            </p:nvSpPr>
            <p:spPr bwMode="auto">
              <a:xfrm>
                <a:off x="0" y="43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3" name="Line 99"/>
              <p:cNvSpPr>
                <a:spLocks noChangeShapeType="1"/>
              </p:cNvSpPr>
              <p:nvPr userDrawn="1"/>
            </p:nvSpPr>
            <p:spPr bwMode="auto">
              <a:xfrm>
                <a:off x="0" y="91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4" name="Line 100"/>
              <p:cNvSpPr>
                <a:spLocks noChangeShapeType="1"/>
              </p:cNvSpPr>
              <p:nvPr userDrawn="1"/>
            </p:nvSpPr>
            <p:spPr bwMode="auto">
              <a:xfrm>
                <a:off x="0" y="145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5" name="Line 101"/>
              <p:cNvSpPr>
                <a:spLocks noChangeShapeType="1"/>
              </p:cNvSpPr>
              <p:nvPr userDrawn="1"/>
            </p:nvSpPr>
            <p:spPr bwMode="auto">
              <a:xfrm>
                <a:off x="0" y="202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3" name="Group 102"/>
            <p:cNvGrpSpPr>
              <a:grpSpLocks/>
            </p:cNvGrpSpPr>
            <p:nvPr userDrawn="1"/>
          </p:nvGrpSpPr>
          <p:grpSpPr bwMode="auto">
            <a:xfrm>
              <a:off x="400" y="205"/>
              <a:ext cx="5216" cy="1123"/>
              <a:chOff x="400" y="205"/>
              <a:chExt cx="5216" cy="1123"/>
            </a:xfrm>
          </p:grpSpPr>
          <p:sp>
            <p:nvSpPr>
              <p:cNvPr id="1034" name="Rectangle 103"/>
              <p:cNvSpPr>
                <a:spLocks noChangeArrowheads="1"/>
              </p:cNvSpPr>
              <p:nvPr userDrawn="1"/>
            </p:nvSpPr>
            <p:spPr bwMode="auto">
              <a:xfrm>
                <a:off x="557" y="205"/>
                <a:ext cx="313" cy="9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" name="Rectangle 104"/>
              <p:cNvSpPr>
                <a:spLocks noChangeArrowheads="1"/>
              </p:cNvSpPr>
              <p:nvPr userDrawn="1"/>
            </p:nvSpPr>
            <p:spPr bwMode="auto">
              <a:xfrm>
                <a:off x="400" y="288"/>
                <a:ext cx="3567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" name="Rectangle 105"/>
              <p:cNvSpPr>
                <a:spLocks noChangeArrowheads="1"/>
              </p:cNvSpPr>
              <p:nvPr userDrawn="1"/>
            </p:nvSpPr>
            <p:spPr bwMode="auto">
              <a:xfrm>
                <a:off x="4599" y="1115"/>
                <a:ext cx="929" cy="21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Rectangle 106"/>
              <p:cNvSpPr>
                <a:spLocks noChangeArrowheads="1"/>
              </p:cNvSpPr>
              <p:nvPr userDrawn="1"/>
            </p:nvSpPr>
            <p:spPr bwMode="auto">
              <a:xfrm>
                <a:off x="2049" y="1211"/>
                <a:ext cx="3567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107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9625" y="2214563"/>
            <a:ext cx="7958138" cy="388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80" name="Rectangle 10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9625" y="63738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81" name="Rectangle 10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376988"/>
            <a:ext cx="3086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82" name="Rectangle 1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9713" y="6376988"/>
            <a:ext cx="2193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fld id="{ACA7FF2D-34A5-43DC-AA3F-20F7D565B2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111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609600"/>
            <a:ext cx="73787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itchFamily="2" charset="2"/>
        <a:buChar char="w"/>
        <a:defRPr sz="20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eng.hawaii.edu/Tutor/Make/1-5.html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 Tutorial</a:t>
            </a:r>
            <a:br>
              <a:rPr lang="en-US" dirty="0" smtClean="0"/>
            </a:br>
            <a:r>
              <a:rPr lang="en-US" sz="3200" dirty="0"/>
              <a:t>Session </a:t>
            </a:r>
            <a:r>
              <a:rPr lang="en-US" sz="3200" dirty="0" smtClean="0"/>
              <a:t>#</a:t>
            </a:r>
            <a:r>
              <a:rPr lang="en-US" sz="3200" dirty="0"/>
              <a:t>2</a:t>
            </a:r>
            <a:endParaRPr lang="en-US" sz="32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2362200"/>
            <a:ext cx="7772399" cy="4343400"/>
          </a:xfrm>
        </p:spPr>
        <p:txBody>
          <a:bodyPr numCol="2"/>
          <a:lstStyle/>
          <a:p>
            <a:pPr marL="571500" indent="-571500" algn="l" eaLnBrk="1" hangingPunct="1">
              <a:lnSpc>
                <a:spcPct val="120000"/>
              </a:lnSpc>
              <a:buClr>
                <a:srgbClr val="003366"/>
              </a:buClr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3366"/>
                </a:solidFill>
              </a:rPr>
              <a:t>Type conversions</a:t>
            </a:r>
          </a:p>
          <a:p>
            <a:pPr marL="571500" indent="-571500" algn="l" eaLnBrk="1" hangingPunct="1">
              <a:lnSpc>
                <a:spcPct val="120000"/>
              </a:lnSpc>
              <a:buClr>
                <a:srgbClr val="003366"/>
              </a:buClr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3366"/>
                </a:solidFill>
              </a:rPr>
              <a:t>More on looping</a:t>
            </a:r>
          </a:p>
          <a:p>
            <a:pPr marL="571500" indent="-571500" algn="l" eaLnBrk="1" hangingPunct="1">
              <a:lnSpc>
                <a:spcPct val="120000"/>
              </a:lnSpc>
              <a:buClr>
                <a:srgbClr val="003366"/>
              </a:buClr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3366"/>
                </a:solidFill>
              </a:rPr>
              <a:t>Common errors</a:t>
            </a:r>
          </a:p>
          <a:p>
            <a:pPr marL="571500" indent="-571500" algn="l" eaLnBrk="1" hangingPunct="1">
              <a:lnSpc>
                <a:spcPct val="120000"/>
              </a:lnSpc>
              <a:buClr>
                <a:srgbClr val="003366"/>
              </a:buClr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3366"/>
                </a:solidFill>
              </a:rPr>
              <a:t>Control statements</a:t>
            </a:r>
          </a:p>
          <a:p>
            <a:pPr marL="571500" indent="-571500" algn="l" eaLnBrk="1" hangingPunct="1">
              <a:lnSpc>
                <a:spcPct val="120000"/>
              </a:lnSpc>
              <a:buClr>
                <a:srgbClr val="003366"/>
              </a:buClr>
              <a:buFont typeface="Arial" pitchFamily="34" charset="0"/>
              <a:buChar char="•"/>
              <a:defRPr/>
            </a:pPr>
            <a:r>
              <a:rPr lang="en-US" dirty="0"/>
              <a:t>Pointers and Arrays</a:t>
            </a:r>
          </a:p>
          <a:p>
            <a:pPr marL="571500" indent="-571500" algn="l">
              <a:lnSpc>
                <a:spcPct val="140000"/>
              </a:lnSpc>
              <a:buFont typeface="Arial" pitchFamily="34" charset="0"/>
              <a:buChar char="•"/>
              <a:defRPr/>
            </a:pPr>
            <a:r>
              <a:rPr lang="en-US" dirty="0" smtClean="0"/>
              <a:t>C </a:t>
            </a:r>
            <a:r>
              <a:rPr lang="en-US" dirty="0"/>
              <a:t>Pre-processor</a:t>
            </a:r>
          </a:p>
          <a:p>
            <a:pPr marL="571500" indent="-571500" algn="l">
              <a:lnSpc>
                <a:spcPct val="140000"/>
              </a:lnSpc>
              <a:buFont typeface="Arial" pitchFamily="34" charset="0"/>
              <a:buChar char="•"/>
              <a:defRPr/>
            </a:pPr>
            <a:r>
              <a:rPr lang="en-US" dirty="0" err="1"/>
              <a:t>Makefile</a:t>
            </a:r>
            <a:endParaRPr lang="en-US" dirty="0"/>
          </a:p>
          <a:p>
            <a:pPr marL="571500" indent="-571500" algn="l" eaLnBrk="1" hangingPunct="1">
              <a:lnSpc>
                <a:spcPct val="120000"/>
              </a:lnSpc>
              <a:buClr>
                <a:srgbClr val="003366"/>
              </a:buClr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3366"/>
                </a:solidFill>
              </a:rPr>
              <a:t>Debugging</a:t>
            </a:r>
          </a:p>
          <a:p>
            <a:pPr marL="457200" indent="-457200" eaLnBrk="1" hangingPunct="1">
              <a:buFont typeface="Arial" pitchFamily="34" charset="0"/>
              <a:buChar char="•"/>
              <a:defRPr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Another example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err="1" smtClean="0">
                <a:latin typeface="Courier" pitchFamily="49" charset="0"/>
              </a:rPr>
              <a:t>int</a:t>
            </a:r>
            <a:r>
              <a:rPr lang="en-US" sz="2000" i="1" dirty="0" smtClean="0">
                <a:latin typeface="Courier" pitchFamily="49" charset="0"/>
              </a:rPr>
              <a:t> main() 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	char </a:t>
            </a:r>
            <a:r>
              <a:rPr lang="en-US" sz="2000" i="1" dirty="0" err="1" smtClean="0">
                <a:latin typeface="Courier" pitchFamily="49" charset="0"/>
              </a:rPr>
              <a:t>ch</a:t>
            </a:r>
            <a:r>
              <a:rPr lang="en-US" sz="2000" i="1" dirty="0" smtClean="0">
                <a:latin typeface="Courier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	</a:t>
            </a:r>
            <a:r>
              <a:rPr lang="en-US" sz="2000" i="1" dirty="0" err="1" smtClean="0">
                <a:latin typeface="Courier" pitchFamily="49" charset="0"/>
              </a:rPr>
              <a:t>ch</a:t>
            </a:r>
            <a:r>
              <a:rPr lang="en-US" sz="2000" i="1" dirty="0" smtClean="0">
                <a:latin typeface="Courier" pitchFamily="49" charset="0"/>
              </a:rPr>
              <a:t> = </a:t>
            </a:r>
            <a:r>
              <a:rPr lang="en-US" sz="2000" i="1" dirty="0" err="1" smtClean="0">
                <a:latin typeface="Courier" pitchFamily="49" charset="0"/>
              </a:rPr>
              <a:t>getchar</a:t>
            </a:r>
            <a:r>
              <a:rPr lang="en-US" sz="2000" i="1" dirty="0" smtClean="0">
                <a:latin typeface="Courier" pitchFamily="49" charset="0"/>
              </a:rPr>
              <a:t>();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	while (</a:t>
            </a:r>
            <a:r>
              <a:rPr lang="en-US" sz="2000" i="1" dirty="0" err="1" smtClean="0">
                <a:latin typeface="Courier" pitchFamily="49" charset="0"/>
              </a:rPr>
              <a:t>ch</a:t>
            </a:r>
            <a:r>
              <a:rPr lang="en-US" sz="2000" i="1" dirty="0" smtClean="0">
                <a:latin typeface="Courier" pitchFamily="49" charset="0"/>
              </a:rPr>
              <a:t> != ‘\n’) 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		</a:t>
            </a:r>
            <a:r>
              <a:rPr lang="en-US" sz="2000" i="1" dirty="0" err="1" smtClean="0">
                <a:latin typeface="Courier" pitchFamily="49" charset="0"/>
              </a:rPr>
              <a:t>putchar</a:t>
            </a:r>
            <a:r>
              <a:rPr lang="en-US" sz="2000" i="1" dirty="0" smtClean="0">
                <a:latin typeface="Courier" pitchFamily="49" charset="0"/>
              </a:rPr>
              <a:t>(</a:t>
            </a:r>
            <a:r>
              <a:rPr lang="en-US" sz="2000" i="1" dirty="0" err="1" smtClean="0">
                <a:latin typeface="Courier" pitchFamily="49" charset="0"/>
              </a:rPr>
              <a:t>ch</a:t>
            </a:r>
            <a:r>
              <a:rPr lang="en-US" sz="2000" i="1" dirty="0" smtClean="0">
                <a:latin typeface="Courier" pitchFamily="49" charset="0"/>
              </a:rPr>
              <a:t>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		</a:t>
            </a:r>
            <a:r>
              <a:rPr lang="en-US" sz="2000" i="1" dirty="0" err="1" smtClean="0">
                <a:latin typeface="Courier" pitchFamily="49" charset="0"/>
              </a:rPr>
              <a:t>ch</a:t>
            </a:r>
            <a:r>
              <a:rPr lang="en-US" sz="2000" i="1" dirty="0" smtClean="0">
                <a:latin typeface="Courier" pitchFamily="49" charset="0"/>
              </a:rPr>
              <a:t> = </a:t>
            </a:r>
            <a:r>
              <a:rPr lang="en-US" sz="2000" i="1" dirty="0" err="1" smtClean="0">
                <a:latin typeface="Courier" pitchFamily="49" charset="0"/>
              </a:rPr>
              <a:t>getchar</a:t>
            </a:r>
            <a:r>
              <a:rPr lang="en-US" sz="2000" i="1" dirty="0" smtClean="0">
                <a:latin typeface="Courier" pitchFamily="49" charset="0"/>
              </a:rPr>
              <a:t>();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	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	return 0;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609600"/>
            <a:ext cx="73787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Using continue and break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2057401"/>
            <a:ext cx="7958138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 err="1" smtClean="0">
                <a:latin typeface="Courier" pitchFamily="49" charset="0"/>
              </a:rPr>
              <a:t>ch</a:t>
            </a:r>
            <a:r>
              <a:rPr lang="en-US" sz="1800" i="1" dirty="0" smtClean="0">
                <a:latin typeface="Courier" pitchFamily="49" charset="0"/>
              </a:rPr>
              <a:t> = </a:t>
            </a:r>
            <a:r>
              <a:rPr lang="en-US" sz="1800" i="1" dirty="0" err="1" smtClean="0">
                <a:latin typeface="Courier" pitchFamily="49" charset="0"/>
              </a:rPr>
              <a:t>getchar</a:t>
            </a:r>
            <a:r>
              <a:rPr lang="en-US" sz="1800" i="1" dirty="0" smtClean="0">
                <a:latin typeface="Courier" pitchFamily="49" charset="0"/>
              </a:rPr>
              <a:t>();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i="1" dirty="0" smtClean="0">
              <a:latin typeface="Courier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 smtClean="0">
                <a:latin typeface="Courier" pitchFamily="49" charset="0"/>
              </a:rPr>
              <a:t>while (</a:t>
            </a:r>
            <a:r>
              <a:rPr lang="en-US" sz="1800" i="1" dirty="0" err="1" smtClean="0">
                <a:latin typeface="Courier" pitchFamily="49" charset="0"/>
              </a:rPr>
              <a:t>ch</a:t>
            </a:r>
            <a:r>
              <a:rPr lang="en-US" sz="1800" i="1" dirty="0" smtClean="0">
                <a:latin typeface="Courier" pitchFamily="49" charset="0"/>
              </a:rPr>
              <a:t> != ‘\n’)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>
                <a:latin typeface="Courier" pitchFamily="49" charset="0"/>
              </a:rPr>
              <a:t> </a:t>
            </a:r>
            <a:r>
              <a:rPr lang="en-US" sz="1800" i="1" dirty="0" smtClean="0">
                <a:latin typeface="Courier" pitchFamily="49" charset="0"/>
              </a:rPr>
              <a:t>  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 smtClean="0">
                <a:latin typeface="Courier" pitchFamily="49" charset="0"/>
              </a:rPr>
              <a:t>	 if (</a:t>
            </a:r>
            <a:r>
              <a:rPr lang="en-US" sz="1800" i="1" dirty="0" err="1" smtClean="0">
                <a:latin typeface="Courier" pitchFamily="49" charset="0"/>
              </a:rPr>
              <a:t>ch</a:t>
            </a:r>
            <a:r>
              <a:rPr lang="en-US" sz="1800" i="1" dirty="0" smtClean="0">
                <a:latin typeface="Courier" pitchFamily="49" charset="0"/>
              </a:rPr>
              <a:t> == ‘q’)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>
                <a:latin typeface="Courier" pitchFamily="49" charset="0"/>
              </a:rPr>
              <a:t> </a:t>
            </a:r>
            <a:r>
              <a:rPr lang="en-US" sz="1800" i="1" dirty="0" smtClean="0">
                <a:latin typeface="Courier" pitchFamily="49" charset="0"/>
              </a:rPr>
              <a:t>     </a:t>
            </a:r>
            <a:r>
              <a:rPr lang="en-US" sz="1800" i="1" dirty="0" smtClean="0">
                <a:solidFill>
                  <a:schemeClr val="folHlink"/>
                </a:solidFill>
                <a:latin typeface="Courier" pitchFamily="49" charset="0"/>
              </a:rPr>
              <a:t>break</a:t>
            </a:r>
            <a:r>
              <a:rPr lang="en-US" sz="1800" i="1" dirty="0" smtClean="0">
                <a:latin typeface="Courier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 smtClean="0">
                <a:latin typeface="Courier" pitchFamily="49" charset="0"/>
              </a:rPr>
              <a:t>	 if (</a:t>
            </a:r>
            <a:r>
              <a:rPr lang="en-US" sz="1800" i="1" dirty="0" err="1" smtClean="0">
                <a:latin typeface="Courier" pitchFamily="49" charset="0"/>
              </a:rPr>
              <a:t>ch</a:t>
            </a:r>
            <a:r>
              <a:rPr lang="en-US" sz="1800" i="1" dirty="0" smtClean="0">
                <a:latin typeface="Courier" pitchFamily="49" charset="0"/>
              </a:rPr>
              <a:t> == ‘$’)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>
                <a:latin typeface="Courier" pitchFamily="49" charset="0"/>
              </a:rPr>
              <a:t> </a:t>
            </a:r>
            <a:r>
              <a:rPr lang="en-US" sz="1800" i="1" dirty="0" smtClean="0">
                <a:latin typeface="Courier" pitchFamily="49" charset="0"/>
              </a:rPr>
              <a:t>     {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>
                <a:latin typeface="Courier" pitchFamily="49" charset="0"/>
              </a:rPr>
              <a:t> </a:t>
            </a:r>
            <a:r>
              <a:rPr lang="en-US" sz="1800" i="1" dirty="0" smtClean="0">
                <a:latin typeface="Courier" pitchFamily="49" charset="0"/>
              </a:rPr>
              <a:t>     </a:t>
            </a:r>
            <a:r>
              <a:rPr lang="en-US" sz="1800" i="1" dirty="0" err="1" smtClean="0">
                <a:latin typeface="Courier" pitchFamily="49" charset="0"/>
              </a:rPr>
              <a:t>printf</a:t>
            </a:r>
            <a:r>
              <a:rPr lang="en-US" sz="1800" i="1" dirty="0" smtClean="0">
                <a:latin typeface="Courier" pitchFamily="49" charset="0"/>
              </a:rPr>
              <a:t>(“dollar!\n”);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>
                <a:solidFill>
                  <a:schemeClr val="folHlink"/>
                </a:solidFill>
                <a:latin typeface="Courier" pitchFamily="49" charset="0"/>
              </a:rPr>
              <a:t> </a:t>
            </a:r>
            <a:r>
              <a:rPr lang="en-US" sz="1800" i="1" dirty="0" smtClean="0">
                <a:solidFill>
                  <a:schemeClr val="folHlink"/>
                </a:solidFill>
                <a:latin typeface="Courier" pitchFamily="49" charset="0"/>
              </a:rPr>
              <a:t>     continue</a:t>
            </a:r>
            <a:r>
              <a:rPr lang="en-US" sz="1800" i="1" dirty="0" smtClean="0">
                <a:latin typeface="Courier" pitchFamily="49" charset="0"/>
              </a:rPr>
              <a:t>;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>
                <a:latin typeface="Courier" pitchFamily="49" charset="0"/>
              </a:rPr>
              <a:t> </a:t>
            </a:r>
            <a:r>
              <a:rPr lang="en-US" sz="1800" i="1" dirty="0" smtClean="0">
                <a:latin typeface="Courier" pitchFamily="49" charset="0"/>
              </a:rPr>
              <a:t>     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 smtClean="0">
                <a:latin typeface="Courier" pitchFamily="49" charset="0"/>
              </a:rPr>
              <a:t> 	</a:t>
            </a:r>
            <a:r>
              <a:rPr lang="en-US" sz="1800" i="1" dirty="0" err="1" smtClean="0">
                <a:latin typeface="Courier" pitchFamily="49" charset="0"/>
              </a:rPr>
              <a:t>putchar</a:t>
            </a:r>
            <a:r>
              <a:rPr lang="en-US" sz="1800" i="1" dirty="0" smtClean="0">
                <a:latin typeface="Courier" pitchFamily="49" charset="0"/>
              </a:rPr>
              <a:t>(</a:t>
            </a:r>
            <a:r>
              <a:rPr lang="en-US" sz="1800" i="1" dirty="0" err="1" smtClean="0">
                <a:latin typeface="Courier" pitchFamily="49" charset="0"/>
              </a:rPr>
              <a:t>ch</a:t>
            </a:r>
            <a:r>
              <a:rPr lang="en-US" sz="1800" i="1" dirty="0" smtClean="0">
                <a:latin typeface="Courier" pitchFamily="49" charset="0"/>
              </a:rPr>
              <a:t>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 smtClean="0">
                <a:latin typeface="Courier" pitchFamily="49" charset="0"/>
              </a:rPr>
              <a:t> 	</a:t>
            </a:r>
            <a:r>
              <a:rPr lang="en-US" sz="1800" i="1" dirty="0" err="1" smtClean="0">
                <a:latin typeface="Courier" pitchFamily="49" charset="0"/>
              </a:rPr>
              <a:t>ch</a:t>
            </a:r>
            <a:r>
              <a:rPr lang="en-US" sz="1800" i="1" dirty="0" smtClean="0">
                <a:latin typeface="Courier" pitchFamily="49" charset="0"/>
              </a:rPr>
              <a:t> = </a:t>
            </a:r>
            <a:r>
              <a:rPr lang="en-US" sz="1800" i="1" dirty="0" err="1" smtClean="0">
                <a:latin typeface="Courier" pitchFamily="49" charset="0"/>
              </a:rPr>
              <a:t>getchar</a:t>
            </a:r>
            <a:r>
              <a:rPr lang="en-US" sz="1800" i="1" dirty="0" smtClean="0">
                <a:latin typeface="Courier" pitchFamily="49" charset="0"/>
              </a:rPr>
              <a:t>();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 smtClean="0">
                <a:latin typeface="Courier" pitchFamily="49" charset="0"/>
              </a:rPr>
              <a:t>  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 err="1" smtClean="0">
                <a:latin typeface="Courier" pitchFamily="49" charset="0"/>
              </a:rPr>
              <a:t>printf</a:t>
            </a:r>
            <a:r>
              <a:rPr lang="en-US" sz="1800" i="1" dirty="0" smtClean="0">
                <a:latin typeface="Courier" pitchFamily="49" charset="0"/>
              </a:rPr>
              <a:t>(“finished.\n”);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Continue and break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2438400"/>
            <a:ext cx="7958138" cy="36576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i="1" smtClean="0"/>
              <a:t>continue</a:t>
            </a:r>
            <a:r>
              <a:rPr lang="en-US" smtClean="0"/>
              <a:t> skips the rest of current iteration and starts the next iteration.</a:t>
            </a:r>
          </a:p>
          <a:p>
            <a:pPr eaLnBrk="1" hangingPunct="1">
              <a:lnSpc>
                <a:spcPct val="120000"/>
              </a:lnSpc>
            </a:pPr>
            <a:r>
              <a:rPr lang="en-US" i="1" smtClean="0"/>
              <a:t>break</a:t>
            </a:r>
            <a:r>
              <a:rPr lang="en-US" smtClean="0"/>
              <a:t> causes the program to break free of the loop that encloses it and to proceed to the next stage of the program.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Multiple choice: switch and break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2057401"/>
            <a:ext cx="7958138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switch (</a:t>
            </a:r>
            <a:r>
              <a:rPr lang="en-US" sz="2000" i="1" dirty="0" err="1" smtClean="0">
                <a:latin typeface="Courier" pitchFamily="49" charset="0"/>
              </a:rPr>
              <a:t>ch</a:t>
            </a:r>
            <a:r>
              <a:rPr lang="en-US" sz="2000" i="1" dirty="0" smtClean="0">
                <a:latin typeface="Courier" pitchFamily="49" charset="0"/>
              </a:rPr>
              <a:t>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	case ‘\n’: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>
                <a:latin typeface="Courier" pitchFamily="49" charset="0"/>
              </a:rPr>
              <a:t> </a:t>
            </a:r>
            <a:r>
              <a:rPr lang="en-US" sz="2000" i="1" dirty="0" smtClean="0">
                <a:latin typeface="Courier" pitchFamily="49" charset="0"/>
              </a:rPr>
              <a:t>    </a:t>
            </a:r>
            <a:r>
              <a:rPr lang="en-US" sz="2000" i="1" dirty="0" err="1" smtClean="0">
                <a:latin typeface="Courier" pitchFamily="49" charset="0"/>
              </a:rPr>
              <a:t>printf</a:t>
            </a:r>
            <a:r>
              <a:rPr lang="en-US" sz="2000" i="1" dirty="0" smtClean="0">
                <a:latin typeface="Courier" pitchFamily="49" charset="0"/>
              </a:rPr>
              <a:t>(“newline\n”);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>
                <a:latin typeface="Courier" pitchFamily="49" charset="0"/>
              </a:rPr>
              <a:t> </a:t>
            </a:r>
            <a:r>
              <a:rPr lang="en-US" sz="2000" i="1" dirty="0" smtClean="0">
                <a:latin typeface="Courier" pitchFamily="49" charset="0"/>
              </a:rPr>
              <a:t>    break;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	case ‘q’: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>
                <a:latin typeface="Courier" pitchFamily="49" charset="0"/>
              </a:rPr>
              <a:t> </a:t>
            </a:r>
            <a:r>
              <a:rPr lang="en-US" sz="2000" i="1" dirty="0" smtClean="0">
                <a:latin typeface="Courier" pitchFamily="49" charset="0"/>
              </a:rPr>
              <a:t>    exit(0);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	case ‘$’: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>
                <a:latin typeface="Courier" pitchFamily="49" charset="0"/>
              </a:rPr>
              <a:t> </a:t>
            </a:r>
            <a:r>
              <a:rPr lang="en-US" sz="2000" i="1" dirty="0" smtClean="0">
                <a:latin typeface="Courier" pitchFamily="49" charset="0"/>
              </a:rPr>
              <a:t>    </a:t>
            </a:r>
            <a:r>
              <a:rPr lang="en-US" sz="2000" i="1" dirty="0" err="1" smtClean="0">
                <a:latin typeface="Courier" pitchFamily="49" charset="0"/>
              </a:rPr>
              <a:t>printf</a:t>
            </a:r>
            <a:r>
              <a:rPr lang="en-US" sz="2000" i="1" dirty="0" smtClean="0">
                <a:latin typeface="Courier" pitchFamily="49" charset="0"/>
              </a:rPr>
              <a:t>(“</a:t>
            </a:r>
            <a:r>
              <a:rPr lang="en-US" sz="2000" i="1" dirty="0" err="1" smtClean="0">
                <a:latin typeface="Courier" pitchFamily="49" charset="0"/>
              </a:rPr>
              <a:t>dollor</a:t>
            </a:r>
            <a:r>
              <a:rPr lang="en-US" sz="2000" i="1" dirty="0" smtClean="0">
                <a:latin typeface="Courier" pitchFamily="49" charset="0"/>
              </a:rPr>
              <a:t>!.\n”);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>
                <a:latin typeface="Courier" pitchFamily="49" charset="0"/>
              </a:rPr>
              <a:t> </a:t>
            </a:r>
            <a:r>
              <a:rPr lang="en-US" sz="2000" i="1" dirty="0" smtClean="0">
                <a:latin typeface="Courier" pitchFamily="49" charset="0"/>
              </a:rPr>
              <a:t>    break;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	default: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>
                <a:latin typeface="Courier" pitchFamily="49" charset="0"/>
              </a:rPr>
              <a:t> </a:t>
            </a:r>
            <a:r>
              <a:rPr lang="en-US" sz="2000" i="1" dirty="0" smtClean="0">
                <a:latin typeface="Courier" pitchFamily="49" charset="0"/>
              </a:rPr>
              <a:t>    </a:t>
            </a:r>
            <a:r>
              <a:rPr lang="en-US" sz="2000" i="1" dirty="0" err="1" smtClean="0">
                <a:latin typeface="Courier" pitchFamily="49" charset="0"/>
              </a:rPr>
              <a:t>putchar</a:t>
            </a:r>
            <a:r>
              <a:rPr lang="en-US" sz="2000" i="1" dirty="0" smtClean="0">
                <a:latin typeface="Courier" pitchFamily="49" charset="0"/>
              </a:rPr>
              <a:t>(</a:t>
            </a:r>
            <a:r>
              <a:rPr lang="en-US" sz="2000" i="1" dirty="0" err="1" smtClean="0">
                <a:latin typeface="Courier" pitchFamily="49" charset="0"/>
              </a:rPr>
              <a:t>ch</a:t>
            </a:r>
            <a:r>
              <a:rPr lang="en-US" sz="2000" i="1" dirty="0" smtClean="0">
                <a:latin typeface="Courier" pitchFamily="49" charset="0"/>
              </a:rPr>
              <a:t>);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>
                <a:latin typeface="Courier" pitchFamily="49" charset="0"/>
              </a:rPr>
              <a:t> </a:t>
            </a:r>
            <a:r>
              <a:rPr lang="en-US" sz="2000" i="1" dirty="0" smtClean="0">
                <a:latin typeface="Courier" pitchFamily="49" charset="0"/>
              </a:rPr>
              <a:t>    break;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Arrays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dirty="0" smtClean="0"/>
              <a:t>An array is composed of a series of elements of one data type.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 smtClean="0"/>
              <a:t>An array declaration tells the compiler how many elements the array contains and what the type is for these elements.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 smtClean="0"/>
              <a:t>Example: </a:t>
            </a:r>
            <a:br>
              <a:rPr lang="en-US" sz="3600" dirty="0" smtClean="0"/>
            </a:br>
            <a:r>
              <a:rPr lang="en-US" sz="3600" dirty="0" smtClean="0"/>
              <a:t>   </a:t>
            </a:r>
            <a:r>
              <a:rPr lang="en-US" sz="2400" dirty="0" smtClean="0">
                <a:latin typeface="Courier" pitchFamily="49" charset="0"/>
              </a:rPr>
              <a:t>float candy[365]; char code[12];</a:t>
            </a:r>
          </a:p>
        </p:txBody>
      </p:sp>
    </p:spTree>
    <p:extLst>
      <p:ext uri="{BB962C8B-B14F-4D97-AF65-F5344CB8AC3E}">
        <p14:creationId xmlns:p14="http://schemas.microsoft.com/office/powerpoint/2010/main" val="74189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Assigning Array Values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Initialization.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i="1" dirty="0" err="1" smtClean="0">
                <a:latin typeface="Courier" pitchFamily="49" charset="0"/>
              </a:rPr>
              <a:t>int</a:t>
            </a:r>
            <a:r>
              <a:rPr lang="en-US" sz="2400" i="1" dirty="0" smtClean="0">
                <a:latin typeface="Courier" pitchFamily="49" charset="0"/>
              </a:rPr>
              <a:t> </a:t>
            </a:r>
            <a:r>
              <a:rPr lang="en-US" sz="2400" i="1" dirty="0" err="1" smtClean="0">
                <a:latin typeface="Courier" pitchFamily="49" charset="0"/>
              </a:rPr>
              <a:t>arr</a:t>
            </a:r>
            <a:r>
              <a:rPr lang="en-US" sz="2400" i="1" dirty="0" smtClean="0">
                <a:latin typeface="Courier" pitchFamily="49" charset="0"/>
              </a:rPr>
              <a:t>[6] = {0, 1, 2, 3, 4, 5};</a:t>
            </a:r>
            <a:endParaRPr lang="en-US" i="1" dirty="0" smtClean="0">
              <a:latin typeface="Courier" pitchFamily="49" charset="0"/>
            </a:endParaRPr>
          </a:p>
          <a:p>
            <a:pPr eaLnBrk="1" hangingPunct="1"/>
            <a:r>
              <a:rPr lang="en-US" sz="3600" dirty="0" smtClean="0"/>
              <a:t>Assigning values.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for (counter = 0; counter &lt; 6; counter++) {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	</a:t>
            </a:r>
            <a:r>
              <a:rPr lang="en-US" sz="2000" i="1" dirty="0" err="1" smtClean="0">
                <a:latin typeface="Courier" pitchFamily="49" charset="0"/>
              </a:rPr>
              <a:t>arr</a:t>
            </a:r>
            <a:r>
              <a:rPr lang="en-US" sz="2000" i="1" dirty="0" smtClean="0">
                <a:latin typeface="Courier" pitchFamily="49" charset="0"/>
              </a:rPr>
              <a:t>[counter] = counter;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58081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Multidimensional Arrays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2209800"/>
            <a:ext cx="7958138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dirty="0" smtClean="0"/>
              <a:t>An two dimension array is an array of one dimension arrays.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 smtClean="0"/>
              <a:t>Example: </a:t>
            </a:r>
            <a:r>
              <a:rPr lang="en-US" sz="2400" dirty="0" smtClean="0">
                <a:latin typeface="Courier" pitchFamily="49" charset="0"/>
              </a:rPr>
              <a:t>float rain[5][12];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3200" dirty="0" smtClean="0"/>
              <a:t>rain is an array of five elements. Each element is an array of twelve float point numbers.</a:t>
            </a:r>
          </a:p>
        </p:txBody>
      </p:sp>
    </p:spTree>
    <p:extLst>
      <p:ext uri="{BB962C8B-B14F-4D97-AF65-F5344CB8AC3E}">
        <p14:creationId xmlns:p14="http://schemas.microsoft.com/office/powerpoint/2010/main" val="169240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Pointers and Arrays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Pointers provide a symbolic way to use address.</a:t>
            </a:r>
          </a:p>
          <a:p>
            <a:pPr eaLnBrk="1" hangingPunct="1"/>
            <a:r>
              <a:rPr lang="en-US" smtClean="0"/>
              <a:t>Array notation is simply a disguised use of pointers.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rain = &amp;rain[0] // true</a:t>
            </a:r>
          </a:p>
        </p:txBody>
      </p:sp>
    </p:spTree>
    <p:extLst>
      <p:ext uri="{BB962C8B-B14F-4D97-AF65-F5344CB8AC3E}">
        <p14:creationId xmlns:p14="http://schemas.microsoft.com/office/powerpoint/2010/main" val="306969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Functions, Arrays and Pointers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Suppose you want to write a function that operates on an array. What would the function call look like?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 dirty="0" smtClean="0">
                <a:latin typeface="Courier" pitchFamily="49" charset="0"/>
              </a:rPr>
              <a:t>total = sum(marble);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What would the function declaration be?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 dirty="0" err="1" smtClean="0">
                <a:latin typeface="Courier" pitchFamily="49" charset="0"/>
              </a:rPr>
              <a:t>int</a:t>
            </a:r>
            <a:r>
              <a:rPr lang="en-US" sz="2400" i="1" dirty="0" smtClean="0">
                <a:latin typeface="Courier" pitchFamily="49" charset="0"/>
              </a:rPr>
              <a:t> sum(</a:t>
            </a:r>
            <a:r>
              <a:rPr lang="en-US" sz="2400" i="1" dirty="0" err="1" smtClean="0">
                <a:latin typeface="Courier" pitchFamily="49" charset="0"/>
              </a:rPr>
              <a:t>int</a:t>
            </a:r>
            <a:r>
              <a:rPr lang="en-US" sz="2400" i="1" dirty="0" smtClean="0">
                <a:latin typeface="Courier" pitchFamily="49" charset="0"/>
              </a:rPr>
              <a:t> *</a:t>
            </a:r>
            <a:r>
              <a:rPr lang="en-US" sz="2400" i="1" dirty="0" err="1" smtClean="0">
                <a:latin typeface="Courier" pitchFamily="49" charset="0"/>
              </a:rPr>
              <a:t>ar</a:t>
            </a:r>
            <a:r>
              <a:rPr lang="en-US" sz="2400" i="1" dirty="0" smtClean="0">
                <a:latin typeface="Courier" pitchFamily="49" charset="0"/>
              </a:rPr>
              <a:t>);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NOTE: array name is the address of the first elements.</a:t>
            </a:r>
          </a:p>
        </p:txBody>
      </p:sp>
    </p:spTree>
    <p:extLst>
      <p:ext uri="{BB962C8B-B14F-4D97-AF65-F5344CB8AC3E}">
        <p14:creationId xmlns:p14="http://schemas.microsoft.com/office/powerpoint/2010/main" val="47872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Pointer Operations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Example: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err="1" smtClean="0">
                <a:latin typeface="Courier" pitchFamily="49" charset="0"/>
              </a:rPr>
              <a:t>int</a:t>
            </a:r>
            <a:r>
              <a:rPr lang="en-US" sz="2000" i="1" dirty="0" smtClean="0">
                <a:latin typeface="Courier" pitchFamily="49" charset="0"/>
              </a:rPr>
              <a:t> urn[5] = {1, 2, 3, 4, 5};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err="1" smtClean="0">
                <a:latin typeface="Courier" pitchFamily="49" charset="0"/>
              </a:rPr>
              <a:t>int</a:t>
            </a:r>
            <a:r>
              <a:rPr lang="en-US" sz="2000" i="1" dirty="0" smtClean="0">
                <a:latin typeface="Courier" pitchFamily="49" charset="0"/>
              </a:rPr>
              <a:t> *ptr1, *ptr2, *ptr3;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ptr1 = urn;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latin typeface="Courier" pitchFamily="49" charset="0"/>
              </a:rPr>
              <a:t>ptr2 = &amp;urn[2];</a:t>
            </a:r>
          </a:p>
          <a:p>
            <a:pPr eaLnBrk="1" hangingPunct="1"/>
            <a:r>
              <a:rPr lang="en-US" dirty="0" smtClean="0"/>
              <a:t>Question: </a:t>
            </a:r>
            <a:br>
              <a:rPr lang="en-US" dirty="0" smtClean="0"/>
            </a:br>
            <a:r>
              <a:rPr lang="en-US" dirty="0" smtClean="0"/>
              <a:t>if ptr1[x] == ptr2[1] is true, what is x?</a:t>
            </a:r>
          </a:p>
          <a:p>
            <a:pPr lvl="1" eaLnBrk="1" hangingPunct="1">
              <a:buFont typeface="Wingdings" pitchFamily="2" charset="2"/>
              <a:buNone/>
            </a:pPr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365339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Type Conversions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2362200"/>
            <a:ext cx="7958138" cy="41910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main()</a:t>
            </a:r>
          </a:p>
          <a:p>
            <a:pPr marL="0" indent="0" eaLnBrk="1" hangingPunct="1">
              <a:buNone/>
            </a:pP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{ </a:t>
            </a:r>
          </a:p>
          <a:p>
            <a:pPr marL="0" indent="0" eaLnBrk="1" hangingPunct="1">
              <a:buNone/>
            </a:pPr>
            <a:r>
              <a:rPr lang="en-US" sz="1600" dirty="0" err="1" smtClean="0">
                <a:latin typeface="Courier" pitchFamily="49" charset="0"/>
                <a:cs typeface="Cordia New" pitchFamily="34" charset="-34"/>
              </a:rPr>
              <a:t>int</a:t>
            </a: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 </a:t>
            </a:r>
            <a:r>
              <a:rPr lang="en-US" sz="1600" dirty="0" err="1">
                <a:latin typeface="Courier" pitchFamily="49" charset="0"/>
                <a:cs typeface="Cordia New" pitchFamily="34" charset="-34"/>
              </a:rPr>
              <a:t>i</a:t>
            </a:r>
            <a:r>
              <a:rPr lang="en-US" sz="1600" dirty="0">
                <a:latin typeface="Courier" pitchFamily="49" charset="0"/>
                <a:cs typeface="Cordia New" pitchFamily="34" charset="-34"/>
              </a:rPr>
              <a:t>; </a:t>
            </a:r>
            <a:endParaRPr lang="en-US" sz="1600" dirty="0" smtClean="0">
              <a:latin typeface="Courier" pitchFamily="49" charset="0"/>
              <a:cs typeface="Cordia New" pitchFamily="34" charset="-34"/>
            </a:endParaRPr>
          </a:p>
          <a:p>
            <a:pPr marL="0" indent="0" eaLnBrk="1" hangingPunct="1">
              <a:buNone/>
            </a:pP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unsigned </a:t>
            </a:r>
            <a:r>
              <a:rPr lang="en-US" sz="1600" dirty="0" err="1">
                <a:latin typeface="Courier" pitchFamily="49" charset="0"/>
                <a:cs typeface="Cordia New" pitchFamily="34" charset="-34"/>
              </a:rPr>
              <a:t>int</a:t>
            </a:r>
            <a:r>
              <a:rPr lang="en-US" sz="1600" dirty="0">
                <a:latin typeface="Courier" pitchFamily="49" charset="0"/>
                <a:cs typeface="Cordia New" pitchFamily="34" charset="-34"/>
              </a:rPr>
              <a:t> </a:t>
            </a:r>
            <a:r>
              <a:rPr lang="en-US" sz="1600" dirty="0" err="1">
                <a:latin typeface="Courier" pitchFamily="49" charset="0"/>
                <a:cs typeface="Cordia New" pitchFamily="34" charset="-34"/>
              </a:rPr>
              <a:t>stop_val</a:t>
            </a:r>
            <a:r>
              <a:rPr lang="en-US" sz="1600" dirty="0">
                <a:latin typeface="Courier" pitchFamily="49" charset="0"/>
                <a:cs typeface="Cordia New" pitchFamily="34" charset="-34"/>
              </a:rPr>
              <a:t>; </a:t>
            </a:r>
            <a:endParaRPr lang="en-US" sz="1600" dirty="0" smtClean="0">
              <a:latin typeface="Courier" pitchFamily="49" charset="0"/>
              <a:cs typeface="Cordia New" pitchFamily="34" charset="-34"/>
            </a:endParaRPr>
          </a:p>
          <a:p>
            <a:pPr marL="0" indent="0" eaLnBrk="1" hangingPunct="1">
              <a:buNone/>
            </a:pPr>
            <a:endParaRPr lang="en-US" sz="1600" dirty="0">
              <a:latin typeface="Courier" pitchFamily="49" charset="0"/>
              <a:cs typeface="Cordia New" pitchFamily="34" charset="-34"/>
            </a:endParaRPr>
          </a:p>
          <a:p>
            <a:pPr marL="0" indent="0" eaLnBrk="1" hangingPunct="1">
              <a:buNone/>
            </a:pPr>
            <a:r>
              <a:rPr lang="en-US" sz="1600" dirty="0" err="1" smtClean="0">
                <a:latin typeface="Courier" pitchFamily="49" charset="0"/>
                <a:cs typeface="Cordia New" pitchFamily="34" charset="-34"/>
              </a:rPr>
              <a:t>stop_val</a:t>
            </a: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 </a:t>
            </a:r>
            <a:r>
              <a:rPr lang="en-US" sz="1600" dirty="0">
                <a:latin typeface="Courier" pitchFamily="49" charset="0"/>
                <a:cs typeface="Cordia New" pitchFamily="34" charset="-34"/>
              </a:rPr>
              <a:t>= 0; </a:t>
            </a:r>
            <a:endParaRPr lang="en-US" sz="1600" dirty="0" smtClean="0">
              <a:latin typeface="Courier" pitchFamily="49" charset="0"/>
              <a:cs typeface="Cordia New" pitchFamily="34" charset="-34"/>
            </a:endParaRPr>
          </a:p>
          <a:p>
            <a:pPr marL="0" indent="0" eaLnBrk="1" hangingPunct="1">
              <a:buNone/>
            </a:pPr>
            <a:r>
              <a:rPr lang="en-US" sz="1600" dirty="0" err="1" smtClean="0">
                <a:latin typeface="Courier" pitchFamily="49" charset="0"/>
                <a:cs typeface="Cordia New" pitchFamily="34" charset="-34"/>
              </a:rPr>
              <a:t>i</a:t>
            </a: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 </a:t>
            </a:r>
            <a:r>
              <a:rPr lang="en-US" sz="1600" dirty="0">
                <a:latin typeface="Courier" pitchFamily="49" charset="0"/>
                <a:cs typeface="Cordia New" pitchFamily="34" charset="-34"/>
              </a:rPr>
              <a:t>= -10; </a:t>
            </a:r>
            <a:endParaRPr lang="en-US" sz="1600" dirty="0" smtClean="0">
              <a:latin typeface="Courier" pitchFamily="49" charset="0"/>
              <a:cs typeface="Cordia New" pitchFamily="34" charset="-34"/>
            </a:endParaRPr>
          </a:p>
          <a:p>
            <a:pPr marL="0" indent="0" eaLnBrk="1" hangingPunct="1">
              <a:buNone/>
            </a:pPr>
            <a:endParaRPr lang="en-US" sz="1600" dirty="0" smtClean="0">
              <a:latin typeface="Courier" pitchFamily="49" charset="0"/>
              <a:cs typeface="Cordia New" pitchFamily="34" charset="-34"/>
            </a:endParaRPr>
          </a:p>
          <a:p>
            <a:pPr marL="0" indent="0" eaLnBrk="1" hangingPunct="1">
              <a:buNone/>
            </a:pP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while (</a:t>
            </a:r>
            <a:r>
              <a:rPr lang="en-US" sz="1600" dirty="0" err="1" smtClean="0">
                <a:latin typeface="Courier" pitchFamily="49" charset="0"/>
                <a:cs typeface="Cordia New" pitchFamily="34" charset="-34"/>
              </a:rPr>
              <a:t>i</a:t>
            </a: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 </a:t>
            </a:r>
            <a:r>
              <a:rPr lang="en-US" sz="1600" dirty="0">
                <a:latin typeface="Courier" pitchFamily="49" charset="0"/>
                <a:cs typeface="Cordia New" pitchFamily="34" charset="-34"/>
              </a:rPr>
              <a:t>&lt;= </a:t>
            </a:r>
            <a:r>
              <a:rPr lang="en-US" sz="1600" dirty="0" err="1">
                <a:latin typeface="Courier" pitchFamily="49" charset="0"/>
                <a:cs typeface="Cordia New" pitchFamily="34" charset="-34"/>
              </a:rPr>
              <a:t>stop_val</a:t>
            </a: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)</a:t>
            </a:r>
          </a:p>
          <a:p>
            <a:pPr marL="0" indent="0" eaLnBrk="1" hangingPunct="1">
              <a:buNone/>
            </a:pP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   { </a:t>
            </a:r>
          </a:p>
          <a:p>
            <a:pPr marL="0" indent="0" eaLnBrk="1" hangingPunct="1">
              <a:buNone/>
            </a:pPr>
            <a:r>
              <a:rPr lang="en-US" sz="1600" dirty="0">
                <a:latin typeface="Courier" pitchFamily="49" charset="0"/>
                <a:cs typeface="Cordia New" pitchFamily="34" charset="-34"/>
              </a:rPr>
              <a:t> </a:t>
            </a: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  </a:t>
            </a:r>
            <a:r>
              <a:rPr lang="en-US" sz="1600" dirty="0" err="1" smtClean="0">
                <a:latin typeface="Courier" pitchFamily="49" charset="0"/>
                <a:cs typeface="Cordia New" pitchFamily="34" charset="-34"/>
              </a:rPr>
              <a:t>printf</a:t>
            </a: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 ("%</a:t>
            </a:r>
            <a:r>
              <a:rPr lang="en-US" sz="1600" dirty="0">
                <a:latin typeface="Courier" pitchFamily="49" charset="0"/>
                <a:cs typeface="Cordia New" pitchFamily="34" charset="-34"/>
              </a:rPr>
              <a:t>d\n", </a:t>
            </a:r>
            <a:r>
              <a:rPr lang="en-US" sz="1600" dirty="0" err="1">
                <a:latin typeface="Courier" pitchFamily="49" charset="0"/>
                <a:cs typeface="Cordia New" pitchFamily="34" charset="-34"/>
              </a:rPr>
              <a:t>i</a:t>
            </a:r>
            <a:r>
              <a:rPr lang="en-US" sz="1600" dirty="0">
                <a:latin typeface="Courier" pitchFamily="49" charset="0"/>
                <a:cs typeface="Cordia New" pitchFamily="34" charset="-34"/>
              </a:rPr>
              <a:t>); </a:t>
            </a:r>
            <a:endParaRPr lang="en-US" sz="1600" dirty="0" smtClean="0">
              <a:latin typeface="Courier" pitchFamily="49" charset="0"/>
              <a:cs typeface="Cordia New" pitchFamily="34" charset="-34"/>
            </a:endParaRPr>
          </a:p>
          <a:p>
            <a:pPr marL="0" indent="0" eaLnBrk="1" hangingPunct="1">
              <a:buNone/>
            </a:pPr>
            <a:r>
              <a:rPr lang="en-US" sz="1600" dirty="0">
                <a:latin typeface="Courier" pitchFamily="49" charset="0"/>
                <a:cs typeface="Cordia New" pitchFamily="34" charset="-34"/>
              </a:rPr>
              <a:t> </a:t>
            </a: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  </a:t>
            </a:r>
            <a:r>
              <a:rPr lang="en-US" sz="1600" dirty="0" err="1" smtClean="0">
                <a:latin typeface="Courier" pitchFamily="49" charset="0"/>
                <a:cs typeface="Cordia New" pitchFamily="34" charset="-34"/>
              </a:rPr>
              <a:t>i</a:t>
            </a: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 </a:t>
            </a:r>
            <a:r>
              <a:rPr lang="en-US" sz="1600" dirty="0">
                <a:latin typeface="Courier" pitchFamily="49" charset="0"/>
                <a:cs typeface="Cordia New" pitchFamily="34" charset="-34"/>
              </a:rPr>
              <a:t>= </a:t>
            </a:r>
            <a:r>
              <a:rPr lang="en-US" sz="1600" dirty="0" err="1">
                <a:latin typeface="Courier" pitchFamily="49" charset="0"/>
                <a:cs typeface="Cordia New" pitchFamily="34" charset="-34"/>
              </a:rPr>
              <a:t>i</a:t>
            </a:r>
            <a:r>
              <a:rPr lang="en-US" sz="1600" dirty="0">
                <a:latin typeface="Courier" pitchFamily="49" charset="0"/>
                <a:cs typeface="Cordia New" pitchFamily="34" charset="-34"/>
              </a:rPr>
              <a:t> + 1; </a:t>
            </a:r>
            <a:endParaRPr lang="en-US" sz="1600" dirty="0" smtClean="0">
              <a:latin typeface="Courier" pitchFamily="49" charset="0"/>
              <a:cs typeface="Cordia New" pitchFamily="34" charset="-34"/>
            </a:endParaRPr>
          </a:p>
          <a:p>
            <a:pPr marL="0" indent="0" eaLnBrk="1" hangingPunct="1">
              <a:buNone/>
            </a:pPr>
            <a:r>
              <a:rPr lang="en-US" sz="1600" dirty="0">
                <a:latin typeface="Courier" pitchFamily="49" charset="0"/>
                <a:cs typeface="Cordia New" pitchFamily="34" charset="-34"/>
              </a:rPr>
              <a:t> </a:t>
            </a: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  } </a:t>
            </a:r>
          </a:p>
          <a:p>
            <a:pPr marL="0" indent="0" eaLnBrk="1" hangingPunct="1">
              <a:buNone/>
            </a:pPr>
            <a:r>
              <a:rPr lang="en-US" sz="1600" dirty="0" smtClean="0">
                <a:latin typeface="Courier" pitchFamily="49" charset="0"/>
                <a:cs typeface="Cordia New" pitchFamily="34" charset="-34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 Preprocessor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625" y="2214563"/>
            <a:ext cx="7958138" cy="4414837"/>
          </a:xfrm>
        </p:spPr>
        <p:txBody>
          <a:bodyPr/>
          <a:lstStyle/>
          <a:p>
            <a:r>
              <a:rPr lang="en-US" sz="2400" dirty="0" smtClean="0"/>
              <a:t>#include &lt;</a:t>
            </a:r>
            <a:r>
              <a:rPr lang="en-US" sz="2400" dirty="0" err="1" smtClean="0"/>
              <a:t>string.h</a:t>
            </a:r>
            <a:r>
              <a:rPr lang="en-US" sz="2400" dirty="0" smtClean="0"/>
              <a:t>&gt; (or “</a:t>
            </a:r>
            <a:r>
              <a:rPr lang="en-US" sz="2400" dirty="0" err="1" smtClean="0"/>
              <a:t>string.h</a:t>
            </a:r>
            <a:r>
              <a:rPr lang="en-US" sz="2400" dirty="0" smtClean="0"/>
              <a:t>”)</a:t>
            </a:r>
            <a:br>
              <a:rPr lang="en-US" sz="2400" dirty="0" smtClean="0"/>
            </a:br>
            <a:r>
              <a:rPr lang="en-US" sz="2000" dirty="0" smtClean="0"/>
              <a:t>There is a difference between the &lt; &gt; -- look for the file in the include path and “ “ look first in local directory, then in the include path</a:t>
            </a:r>
          </a:p>
          <a:p>
            <a:r>
              <a:rPr lang="en-US" sz="2400" dirty="0" smtClean="0"/>
              <a:t>#define [name]</a:t>
            </a:r>
            <a:br>
              <a:rPr lang="en-US" sz="2400" dirty="0" smtClean="0"/>
            </a:br>
            <a:r>
              <a:rPr lang="en-US" sz="2400" dirty="0" smtClean="0"/>
              <a:t>#define [name] value</a:t>
            </a:r>
            <a:br>
              <a:rPr lang="en-US" sz="2400" dirty="0" smtClean="0"/>
            </a:br>
            <a:r>
              <a:rPr lang="en-US" sz="2000" dirty="0" smtClean="0"/>
              <a:t>When [name] is used it is replaced with its value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Eg</a:t>
            </a:r>
            <a:r>
              <a:rPr lang="en-US" sz="2400" dirty="0" smtClean="0"/>
              <a:t>. #define DEBUG</a:t>
            </a:r>
            <a:br>
              <a:rPr lang="en-US" sz="2400" dirty="0" smtClean="0"/>
            </a:br>
            <a:r>
              <a:rPr lang="en-US" sz="2400" dirty="0" smtClean="0"/>
              <a:t>#define DEBUG 1</a:t>
            </a:r>
          </a:p>
          <a:p>
            <a:r>
              <a:rPr lang="en-US" sz="2400" dirty="0" smtClean="0"/>
              <a:t>#</a:t>
            </a:r>
            <a:r>
              <a:rPr lang="en-US" sz="2400" dirty="0" err="1" smtClean="0"/>
              <a:t>ifdef</a:t>
            </a:r>
            <a:r>
              <a:rPr lang="en-US" sz="2400" dirty="0" smtClean="0"/>
              <a:t> [name]</a:t>
            </a:r>
            <a:br>
              <a:rPr lang="en-US" sz="2400" dirty="0" smtClean="0"/>
            </a:br>
            <a:r>
              <a:rPr lang="en-US" sz="2400" dirty="0" smtClean="0"/>
              <a:t>#</a:t>
            </a:r>
            <a:r>
              <a:rPr lang="en-US" sz="2400" dirty="0" err="1" smtClean="0"/>
              <a:t>ifndef</a:t>
            </a:r>
            <a:r>
              <a:rPr lang="en-US" sz="2400" dirty="0" smtClean="0"/>
              <a:t> [name]</a:t>
            </a:r>
          </a:p>
          <a:p>
            <a:r>
              <a:rPr lang="en-US" sz="2400" dirty="0" smtClean="0"/>
              <a:t>#</a:t>
            </a:r>
            <a:r>
              <a:rPr lang="en-US" sz="2400" dirty="0" err="1" smtClean="0"/>
              <a:t>endif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9370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0" indent="0">
              <a:buNone/>
            </a:pPr>
            <a:r>
              <a:rPr lang="en-US" sz="1800" dirty="0" smtClean="0">
                <a:latin typeface="Courier" pitchFamily="49" charset="0"/>
              </a:rPr>
              <a:t>#</a:t>
            </a:r>
            <a:r>
              <a:rPr lang="en-US" sz="1800" dirty="0" err="1" smtClean="0">
                <a:latin typeface="Courier" pitchFamily="49" charset="0"/>
              </a:rPr>
              <a:t>ifdef</a:t>
            </a:r>
            <a:r>
              <a:rPr lang="en-US" sz="1800" dirty="0" smtClean="0">
                <a:latin typeface="Courier" pitchFamily="49" charset="0"/>
              </a:rPr>
              <a:t> DEBUG</a:t>
            </a:r>
          </a:p>
          <a:p>
            <a:pPr marL="0" indent="0">
              <a:buNone/>
            </a:pPr>
            <a:r>
              <a:rPr lang="en-US" sz="1800" dirty="0" err="1" smtClean="0">
                <a:latin typeface="Courier" pitchFamily="49" charset="0"/>
              </a:rPr>
              <a:t>printf</a:t>
            </a:r>
            <a:r>
              <a:rPr lang="en-US" sz="1800" dirty="0" smtClean="0">
                <a:latin typeface="Courier" pitchFamily="49" charset="0"/>
              </a:rPr>
              <a:t> ("entering main ()\n");</a:t>
            </a:r>
          </a:p>
          <a:p>
            <a:pPr marL="0" indent="0">
              <a:buNone/>
            </a:pPr>
            <a:r>
              <a:rPr lang="en-US" sz="1800" dirty="0" smtClean="0">
                <a:latin typeface="Courier" pitchFamily="49" charset="0"/>
              </a:rPr>
              <a:t>#</a:t>
            </a:r>
            <a:r>
              <a:rPr lang="en-US" sz="1800" dirty="0" err="1" smtClean="0">
                <a:latin typeface="Courier" pitchFamily="49" charset="0"/>
              </a:rPr>
              <a:t>endif</a:t>
            </a:r>
            <a:endParaRPr lang="en-US" sz="1800" dirty="0" smtClean="0">
              <a:latin typeface="Courier" pitchFamily="49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" pitchFamily="49" charset="0"/>
              </a:rPr>
              <a:t>…</a:t>
            </a:r>
          </a:p>
          <a:p>
            <a:pPr marL="0" indent="0">
              <a:buNone/>
            </a:pPr>
            <a:r>
              <a:rPr lang="en-US" sz="1800" dirty="0" smtClean="0">
                <a:latin typeface="Courier" pitchFamily="49" charset="0"/>
              </a:rPr>
              <a:t>#define TRUE 1</a:t>
            </a:r>
          </a:p>
          <a:p>
            <a:pPr marL="0" indent="0">
              <a:buNone/>
            </a:pPr>
            <a:r>
              <a:rPr lang="en-US" sz="1800" dirty="0" smtClean="0">
                <a:latin typeface="Courier" pitchFamily="49" charset="0"/>
              </a:rPr>
              <a:t>#define FALSE 0</a:t>
            </a:r>
          </a:p>
          <a:p>
            <a:pPr marL="0" indent="0">
              <a:buNone/>
            </a:pPr>
            <a:r>
              <a:rPr lang="en-US" sz="1800" dirty="0" smtClean="0">
                <a:latin typeface="Courier" pitchFamily="49" charset="0"/>
              </a:rPr>
              <a:t>#define BYTE unsigned char</a:t>
            </a:r>
          </a:p>
          <a:p>
            <a:pPr marL="0" indent="0">
              <a:buNone/>
            </a:pPr>
            <a:r>
              <a:rPr lang="en-US" sz="1800" dirty="0" smtClean="0">
                <a:latin typeface="Courier" pitchFamily="49" charset="0"/>
              </a:rPr>
              <a:t>BYTE success;</a:t>
            </a:r>
          </a:p>
          <a:p>
            <a:pPr marL="0" indent="0">
              <a:buNone/>
            </a:pPr>
            <a:endParaRPr lang="en-US" sz="1800" dirty="0">
              <a:latin typeface="Courier" pitchFamily="49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" pitchFamily="49" charset="0"/>
              </a:rPr>
              <a:t>success = function ();</a:t>
            </a:r>
            <a:endParaRPr lang="en-US" sz="1800" dirty="0">
              <a:latin typeface="Courier" pitchFamily="49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" pitchFamily="49" charset="0"/>
              </a:rPr>
              <a:t>if (success == FALSE);</a:t>
            </a:r>
          </a:p>
          <a:p>
            <a:pPr marL="0" indent="0">
              <a:buNone/>
            </a:pPr>
            <a:r>
              <a:rPr lang="en-US" sz="1800" dirty="0">
                <a:latin typeface="Courier" pitchFamily="49" charset="0"/>
              </a:rPr>
              <a:t> </a:t>
            </a:r>
            <a:r>
              <a:rPr lang="en-US" sz="1800" dirty="0" smtClean="0">
                <a:latin typeface="Courier" pitchFamily="49" charset="0"/>
              </a:rPr>
              <a:t>  {</a:t>
            </a:r>
          </a:p>
          <a:p>
            <a:pPr marL="0" indent="0">
              <a:buNone/>
            </a:pPr>
            <a:r>
              <a:rPr lang="en-US" sz="1800" dirty="0" smtClean="0">
                <a:latin typeface="Courier" pitchFamily="49" charset="0"/>
              </a:rPr>
              <a:t>#</a:t>
            </a:r>
            <a:r>
              <a:rPr lang="en-US" sz="1800" dirty="0" err="1" smtClean="0">
                <a:latin typeface="Courier" pitchFamily="49" charset="0"/>
              </a:rPr>
              <a:t>ifdef</a:t>
            </a:r>
            <a:r>
              <a:rPr lang="en-US" sz="1800" dirty="0" smtClean="0">
                <a:latin typeface="Courier" pitchFamily="49" charset="0"/>
              </a:rPr>
              <a:t> DEBUG</a:t>
            </a:r>
          </a:p>
          <a:p>
            <a:pPr marL="0" indent="0">
              <a:buNone/>
            </a:pPr>
            <a:r>
              <a:rPr lang="en-US" sz="1800" dirty="0">
                <a:latin typeface="Courier" pitchFamily="49" charset="0"/>
              </a:rPr>
              <a:t> </a:t>
            </a:r>
            <a:r>
              <a:rPr lang="en-US" sz="1800" dirty="0" smtClean="0">
                <a:latin typeface="Courier" pitchFamily="49" charset="0"/>
              </a:rPr>
              <a:t>  </a:t>
            </a:r>
            <a:r>
              <a:rPr lang="en-US" sz="1800" dirty="0" err="1" smtClean="0">
                <a:latin typeface="Courier" pitchFamily="49" charset="0"/>
              </a:rPr>
              <a:t>printf</a:t>
            </a:r>
            <a:r>
              <a:rPr lang="en-US" sz="1800" dirty="0" smtClean="0">
                <a:latin typeface="Courier" pitchFamily="49" charset="0"/>
              </a:rPr>
              <a:t> ("error\n”);</a:t>
            </a:r>
            <a:br>
              <a:rPr lang="en-US" sz="1800" dirty="0" smtClean="0">
                <a:latin typeface="Courier" pitchFamily="49" charset="0"/>
              </a:rPr>
            </a:br>
            <a:r>
              <a:rPr lang="en-US" sz="1800" dirty="0" smtClean="0">
                <a:latin typeface="Courier" pitchFamily="49" charset="0"/>
              </a:rPr>
              <a:t>#</a:t>
            </a:r>
            <a:r>
              <a:rPr lang="en-US" sz="1800" dirty="0" err="1" smtClean="0">
                <a:latin typeface="Courier" pitchFamily="49" charset="0"/>
              </a:rPr>
              <a:t>endif</a:t>
            </a:r>
            <a:r>
              <a:rPr lang="en-US" sz="1800" dirty="0" smtClean="0">
                <a:latin typeface="Courier" pitchFamily="49" charset="0"/>
              </a:rPr>
              <a:t/>
            </a:r>
            <a:br>
              <a:rPr lang="en-US" sz="1800" dirty="0" smtClean="0">
                <a:latin typeface="Courier" pitchFamily="49" charset="0"/>
              </a:rPr>
            </a:br>
            <a:r>
              <a:rPr lang="en-US" sz="1800" dirty="0" smtClean="0">
                <a:latin typeface="Courier" pitchFamily="49" charset="0"/>
              </a:rPr>
              <a:t/>
            </a:r>
            <a:br>
              <a:rPr lang="en-US" sz="1800" dirty="0" smtClean="0">
                <a:latin typeface="Courier" pitchFamily="49" charset="0"/>
              </a:rPr>
            </a:br>
            <a:r>
              <a:rPr lang="en-US" sz="1800" dirty="0" smtClean="0">
                <a:latin typeface="Courier" pitchFamily="49" charset="0"/>
              </a:rPr>
              <a:t>   exit (0);</a:t>
            </a:r>
          </a:p>
          <a:p>
            <a:pPr marL="0" indent="0">
              <a:buNone/>
            </a:pPr>
            <a:r>
              <a:rPr lang="en-US" sz="1800" dirty="0">
                <a:latin typeface="Courier" pitchFamily="49" charset="0"/>
              </a:rPr>
              <a:t> </a:t>
            </a:r>
            <a:r>
              <a:rPr lang="en-US" sz="1800" dirty="0" smtClean="0">
                <a:latin typeface="Courier" pitchFamily="49" charset="0"/>
              </a:rPr>
              <a:t>  }</a:t>
            </a:r>
            <a:br>
              <a:rPr lang="en-US" sz="1800" dirty="0" smtClean="0">
                <a:latin typeface="Courier" pitchFamily="49" charset="0"/>
              </a:rPr>
            </a:br>
            <a:endParaRPr lang="en-US" sz="1800" dirty="0" smtClean="0">
              <a:latin typeface="Courier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26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Makefile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Trebuchet MS" pitchFamily="34" charset="0"/>
                <a:cs typeface="Trebuchet MS" pitchFamily="34" charset="0"/>
              </a:rPr>
              <a:t>The </a:t>
            </a:r>
            <a:r>
              <a:rPr lang="en-US" b="1" smtClean="0">
                <a:ea typeface="Trebuchet MS" pitchFamily="34" charset="0"/>
                <a:cs typeface="Trebuchet MS" pitchFamily="34" charset="0"/>
              </a:rPr>
              <a:t>make</a:t>
            </a:r>
            <a:r>
              <a:rPr lang="en-US" smtClean="0">
                <a:ea typeface="Trebuchet MS" pitchFamily="34" charset="0"/>
                <a:cs typeface="Trebuchet MS" pitchFamily="34" charset="0"/>
              </a:rPr>
              <a:t> command allows you to manage large programs or groups of programs.</a:t>
            </a:r>
          </a:p>
          <a:p>
            <a:pPr eaLnBrk="1" hangingPunct="1"/>
            <a:r>
              <a:rPr lang="en-US" smtClean="0"/>
              <a:t>The </a:t>
            </a:r>
            <a:r>
              <a:rPr lang="en-US" b="1" smtClean="0"/>
              <a:t>make</a:t>
            </a:r>
            <a:r>
              <a:rPr lang="en-US" smtClean="0"/>
              <a:t> program keeps track of which portions of the entire program have been changed, compiles only those parts of the program which have changed since the last compile.</a:t>
            </a:r>
            <a:r>
              <a:rPr lang="en-US" smtClean="0">
                <a:latin typeface="Trebuchet MS" pitchFamily="34" charset="0"/>
              </a:rPr>
              <a:t> 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Compilation Steps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b="1" smtClean="0">
                <a:latin typeface="Trebuchet MS" pitchFamily="34" charset="0"/>
              </a:rPr>
              <a:t>Compiler</a:t>
            </a:r>
            <a:r>
              <a:rPr lang="en-US" sz="2800" smtClean="0">
                <a:latin typeface="Trebuchet MS" pitchFamily="34" charset="0"/>
              </a:rPr>
              <a:t> stage: All C language code in the </a:t>
            </a:r>
            <a:r>
              <a:rPr lang="en-US" sz="2800" i="1" smtClean="0">
                <a:latin typeface="Trebuchet MS" pitchFamily="34" charset="0"/>
              </a:rPr>
              <a:t>.c</a:t>
            </a:r>
            <a:r>
              <a:rPr lang="en-US" sz="2800" smtClean="0">
                <a:latin typeface="Trebuchet MS" pitchFamily="34" charset="0"/>
              </a:rPr>
              <a:t> file is converted into a lower-level language called Assembly language.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b="1" smtClean="0">
                <a:latin typeface="Trebuchet MS" pitchFamily="34" charset="0"/>
              </a:rPr>
              <a:t>Assembler</a:t>
            </a:r>
            <a:r>
              <a:rPr lang="en-US" sz="2800" smtClean="0">
                <a:latin typeface="Trebuchet MS" pitchFamily="34" charset="0"/>
              </a:rPr>
              <a:t> stage: The assembly language code is converted into </a:t>
            </a:r>
            <a:r>
              <a:rPr lang="en-US" sz="2800" i="1" smtClean="0">
                <a:latin typeface="Trebuchet MS" pitchFamily="34" charset="0"/>
              </a:rPr>
              <a:t>object code.</a:t>
            </a:r>
            <a:endParaRPr lang="en-US" sz="2800" smtClean="0">
              <a:latin typeface="Trebuchet MS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b="1" smtClean="0">
                <a:latin typeface="Trebuchet MS" pitchFamily="34" charset="0"/>
              </a:rPr>
              <a:t>Linker</a:t>
            </a:r>
            <a:r>
              <a:rPr lang="en-US" sz="2800" smtClean="0">
                <a:latin typeface="Trebuchet MS" pitchFamily="34" charset="0"/>
              </a:rPr>
              <a:t> stage: The final stage in compiling a program involves linking the object code to code libraries and produces an executable file. </a:t>
            </a: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Compile Multiple files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Trebuchet MS" pitchFamily="34" charset="0"/>
              </a:rPr>
              <a:t>Programmers usually </a:t>
            </a:r>
            <a:r>
              <a:rPr lang="en-US" sz="2800" smtClean="0">
                <a:latin typeface="Trebuchet MS" pitchFamily="34" charset="0"/>
                <a:hlinkClick r:id="rId2"/>
              </a:rPr>
              <a:t>divide</a:t>
            </a:r>
            <a:r>
              <a:rPr lang="en-US" sz="2800" smtClean="0">
                <a:latin typeface="Trebuchet MS" pitchFamily="34" charset="0"/>
              </a:rPr>
              <a:t> source code into separate easily-manageable </a:t>
            </a:r>
            <a:r>
              <a:rPr lang="en-US" sz="2800" i="1" smtClean="0">
                <a:latin typeface="Trebuchet MS" pitchFamily="34" charset="0"/>
              </a:rPr>
              <a:t>.c</a:t>
            </a:r>
            <a:r>
              <a:rPr lang="en-US" sz="2800" smtClean="0">
                <a:latin typeface="Trebuchet MS" pitchFamily="34" charset="0"/>
              </a:rPr>
              <a:t> files when programs become large.</a:t>
            </a:r>
            <a:endParaRPr lang="en-US" sz="2800" smtClean="0"/>
          </a:p>
        </p:txBody>
      </p:sp>
      <p:pic>
        <p:nvPicPr>
          <p:cNvPr id="6148" name="Picture 4" descr="C:\Documents and Settings\Yijue Hou\Desktop\compile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733800"/>
            <a:ext cx="4572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Separate Compilation Steps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smtClean="0">
                <a:latin typeface="Trebuchet MS" pitchFamily="34" charset="0"/>
              </a:rPr>
              <a:t>Compile </a:t>
            </a:r>
            <a:r>
              <a:rPr lang="en-US" sz="2400" i="1" smtClean="0">
                <a:latin typeface="Trebuchet MS" pitchFamily="34" charset="0"/>
              </a:rPr>
              <a:t>green.o</a:t>
            </a:r>
            <a:r>
              <a:rPr lang="en-US" sz="2400" smtClean="0">
                <a:latin typeface="Trebuchet MS" pitchFamily="34" charset="0"/>
              </a:rPr>
              <a:t>: cc -c green.c </a:t>
            </a:r>
          </a:p>
          <a:p>
            <a:pPr eaLnBrk="1" hangingPunct="1"/>
            <a:r>
              <a:rPr lang="en-US" sz="2400" smtClean="0">
                <a:latin typeface="Trebuchet MS" pitchFamily="34" charset="0"/>
              </a:rPr>
              <a:t>Compile </a:t>
            </a:r>
            <a:r>
              <a:rPr lang="en-US" sz="2400" i="1" smtClean="0">
                <a:latin typeface="Trebuchet MS" pitchFamily="34" charset="0"/>
              </a:rPr>
              <a:t>blue.o</a:t>
            </a:r>
            <a:r>
              <a:rPr lang="en-US" sz="2400" smtClean="0">
                <a:latin typeface="Trebuchet MS" pitchFamily="34" charset="0"/>
              </a:rPr>
              <a:t>: cc -c blue.c </a:t>
            </a:r>
          </a:p>
          <a:p>
            <a:pPr eaLnBrk="1" hangingPunct="1"/>
            <a:r>
              <a:rPr lang="en-US" sz="2400" smtClean="0">
                <a:latin typeface="Trebuchet MS" pitchFamily="34" charset="0"/>
              </a:rPr>
              <a:t>Link the parts together: cc green.o blue.o</a:t>
            </a:r>
            <a:endParaRPr lang="en-US" sz="2400" smtClean="0"/>
          </a:p>
        </p:txBody>
      </p:sp>
      <p:pic>
        <p:nvPicPr>
          <p:cNvPr id="7172" name="Picture 4" descr="C:\Documents and Settings\Yijue Hou\Desktop\compilenx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657600"/>
            <a:ext cx="4343400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Using multiple source files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Trebuchet MS" pitchFamily="34" charset="0"/>
              </a:rPr>
              <a:t>no two files have functions with the same name in it.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Trebuchet MS" pitchFamily="34" charset="0"/>
              </a:rPr>
              <a:t>no two files define the same global variables.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Trebuchet MS" pitchFamily="34" charset="0"/>
              </a:rPr>
              <a:t>To use functions from another file, make a </a:t>
            </a:r>
            <a:r>
              <a:rPr lang="en-US" sz="2800" i="1" smtClean="0">
                <a:latin typeface="Trebuchet MS" pitchFamily="34" charset="0"/>
              </a:rPr>
              <a:t>.h</a:t>
            </a:r>
            <a:r>
              <a:rPr lang="en-US" sz="2800" smtClean="0">
                <a:latin typeface="Trebuchet MS" pitchFamily="34" charset="0"/>
              </a:rPr>
              <a:t> file with the function prototypes, and use #include to include those </a:t>
            </a:r>
            <a:r>
              <a:rPr lang="en-US" sz="2800" i="1" smtClean="0">
                <a:latin typeface="Trebuchet MS" pitchFamily="34" charset="0"/>
              </a:rPr>
              <a:t>.h</a:t>
            </a:r>
            <a:r>
              <a:rPr lang="en-US" sz="2800" smtClean="0">
                <a:latin typeface="Trebuchet MS" pitchFamily="34" charset="0"/>
              </a:rPr>
              <a:t> files within your </a:t>
            </a:r>
            <a:r>
              <a:rPr lang="en-US" sz="2800" i="1" smtClean="0">
                <a:latin typeface="Trebuchet MS" pitchFamily="34" charset="0"/>
              </a:rPr>
              <a:t>.c</a:t>
            </a:r>
            <a:r>
              <a:rPr lang="en-US" sz="2800" smtClean="0">
                <a:latin typeface="Trebuchet MS" pitchFamily="34" charset="0"/>
              </a:rPr>
              <a:t> files.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Trebuchet MS" pitchFamily="34" charset="0"/>
              </a:rPr>
              <a:t>At least one of the files </a:t>
            </a:r>
            <a:r>
              <a:rPr lang="en-US" sz="2800" b="1" smtClean="0">
                <a:latin typeface="Trebuchet MS" pitchFamily="34" charset="0"/>
              </a:rPr>
              <a:t>must</a:t>
            </a:r>
            <a:r>
              <a:rPr lang="en-US" sz="2800" smtClean="0">
                <a:latin typeface="Trebuchet MS" pitchFamily="34" charset="0"/>
              </a:rPr>
              <a:t> have a main() function. </a:t>
            </a: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Trebuchet MS" pitchFamily="34" charset="0"/>
              </a:rPr>
              <a:t>Dependencies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3276600"/>
            <a:ext cx="7958138" cy="28194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rebuchet MS" pitchFamily="34" charset="0"/>
              </a:rPr>
              <a:t>Make creates programs according to the file dependencies.</a:t>
            </a:r>
          </a:p>
          <a:p>
            <a:pPr eaLnBrk="1" hangingPunct="1">
              <a:buFont typeface="Wingdings" pitchFamily="2" charset="2"/>
              <a:buNone/>
            </a:pPr>
            <a:endParaRPr lang="en-US" b="1" smtClean="0">
              <a:latin typeface="Trebuchet MS" pitchFamily="34" charset="0"/>
            </a:endParaRP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Trebuchet MS" pitchFamily="34" charset="0"/>
              </a:rPr>
              <a:t>Dependency graphs</a:t>
            </a:r>
          </a:p>
        </p:txBody>
      </p:sp>
      <p:pic>
        <p:nvPicPr>
          <p:cNvPr id="10244" name="Picture 4" descr="C:\Documents and Settings\Yijue Hou\Desktop\depgraph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133600"/>
            <a:ext cx="4953000" cy="397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Trebuchet MS" pitchFamily="34" charset="0"/>
              </a:rPr>
              <a:t>How dependency works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1268" name="Picture 4" descr="C:\Documents and Settings\Yijue Hou\Desktop\dephow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286000"/>
            <a:ext cx="4648200" cy="371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Common mistake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590800"/>
            <a:ext cx="7624763" cy="3505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2"/>
                </a:solidFill>
              </a:rPr>
              <a:t>Example: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i="1" smtClean="0">
                <a:solidFill>
                  <a:schemeClr val="folHlink"/>
                </a:solidFill>
              </a:rPr>
              <a:t>	int n = 0;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i="1" smtClean="0">
                <a:solidFill>
                  <a:schemeClr val="folHlink"/>
                </a:solidFill>
              </a:rPr>
              <a:t>	while (n &lt; 3)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i="1" smtClean="0">
                <a:solidFill>
                  <a:schemeClr val="folHlink"/>
                </a:solidFill>
              </a:rPr>
              <a:t>		printf(“ n is %d\n”, n);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i="1" smtClean="0">
                <a:solidFill>
                  <a:schemeClr val="folHlink"/>
                </a:solidFill>
              </a:rPr>
              <a:t>		n++;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Trebuchet MS" pitchFamily="34" charset="0"/>
              </a:rPr>
              <a:t>How does make do it?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2292" name="Picture 4" descr="C:\Documents and Settings\Yijue Hou\Desktop\makefil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514600"/>
            <a:ext cx="5486400" cy="346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Trebuchet MS" pitchFamily="34" charset="0"/>
              </a:rPr>
              <a:t>Translating the dependency graph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b="1" smtClean="0">
              <a:latin typeface="Trebuchet MS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>
                <a:latin typeface="Trebuchet MS" pitchFamily="34" charset="0"/>
              </a:rPr>
              <a:t>target</a:t>
            </a:r>
            <a:r>
              <a:rPr lang="en-US" smtClean="0">
                <a:latin typeface="Trebuchet MS" pitchFamily="34" charset="0"/>
              </a:rPr>
              <a:t> : </a:t>
            </a:r>
            <a:r>
              <a:rPr lang="en-US" b="1" smtClean="0">
                <a:latin typeface="Trebuchet MS" pitchFamily="34" charset="0"/>
              </a:rPr>
              <a:t>source file(s)</a:t>
            </a:r>
            <a:endParaRPr lang="en-US" smtClean="0">
              <a:latin typeface="Trebuchet MS" pitchFamily="34" charset="0"/>
            </a:endParaRPr>
          </a:p>
          <a:p>
            <a:pPr lvl="1" eaLnBrk="1" hangingPunct="1">
              <a:lnSpc>
                <a:spcPct val="90000"/>
              </a:lnSpc>
              <a:buSzTx/>
              <a:buFont typeface="Wingdings" pitchFamily="2" charset="2"/>
              <a:buNone/>
            </a:pPr>
            <a:r>
              <a:rPr lang="en-US" b="1" smtClean="0">
                <a:latin typeface="Trebuchet MS" pitchFamily="34" charset="0"/>
              </a:rPr>
              <a:t>	command</a:t>
            </a:r>
            <a:r>
              <a:rPr lang="en-US" smtClean="0">
                <a:latin typeface="Trebuchet MS" pitchFamily="34" charset="0"/>
              </a:rPr>
              <a:t> </a:t>
            </a:r>
            <a:r>
              <a:rPr lang="en-US" i="1" smtClean="0">
                <a:latin typeface="Trebuchet MS" pitchFamily="34" charset="0"/>
              </a:rPr>
              <a:t>(must be preceded by a tab)</a:t>
            </a: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  <p:pic>
        <p:nvPicPr>
          <p:cNvPr id="13316" name="Picture 4" descr="C:\Documents and Settings\Yijue Hou\Desktop\makemak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2143125"/>
            <a:ext cx="58864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latin typeface="Trebuchet MS" pitchFamily="34" charset="0"/>
              </a:rPr>
              <a:t>Using the </a:t>
            </a:r>
            <a:r>
              <a:rPr lang="en-US" b="1" dirty="0" err="1" smtClean="0">
                <a:latin typeface="Trebuchet MS" pitchFamily="34" charset="0"/>
              </a:rPr>
              <a:t>Makefile</a:t>
            </a:r>
            <a:r>
              <a:rPr lang="en-US" b="1" dirty="0" smtClean="0">
                <a:latin typeface="Trebuchet MS" pitchFamily="34" charset="0"/>
              </a:rPr>
              <a:t> with make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2971800"/>
            <a:ext cx="7958138" cy="3124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Trebuchet MS" pitchFamily="34" charset="0"/>
              </a:rPr>
              <a:t>Once you have created your </a:t>
            </a:r>
            <a:r>
              <a:rPr lang="en-US" i="1" dirty="0" err="1" smtClean="0">
                <a:latin typeface="Trebuchet MS" pitchFamily="34" charset="0"/>
              </a:rPr>
              <a:t>Makefile</a:t>
            </a:r>
            <a:r>
              <a:rPr lang="en-US" dirty="0" smtClean="0">
                <a:latin typeface="Trebuchet MS" pitchFamily="34" charset="0"/>
              </a:rPr>
              <a:t> and your corresponding source files, you are ready to use it by typing </a:t>
            </a:r>
            <a:r>
              <a:rPr lang="en-US" b="1" dirty="0" smtClean="0">
                <a:latin typeface="Trebuchet MS" pitchFamily="34" charset="0"/>
              </a:rPr>
              <a:t>make</a:t>
            </a:r>
            <a:r>
              <a:rPr lang="en-US" dirty="0" smtClean="0">
                <a:latin typeface="Trebuchet MS" pitchFamily="34" charset="0"/>
              </a:rPr>
              <a:t>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Basic Debugging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625" y="2057400"/>
            <a:ext cx="7958138" cy="4571999"/>
          </a:xfrm>
        </p:spPr>
        <p:txBody>
          <a:bodyPr/>
          <a:lstStyle/>
          <a:p>
            <a:r>
              <a:rPr lang="en-US" sz="2400" dirty="0" smtClean="0"/>
              <a:t>Prepare code for debugger</a:t>
            </a:r>
            <a:br>
              <a:rPr lang="en-US" sz="2400" dirty="0" smtClean="0"/>
            </a:br>
            <a:r>
              <a:rPr lang="en-US" sz="2400" dirty="0" smtClean="0"/>
              <a:t>add –g option to compiler command</a:t>
            </a:r>
            <a:br>
              <a:rPr lang="en-US" sz="2400" dirty="0" smtClean="0"/>
            </a:br>
            <a:r>
              <a:rPr lang="en-US" sz="2400" dirty="0" smtClean="0"/>
              <a:t>	</a:t>
            </a:r>
            <a:r>
              <a:rPr lang="en-US" sz="2400" dirty="0" err="1" smtClean="0"/>
              <a:t>gcc</a:t>
            </a:r>
            <a:r>
              <a:rPr lang="en-US" sz="2400" dirty="0" smtClean="0"/>
              <a:t> –g –o &lt;file&gt; &lt;</a:t>
            </a:r>
            <a:r>
              <a:rPr lang="en-US" sz="2400" dirty="0" err="1" smtClean="0"/>
              <a:t>file.c</a:t>
            </a:r>
            <a:r>
              <a:rPr lang="en-US" sz="2400" dirty="0" smtClean="0"/>
              <a:t>&gt;</a:t>
            </a:r>
          </a:p>
          <a:p>
            <a:r>
              <a:rPr lang="en-US" sz="2400" dirty="0" smtClean="0"/>
              <a:t>Debug the program</a:t>
            </a:r>
            <a:br>
              <a:rPr lang="en-US" sz="2400" dirty="0" smtClean="0"/>
            </a:br>
            <a:r>
              <a:rPr lang="en-US" sz="2400" dirty="0" smtClean="0"/>
              <a:t>	</a:t>
            </a:r>
            <a:r>
              <a:rPr lang="en-US" sz="2400" dirty="0" err="1" smtClean="0"/>
              <a:t>gdb</a:t>
            </a:r>
            <a:r>
              <a:rPr lang="en-US" sz="2400" dirty="0" smtClean="0"/>
              <a:t> &lt;file&gt;</a:t>
            </a:r>
          </a:p>
          <a:p>
            <a:r>
              <a:rPr lang="en-US" sz="2400" dirty="0" smtClean="0"/>
              <a:t>Breakpoints and execution</a:t>
            </a:r>
            <a:br>
              <a:rPr lang="en-US" sz="2400" dirty="0" smtClean="0"/>
            </a:br>
            <a:r>
              <a:rPr lang="en-US" sz="2400" dirty="0" smtClean="0"/>
              <a:t>	b &lt;line#&gt; OR &lt;function&gt;</a:t>
            </a:r>
            <a:br>
              <a:rPr lang="en-US" sz="2400" dirty="0" smtClean="0"/>
            </a:br>
            <a:r>
              <a:rPr lang="en-US" sz="2400" dirty="0" smtClean="0"/>
              <a:t>	s – step</a:t>
            </a:r>
            <a:br>
              <a:rPr lang="en-US" sz="2400" dirty="0" smtClean="0"/>
            </a:br>
            <a:r>
              <a:rPr lang="en-US" sz="2400" dirty="0" smtClean="0"/>
              <a:t>	c – continue</a:t>
            </a:r>
            <a:br>
              <a:rPr lang="en-US" sz="2400" dirty="0" smtClean="0"/>
            </a:br>
            <a:r>
              <a:rPr lang="en-US" sz="2400" dirty="0" smtClean="0"/>
              <a:t>	n – next</a:t>
            </a:r>
          </a:p>
          <a:p>
            <a:r>
              <a:rPr lang="en-US" sz="2400" dirty="0" smtClean="0"/>
              <a:t>Look at variables</a:t>
            </a:r>
            <a:br>
              <a:rPr lang="en-US" sz="2400" dirty="0" smtClean="0"/>
            </a:br>
            <a:r>
              <a:rPr lang="en-US" sz="2400" dirty="0" smtClean="0"/>
              <a:t>	print &lt;</a:t>
            </a:r>
            <a:r>
              <a:rPr lang="en-US" sz="2400" dirty="0" err="1" smtClean="0"/>
              <a:t>expr</a:t>
            </a:r>
            <a:r>
              <a:rPr lang="en-US" sz="2400" dirty="0" smtClean="0"/>
              <a:t>&gt;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71241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Troubles with Truth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2667000"/>
            <a:ext cx="7958138" cy="3429000"/>
          </a:xfrm>
        </p:spPr>
        <p:txBody>
          <a:bodyPr/>
          <a:lstStyle/>
          <a:p>
            <a:pPr lvl="1" eaLnBrk="1" hangingPunct="1">
              <a:buFont typeface="Wingdings" pitchFamily="2" charset="2"/>
              <a:buNone/>
            </a:pPr>
            <a:r>
              <a:rPr lang="en-US" sz="3600" i="1" smtClean="0">
                <a:solidFill>
                  <a:schemeClr val="folHlink"/>
                </a:solidFill>
              </a:rPr>
              <a:t>status = scanf(“%ld”, &amp;num);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3600" i="1" smtClean="0">
                <a:solidFill>
                  <a:schemeClr val="folHlink"/>
                </a:solidFill>
              </a:rPr>
              <a:t>while (status = 1) {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3600" i="1" smtClean="0">
                <a:solidFill>
                  <a:schemeClr val="folHlink"/>
                </a:solidFill>
              </a:rPr>
              <a:t>	printf(“please enter a number\n”);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3600" i="1" smtClean="0">
                <a:solidFill>
                  <a:schemeClr val="folHlink"/>
                </a:solidFill>
              </a:rPr>
              <a:t>	status = scanf(“%ld”, &amp;num);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3600" i="1" smtClean="0">
                <a:solidFill>
                  <a:schemeClr val="folHlink"/>
                </a:solidFill>
              </a:rPr>
              <a:t>}</a:t>
            </a:r>
            <a:r>
              <a:rPr lang="en-US" sz="320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</a:t>
            </a:r>
            <a:r>
              <a:rPr lang="en-US" i="1" smtClean="0"/>
              <a:t>for</a:t>
            </a:r>
            <a:r>
              <a:rPr lang="en-US" smtClean="0"/>
              <a:t> loop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Syntax: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i="1" dirty="0" smtClean="0"/>
              <a:t>for (exp1; exp2; exp3)</a:t>
            </a:r>
          </a:p>
          <a:p>
            <a:pPr eaLnBrk="1" hangingPunct="1"/>
            <a:r>
              <a:rPr lang="en-US" dirty="0" smtClean="0"/>
              <a:t>Example: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i="1" dirty="0" smtClean="0">
                <a:solidFill>
                  <a:schemeClr val="folHlink"/>
                </a:solidFill>
                <a:latin typeface="Courier" pitchFamily="49" charset="0"/>
                <a:cs typeface="Cordia New" pitchFamily="34" charset="-34"/>
              </a:rPr>
              <a:t>for (count = 1; count &lt; 10; count++)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i="1" dirty="0">
                <a:solidFill>
                  <a:schemeClr val="folHlink"/>
                </a:solidFill>
                <a:latin typeface="Courier" pitchFamily="49" charset="0"/>
                <a:cs typeface="Cordia New" pitchFamily="34" charset="-34"/>
              </a:rPr>
              <a:t> </a:t>
            </a:r>
            <a:r>
              <a:rPr lang="en-US" sz="2400" i="1" dirty="0" smtClean="0">
                <a:solidFill>
                  <a:schemeClr val="folHlink"/>
                </a:solidFill>
                <a:latin typeface="Courier" pitchFamily="49" charset="0"/>
                <a:cs typeface="Cordia New" pitchFamily="34" charset="-34"/>
              </a:rPr>
              <a:t>  {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i="1" dirty="0" smtClean="0">
                <a:solidFill>
                  <a:schemeClr val="folHlink"/>
                </a:solidFill>
                <a:latin typeface="Courier" pitchFamily="49" charset="0"/>
                <a:cs typeface="Cordia New" pitchFamily="34" charset="-34"/>
              </a:rPr>
              <a:t>	  </a:t>
            </a:r>
            <a:r>
              <a:rPr lang="en-US" sz="2400" i="1" dirty="0" err="1" smtClean="0">
                <a:solidFill>
                  <a:schemeClr val="folHlink"/>
                </a:solidFill>
                <a:latin typeface="Courier" pitchFamily="49" charset="0"/>
                <a:cs typeface="Cordia New" pitchFamily="34" charset="-34"/>
              </a:rPr>
              <a:t>printf</a:t>
            </a:r>
            <a:r>
              <a:rPr lang="en-US" sz="2400" i="1" dirty="0" smtClean="0">
                <a:solidFill>
                  <a:schemeClr val="folHlink"/>
                </a:solidFill>
                <a:latin typeface="Courier" pitchFamily="49" charset="0"/>
                <a:cs typeface="Cordia New" pitchFamily="34" charset="-34"/>
              </a:rPr>
              <a:t>(“count is %d\n”, count);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i="1" dirty="0" smtClean="0">
                <a:solidFill>
                  <a:schemeClr val="folHlink"/>
                </a:solidFill>
                <a:latin typeface="Courier" pitchFamily="49" charset="0"/>
                <a:cs typeface="Cordia New" pitchFamily="34" charset="-34"/>
              </a:rPr>
              <a:t>   }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Count by charaters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2438400"/>
            <a:ext cx="7958138" cy="3657600"/>
          </a:xfrm>
        </p:spPr>
        <p:txBody>
          <a:bodyPr/>
          <a:lstStyle/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char count;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for (count = ‘a’; count &lt;= ‘z’; count++) {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	</a:t>
            </a:r>
            <a:r>
              <a:rPr lang="en-US" sz="2000" i="1" dirty="0" err="1" smtClean="0">
                <a:solidFill>
                  <a:schemeClr val="folHlink"/>
                </a:solidFill>
                <a:latin typeface="Courier" pitchFamily="49" charset="0"/>
              </a:rPr>
              <a:t>printf</a:t>
            </a: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(“count is %c\n”, count);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} </a:t>
            </a:r>
            <a:endParaRPr lang="en-US" sz="2000" dirty="0" smtClean="0">
              <a:latin typeface="Courier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Nested loop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Example: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i="1" dirty="0" smtClean="0">
                <a:solidFill>
                  <a:schemeClr val="folHlink"/>
                </a:solidFill>
              </a:rPr>
              <a:t>	</a:t>
            </a: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for (row = 0; row &lt; 10; row++) {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		for (</a:t>
            </a:r>
            <a:r>
              <a:rPr lang="en-US" sz="2000" i="1" dirty="0" err="1" smtClean="0">
                <a:solidFill>
                  <a:schemeClr val="folHlink"/>
                </a:solidFill>
                <a:latin typeface="Courier" pitchFamily="49" charset="0"/>
              </a:rPr>
              <a:t>ch</a:t>
            </a: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 = ‘a’; </a:t>
            </a:r>
            <a:r>
              <a:rPr lang="en-US" sz="2000" i="1" dirty="0" err="1" smtClean="0">
                <a:solidFill>
                  <a:schemeClr val="folHlink"/>
                </a:solidFill>
                <a:latin typeface="Courier" pitchFamily="49" charset="0"/>
              </a:rPr>
              <a:t>ch</a:t>
            </a: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  &lt; ‘f’; </a:t>
            </a:r>
            <a:r>
              <a:rPr lang="en-US" sz="2000" i="1" dirty="0" err="1" smtClean="0">
                <a:solidFill>
                  <a:schemeClr val="folHlink"/>
                </a:solidFill>
                <a:latin typeface="Courier" pitchFamily="49" charset="0"/>
              </a:rPr>
              <a:t>ch</a:t>
            </a: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++) {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			</a:t>
            </a:r>
            <a:r>
              <a:rPr lang="en-US" sz="2000" i="1" dirty="0" err="1" smtClean="0">
                <a:solidFill>
                  <a:schemeClr val="folHlink"/>
                </a:solidFill>
                <a:latin typeface="Courier" pitchFamily="49" charset="0"/>
              </a:rPr>
              <a:t>printf</a:t>
            </a: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(“%c “, </a:t>
            </a:r>
            <a:r>
              <a:rPr lang="en-US" sz="2000" i="1" dirty="0" err="1" smtClean="0">
                <a:solidFill>
                  <a:schemeClr val="folHlink"/>
                </a:solidFill>
                <a:latin typeface="Courier" pitchFamily="49" charset="0"/>
              </a:rPr>
              <a:t>ch</a:t>
            </a: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);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		}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	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 Control Statements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133600"/>
            <a:ext cx="7958138" cy="3881437"/>
          </a:xfrm>
        </p:spPr>
        <p:txBody>
          <a:bodyPr/>
          <a:lstStyle/>
          <a:p>
            <a:pPr eaLnBrk="1" hangingPunct="1"/>
            <a:r>
              <a:rPr lang="en-US" sz="2800" i="1" dirty="0" smtClean="0"/>
              <a:t>if</a:t>
            </a:r>
            <a:r>
              <a:rPr lang="en-US" sz="2800" dirty="0" smtClean="0"/>
              <a:t> statement</a:t>
            </a:r>
          </a:p>
          <a:p>
            <a:pPr eaLnBrk="1" hangingPunct="1"/>
            <a:r>
              <a:rPr lang="en-US" sz="2800" dirty="0" smtClean="0"/>
              <a:t>Syntax: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if (expression) {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	statements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}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else {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	statements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i="1" dirty="0" smtClean="0">
                <a:solidFill>
                  <a:schemeClr val="folHlink"/>
                </a:solidFill>
                <a:latin typeface="Courier" pitchFamily="49" charset="0"/>
              </a:rPr>
              <a:t>}</a:t>
            </a:r>
            <a:r>
              <a:rPr lang="en-US" sz="2000" dirty="0" smtClean="0">
                <a:latin typeface="Courier" pitchFamily="49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Sample code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2590800"/>
            <a:ext cx="7958138" cy="3276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i="1" dirty="0" smtClean="0">
                <a:solidFill>
                  <a:schemeClr val="folHlink"/>
                </a:solidFill>
                <a:latin typeface="Courier" pitchFamily="49" charset="0"/>
              </a:rPr>
              <a:t>if (x &gt; 0) {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i="1" dirty="0" err="1">
                <a:solidFill>
                  <a:schemeClr val="folHlink"/>
                </a:solidFill>
                <a:latin typeface="Courier" pitchFamily="49" charset="0"/>
              </a:rPr>
              <a:t>p</a:t>
            </a:r>
            <a:r>
              <a:rPr lang="en-US" sz="2400" i="1" dirty="0" err="1" smtClean="0">
                <a:solidFill>
                  <a:schemeClr val="folHlink"/>
                </a:solidFill>
                <a:latin typeface="Courier" pitchFamily="49" charset="0"/>
              </a:rPr>
              <a:t>rintf</a:t>
            </a:r>
            <a:r>
              <a:rPr lang="en-US" sz="2400" i="1" dirty="0" smtClean="0">
                <a:solidFill>
                  <a:schemeClr val="folHlink"/>
                </a:solidFill>
                <a:latin typeface="Courier" pitchFamily="49" charset="0"/>
              </a:rPr>
              <a:t>(“ x is greater than 0.\n”);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i="1" dirty="0" smtClean="0">
                <a:solidFill>
                  <a:schemeClr val="folHlink"/>
                </a:solidFill>
                <a:latin typeface="Courier" pitchFamily="49" charset="0"/>
              </a:rPr>
              <a:t>} else {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i="1" dirty="0" smtClean="0">
                <a:solidFill>
                  <a:schemeClr val="folHlink"/>
                </a:solidFill>
                <a:latin typeface="Courier" pitchFamily="49" charset="0"/>
              </a:rPr>
              <a:t>	</a:t>
            </a:r>
            <a:r>
              <a:rPr lang="en-US" sz="2400" i="1" dirty="0" err="1" smtClean="0">
                <a:solidFill>
                  <a:schemeClr val="folHlink"/>
                </a:solidFill>
                <a:latin typeface="Courier" pitchFamily="49" charset="0"/>
              </a:rPr>
              <a:t>printf</a:t>
            </a:r>
            <a:r>
              <a:rPr lang="en-US" sz="2400" i="1" dirty="0" smtClean="0">
                <a:solidFill>
                  <a:schemeClr val="folHlink"/>
                </a:solidFill>
                <a:latin typeface="Courier" pitchFamily="49" charset="0"/>
              </a:rPr>
              <a:t>(“ x is less than or equals to 0.\n”);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i="1" dirty="0" smtClean="0">
                <a:solidFill>
                  <a:schemeClr val="folHlink"/>
                </a:solidFill>
                <a:latin typeface="Courier" pitchFamily="49" charset="0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aight Edge">
  <a:themeElements>
    <a:clrScheme name="Straight Edge 2">
      <a:dk1>
        <a:srgbClr val="003366"/>
      </a:dk1>
      <a:lt1>
        <a:srgbClr val="FFFFFF"/>
      </a:lt1>
      <a:dk2>
        <a:srgbClr val="003366"/>
      </a:dk2>
      <a:lt2>
        <a:srgbClr val="E3E2C7"/>
      </a:lt2>
      <a:accent1>
        <a:srgbClr val="CCCC99"/>
      </a:accent1>
      <a:accent2>
        <a:srgbClr val="003366"/>
      </a:accent2>
      <a:accent3>
        <a:srgbClr val="FFFFFF"/>
      </a:accent3>
      <a:accent4>
        <a:srgbClr val="002A56"/>
      </a:accent4>
      <a:accent5>
        <a:srgbClr val="E2E2CA"/>
      </a:accent5>
      <a:accent6>
        <a:srgbClr val="002D5C"/>
      </a:accent6>
      <a:hlink>
        <a:srgbClr val="003366"/>
      </a:hlink>
      <a:folHlink>
        <a:srgbClr val="800000"/>
      </a:folHlink>
    </a:clrScheme>
    <a:fontScheme name="Straight Edg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raight Edge 1">
        <a:dk1>
          <a:srgbClr val="008080"/>
        </a:dk1>
        <a:lt1>
          <a:srgbClr val="FFFFCC"/>
        </a:lt1>
        <a:dk2>
          <a:srgbClr val="009999"/>
        </a:dk2>
        <a:lt2>
          <a:srgbClr val="FFFF99"/>
        </a:lt2>
        <a:accent1>
          <a:srgbClr val="336699"/>
        </a:accent1>
        <a:accent2>
          <a:srgbClr val="FFFF99"/>
        </a:accent2>
        <a:accent3>
          <a:srgbClr val="AACACA"/>
        </a:accent3>
        <a:accent4>
          <a:srgbClr val="DADAAE"/>
        </a:accent4>
        <a:accent5>
          <a:srgbClr val="ADB8CA"/>
        </a:accent5>
        <a:accent6>
          <a:srgbClr val="E7E78A"/>
        </a:accent6>
        <a:hlink>
          <a:srgbClr val="FFFFCC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ight Edge 2">
        <a:dk1>
          <a:srgbClr val="003366"/>
        </a:dk1>
        <a:lt1>
          <a:srgbClr val="FFFFFF"/>
        </a:lt1>
        <a:dk2>
          <a:srgbClr val="003366"/>
        </a:dk2>
        <a:lt2>
          <a:srgbClr val="E3E2C7"/>
        </a:lt2>
        <a:accent1>
          <a:srgbClr val="CCCC99"/>
        </a:accent1>
        <a:accent2>
          <a:srgbClr val="003366"/>
        </a:accent2>
        <a:accent3>
          <a:srgbClr val="FFFFFF"/>
        </a:accent3>
        <a:accent4>
          <a:srgbClr val="002A56"/>
        </a:accent4>
        <a:accent5>
          <a:srgbClr val="E2E2CA"/>
        </a:accent5>
        <a:accent6>
          <a:srgbClr val="002D5C"/>
        </a:accent6>
        <a:hlink>
          <a:srgbClr val="003366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ight Edg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333333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2D2D2D"/>
        </a:accent6>
        <a:hlink>
          <a:srgbClr val="80808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ight Edge 4">
        <a:dk1>
          <a:srgbClr val="5F5F5F"/>
        </a:dk1>
        <a:lt1>
          <a:srgbClr val="FFFFFF"/>
        </a:lt1>
        <a:dk2>
          <a:srgbClr val="003366"/>
        </a:dk2>
        <a:lt2>
          <a:srgbClr val="FFFFFF"/>
        </a:lt2>
        <a:accent1>
          <a:srgbClr val="7E003F"/>
        </a:accent1>
        <a:accent2>
          <a:srgbClr val="DDDDDD"/>
        </a:accent2>
        <a:accent3>
          <a:srgbClr val="AAADB8"/>
        </a:accent3>
        <a:accent4>
          <a:srgbClr val="DADADA"/>
        </a:accent4>
        <a:accent5>
          <a:srgbClr val="C0AAAF"/>
        </a:accent5>
        <a:accent6>
          <a:srgbClr val="C8C8C8"/>
        </a:accent6>
        <a:hlink>
          <a:srgbClr val="969696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Designs\Straight Edge.pot</Template>
  <TotalTime>346</TotalTime>
  <Words>1072</Words>
  <Application>Microsoft Office PowerPoint</Application>
  <PresentationFormat>On-screen Show (4:3)</PresentationFormat>
  <Paragraphs>219</Paragraphs>
  <Slides>33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Straight Edge</vt:lpstr>
      <vt:lpstr>C Tutorial Session #2</vt:lpstr>
      <vt:lpstr>Type Conversions</vt:lpstr>
      <vt:lpstr>Common mistake</vt:lpstr>
      <vt:lpstr>Troubles with Truth</vt:lpstr>
      <vt:lpstr>The for loop</vt:lpstr>
      <vt:lpstr>Count by charaters</vt:lpstr>
      <vt:lpstr>Nested loop</vt:lpstr>
      <vt:lpstr>C Control Statements</vt:lpstr>
      <vt:lpstr>Sample code</vt:lpstr>
      <vt:lpstr>Another example</vt:lpstr>
      <vt:lpstr>Using continue and break</vt:lpstr>
      <vt:lpstr>Continue and break</vt:lpstr>
      <vt:lpstr>Multiple choice: switch and break</vt:lpstr>
      <vt:lpstr>Arrays</vt:lpstr>
      <vt:lpstr>Assigning Array Values</vt:lpstr>
      <vt:lpstr>Multidimensional Arrays</vt:lpstr>
      <vt:lpstr>Pointers and Arrays</vt:lpstr>
      <vt:lpstr>Functions, Arrays and Pointers</vt:lpstr>
      <vt:lpstr>Pointer Operations</vt:lpstr>
      <vt:lpstr>C Preprocessor</vt:lpstr>
      <vt:lpstr>Examples</vt:lpstr>
      <vt:lpstr>Makefile</vt:lpstr>
      <vt:lpstr>Compilation Steps</vt:lpstr>
      <vt:lpstr>Compile Multiple files</vt:lpstr>
      <vt:lpstr>Separate Compilation Steps</vt:lpstr>
      <vt:lpstr>Using multiple source files</vt:lpstr>
      <vt:lpstr>Dependencies</vt:lpstr>
      <vt:lpstr>Dependency graphs</vt:lpstr>
      <vt:lpstr>How dependency works</vt:lpstr>
      <vt:lpstr>How does make do it?</vt:lpstr>
      <vt:lpstr>Translating the dependency graph</vt:lpstr>
      <vt:lpstr>Using the Makefile with make</vt:lpstr>
      <vt:lpstr>Basic Debugging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 Tutorial</dc:title>
  <dc:creator>home</dc:creator>
  <cp:lastModifiedBy> </cp:lastModifiedBy>
  <cp:revision>48</cp:revision>
  <cp:lastPrinted>2012-04-13T20:45:50Z</cp:lastPrinted>
  <dcterms:created xsi:type="dcterms:W3CDTF">2005-10-12T19:47:32Z</dcterms:created>
  <dcterms:modified xsi:type="dcterms:W3CDTF">2012-04-13T20:53:43Z</dcterms:modified>
</cp:coreProperties>
</file>