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1" r:id="rId8"/>
    <p:sldId id="267" r:id="rId9"/>
    <p:sldId id="268" r:id="rId10"/>
    <p:sldId id="269" r:id="rId11"/>
    <p:sldId id="270" r:id="rId12"/>
    <p:sldId id="274" r:id="rId13"/>
    <p:sldId id="275" r:id="rId14"/>
    <p:sldId id="276" r:id="rId15"/>
    <p:sldId id="284" r:id="rId16"/>
    <p:sldId id="272" r:id="rId17"/>
    <p:sldId id="271" r:id="rId18"/>
    <p:sldId id="282" r:id="rId19"/>
    <p:sldId id="262" r:id="rId20"/>
    <p:sldId id="266" r:id="rId21"/>
    <p:sldId id="263" r:id="rId22"/>
    <p:sldId id="273" r:id="rId23"/>
    <p:sldId id="283" r:id="rId24"/>
    <p:sldId id="281" r:id="rId25"/>
    <p:sldId id="279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435F1F-CA72-4B7A-97BC-554607C23F60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435F1F-CA72-4B7A-97BC-554607C23F60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435F1F-CA72-4B7A-97BC-554607C23F60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ubs.opengroup.org/architecture/togaf9-doc/arch/chap36.html#tag_36_02_08" TargetMode="External"/><Relationship Id="rId3" Type="http://schemas.openxmlformats.org/officeDocument/2006/relationships/hyperlink" Target="http://pubs.opengroup.org/architecture/togaf9-doc/arch/chap36.html#tag_36_02_16" TargetMode="External"/><Relationship Id="rId7" Type="http://schemas.openxmlformats.org/officeDocument/2006/relationships/hyperlink" Target="http://pubs.opengroup.org/architecture/togaf9-doc/arch/chap36.html#tag_36_02_20" TargetMode="External"/><Relationship Id="rId12" Type="http://schemas.openxmlformats.org/officeDocument/2006/relationships/hyperlink" Target="http://pubs.opengroup.org/architecture/togaf9-doc/arch/chap36.html#tag_36_02_07" TargetMode="External"/><Relationship Id="rId2" Type="http://schemas.openxmlformats.org/officeDocument/2006/relationships/hyperlink" Target="http://pubs.opengroup.org/architecture/togaf9-doc/arch/pt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s.opengroup.org/architecture/togaf9-doc/arch/chap23.html#tag_23_06_02" TargetMode="External"/><Relationship Id="rId11" Type="http://schemas.openxmlformats.org/officeDocument/2006/relationships/hyperlink" Target="http://pubs.opengroup.org/architecture/togaf9-doc/arch/chap36.html#tag_36_02_06" TargetMode="External"/><Relationship Id="rId5" Type="http://schemas.openxmlformats.org/officeDocument/2006/relationships/hyperlink" Target="http://pubs.opengroup.org/architecture/togaf9-doc/arch/pt3.html" TargetMode="External"/><Relationship Id="rId10" Type="http://schemas.openxmlformats.org/officeDocument/2006/relationships/hyperlink" Target="http://pubs.opengroup.org/architecture/togaf9-doc/arch/chap36.html#tag_36_02_03" TargetMode="External"/><Relationship Id="rId4" Type="http://schemas.openxmlformats.org/officeDocument/2006/relationships/hyperlink" Target="http://pubs.opengroup.org/architecture/togaf9-doc/arch/chap36.html#tag_36_02_21" TargetMode="External"/><Relationship Id="rId9" Type="http://schemas.openxmlformats.org/officeDocument/2006/relationships/hyperlink" Target="http://pubs.opengroup.org/architecture/togaf9-doc/arch/chap36.html#tag_36_02_0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ubs.opengroup.org/architecture/togaf9-doc/arch/chap36.html#tag_36_02_07" TargetMode="External"/><Relationship Id="rId3" Type="http://schemas.openxmlformats.org/officeDocument/2006/relationships/hyperlink" Target="http://pubs.opengroup.org/architecture/togaf9-doc/arch/chap36.html#tag_36_02_20" TargetMode="External"/><Relationship Id="rId7" Type="http://schemas.openxmlformats.org/officeDocument/2006/relationships/hyperlink" Target="http://pubs.opengroup.org/architecture/togaf9-doc/arch/chap36.html#tag_36_02_06" TargetMode="External"/><Relationship Id="rId2" Type="http://schemas.openxmlformats.org/officeDocument/2006/relationships/hyperlink" Target="http://pubs.opengroup.org/architecture/togaf9-doc/arch/pt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s.opengroup.org/architecture/togaf9-doc/arch/chap36.html#tag_36_02_03" TargetMode="External"/><Relationship Id="rId5" Type="http://schemas.openxmlformats.org/officeDocument/2006/relationships/hyperlink" Target="http://pubs.opengroup.org/architecture/togaf9-doc/arch/chap23.html#tag_23_06_02" TargetMode="External"/><Relationship Id="rId4" Type="http://schemas.openxmlformats.org/officeDocument/2006/relationships/hyperlink" Target="http://pubs.opengroup.org/architecture/togaf9-doc/arch/pt3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pubs.opengroup.org/architecture/togaf9-doc/ar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Open Group Architecture Framework (TOGAF)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Selvaraj</a:t>
            </a:r>
            <a:endParaRPr lang="en-US" dirty="0" smtClean="0"/>
          </a:p>
          <a:p>
            <a:r>
              <a:rPr lang="en-US" dirty="0" smtClean="0"/>
              <a:t>CSPP 51075</a:t>
            </a:r>
          </a:p>
          <a:p>
            <a:r>
              <a:rPr lang="en-US" dirty="0" smtClean="0"/>
              <a:t>June 1,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Preliminary Phase</a:t>
            </a:r>
            <a:r>
              <a:rPr lang="en-US" dirty="0" smtClean="0"/>
              <a:t> describes the preparation and initiation activities required to prepare to meet the business directive for a new enterprise architecture, including the definition of an Organization-Specific Architecture framework and the definition of principles. </a:t>
            </a:r>
          </a:p>
          <a:p>
            <a:r>
              <a:rPr lang="en-US" b="1" dirty="0" smtClean="0"/>
              <a:t>Phase A: Architecture Vision</a:t>
            </a:r>
            <a:r>
              <a:rPr lang="en-US" dirty="0" smtClean="0"/>
              <a:t> describes the initial phase of an architecture development cycle. It includes information about defining the scope, identifying the stakeholders, creating the Architecture Vision, and obtaining approvals. </a:t>
            </a:r>
          </a:p>
          <a:p>
            <a:r>
              <a:rPr lang="en-US" b="1" dirty="0" smtClean="0"/>
              <a:t>Phase B: Business Architecture</a:t>
            </a:r>
            <a:r>
              <a:rPr lang="en-US" dirty="0" smtClean="0"/>
              <a:t> describes the development of a Business Architecture to support an agreed Architecture Vision. </a:t>
            </a:r>
          </a:p>
          <a:p>
            <a:r>
              <a:rPr lang="en-US" b="1" dirty="0" smtClean="0"/>
              <a:t>Phase C: Information Systems Architectures</a:t>
            </a:r>
            <a:r>
              <a:rPr lang="en-US" dirty="0" smtClean="0"/>
              <a:t> describes the development of Information Systems Architectures for an architecture project, including the development of Data and Application Architectures. </a:t>
            </a:r>
          </a:p>
          <a:p>
            <a:r>
              <a:rPr lang="en-US" b="1" dirty="0" smtClean="0"/>
              <a:t>Phase D: Technology Architecture</a:t>
            </a:r>
            <a:r>
              <a:rPr lang="en-US" dirty="0" smtClean="0"/>
              <a:t> describes the development of the Technology Architecture for an architecture project. </a:t>
            </a:r>
          </a:p>
          <a:p>
            <a:r>
              <a:rPr lang="en-US" b="1" dirty="0" smtClean="0"/>
              <a:t>Phase E: Opportunities &amp; Solutions</a:t>
            </a:r>
            <a:r>
              <a:rPr lang="en-US" dirty="0" smtClean="0"/>
              <a:t> conducts initial implementation planning and the identification of delivery vehicles for the architecture defined in the previous phases. </a:t>
            </a:r>
          </a:p>
          <a:p>
            <a:r>
              <a:rPr lang="en-US" b="1" dirty="0" smtClean="0"/>
              <a:t>Phase F: Migration Planning</a:t>
            </a:r>
            <a:r>
              <a:rPr lang="en-US" dirty="0" smtClean="0"/>
              <a:t> addresses the formulation of a set of detailed sequence of transition architectures with a supporting Implementation and Migration Plan. </a:t>
            </a:r>
          </a:p>
          <a:p>
            <a:r>
              <a:rPr lang="en-US" b="1" dirty="0" smtClean="0"/>
              <a:t>Phase G: Implementation Governance</a:t>
            </a:r>
            <a:r>
              <a:rPr lang="en-US" dirty="0" smtClean="0"/>
              <a:t> provides an architectural oversight of the implementation. </a:t>
            </a:r>
          </a:p>
          <a:p>
            <a:r>
              <a:rPr lang="en-US" b="1" dirty="0" smtClean="0"/>
              <a:t>Phase H: Architecture Change Management</a:t>
            </a:r>
            <a:r>
              <a:rPr lang="en-US" dirty="0" smtClean="0"/>
              <a:t> establishes procedures for managing change to the new architecture. </a:t>
            </a:r>
          </a:p>
          <a:p>
            <a:r>
              <a:rPr lang="en-US" b="1" dirty="0" smtClean="0"/>
              <a:t>Requirements Management</a:t>
            </a:r>
            <a:r>
              <a:rPr lang="en-US" dirty="0" smtClean="0"/>
              <a:t> examines the process of managing architecture requirements throughout the ADM.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 Phases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B: Business Architecture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75691" cy="541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102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Organizational Model for Enterprise Architecture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3" action="ppaction://hlinkfile"/>
              </a:rPr>
              <a:t>36.2.16 Organizational Model for Enterprise Architecture</a:t>
            </a:r>
            <a:r>
              <a:rPr lang="en-US" dirty="0" smtClean="0"/>
              <a:t>), including: </a:t>
            </a:r>
          </a:p>
          <a:p>
            <a:pPr lvl="1"/>
            <a:r>
              <a:rPr lang="en-US" dirty="0" smtClean="0"/>
              <a:t>Scope of organizations impacted </a:t>
            </a:r>
          </a:p>
          <a:p>
            <a:pPr lvl="1"/>
            <a:r>
              <a:rPr lang="en-US" dirty="0" smtClean="0"/>
              <a:t>Maturity assessment, gaps, and resolution approach </a:t>
            </a:r>
          </a:p>
          <a:p>
            <a:pPr lvl="1"/>
            <a:r>
              <a:rPr lang="en-US" dirty="0" smtClean="0"/>
              <a:t>Roles and responsibilities for architecture team(s) </a:t>
            </a:r>
          </a:p>
          <a:p>
            <a:pPr lvl="1"/>
            <a:r>
              <a:rPr lang="en-US" dirty="0" smtClean="0"/>
              <a:t>Constraints on architecture work </a:t>
            </a:r>
          </a:p>
          <a:p>
            <a:pPr lvl="1"/>
            <a:r>
              <a:rPr lang="en-US" dirty="0" smtClean="0"/>
              <a:t>Budget requirements </a:t>
            </a:r>
          </a:p>
          <a:p>
            <a:pPr lvl="1"/>
            <a:r>
              <a:rPr lang="en-US" dirty="0" smtClean="0"/>
              <a:t>Governance and support strategy </a:t>
            </a:r>
          </a:p>
          <a:p>
            <a:r>
              <a:rPr lang="en-US" dirty="0" smtClean="0"/>
              <a:t>Tailored Architecture Framework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4" action="ppaction://hlinkfile"/>
              </a:rPr>
              <a:t>36.2.21 Tailored Architecture Framework</a:t>
            </a:r>
            <a:r>
              <a:rPr lang="en-US" dirty="0" smtClean="0"/>
              <a:t>), including: </a:t>
            </a:r>
          </a:p>
          <a:p>
            <a:pPr lvl="1"/>
            <a:r>
              <a:rPr lang="en-US" dirty="0" smtClean="0"/>
              <a:t>Tailored architecture method </a:t>
            </a:r>
          </a:p>
          <a:p>
            <a:pPr lvl="1"/>
            <a:r>
              <a:rPr lang="en-US" dirty="0" smtClean="0"/>
              <a:t>Tailored architecture content (deliverables and artifacts) </a:t>
            </a:r>
          </a:p>
          <a:p>
            <a:pPr lvl="1"/>
            <a:r>
              <a:rPr lang="en-US" dirty="0" smtClean="0"/>
              <a:t>Configured and deployed tools </a:t>
            </a:r>
          </a:p>
          <a:p>
            <a:r>
              <a:rPr lang="en-US" dirty="0" smtClean="0"/>
              <a:t>Data principles (see </a:t>
            </a:r>
            <a:r>
              <a:rPr lang="en-US" dirty="0" smtClean="0">
                <a:hlinkClick r:id="rId5" action="ppaction://hlinkfile"/>
              </a:rPr>
              <a:t>Part III</a:t>
            </a:r>
            <a:r>
              <a:rPr lang="en-US" dirty="0" smtClean="0"/>
              <a:t>, </a:t>
            </a:r>
            <a:r>
              <a:rPr lang="en-US" i="1" dirty="0" smtClean="0">
                <a:hlinkClick r:id="rId6" action="ppaction://hlinkfile"/>
              </a:rPr>
              <a:t>23.6.2 Data Principles</a:t>
            </a:r>
            <a:r>
              <a:rPr lang="en-US" dirty="0" smtClean="0"/>
              <a:t>), if existing </a:t>
            </a:r>
          </a:p>
          <a:p>
            <a:r>
              <a:rPr lang="en-US" dirty="0" smtClean="0"/>
              <a:t>Statement of Architecture Work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7" action="ppaction://hlinkfile"/>
              </a:rPr>
              <a:t>36.2.20 Statement of Architecture Work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Architecture Vision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8" action="ppaction://hlinkfile"/>
              </a:rPr>
              <a:t>36.2.8 Architecture Vision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Architecture Repository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9" action="ppaction://hlinkfile"/>
              </a:rPr>
              <a:t>36.2.5 Architecture Repository</a:t>
            </a:r>
            <a:r>
              <a:rPr lang="en-US" dirty="0" smtClean="0"/>
              <a:t>), including: </a:t>
            </a:r>
          </a:p>
          <a:p>
            <a:pPr lvl="1"/>
            <a:r>
              <a:rPr lang="en-US" dirty="0" smtClean="0"/>
              <a:t>Re-usable building blocks (in particular, definitions of current data) </a:t>
            </a:r>
          </a:p>
          <a:p>
            <a:pPr lvl="1"/>
            <a:r>
              <a:rPr lang="en-US" dirty="0" smtClean="0"/>
              <a:t>Publicly available reference models </a:t>
            </a:r>
          </a:p>
          <a:p>
            <a:pPr lvl="1"/>
            <a:r>
              <a:rPr lang="en-US" dirty="0" smtClean="0"/>
              <a:t>Organization-specific reference models </a:t>
            </a:r>
          </a:p>
          <a:p>
            <a:pPr lvl="1"/>
            <a:r>
              <a:rPr lang="en-US" dirty="0" smtClean="0"/>
              <a:t>Organization standards </a:t>
            </a:r>
          </a:p>
          <a:p>
            <a:r>
              <a:rPr lang="en-US" dirty="0" smtClean="0"/>
              <a:t>Draft Architecture Definition Document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10" action="ppaction://hlinkfile"/>
              </a:rPr>
              <a:t>36.2.3 Architecture Definition Document</a:t>
            </a:r>
            <a:r>
              <a:rPr lang="en-US" dirty="0" smtClean="0"/>
              <a:t>), including: </a:t>
            </a:r>
          </a:p>
          <a:p>
            <a:pPr lvl="1"/>
            <a:r>
              <a:rPr lang="en-US" dirty="0" smtClean="0"/>
              <a:t>Baseline Business Architecture, Version 1.0 (detailed), if appropriate </a:t>
            </a:r>
          </a:p>
          <a:p>
            <a:pPr lvl="1"/>
            <a:r>
              <a:rPr lang="en-US" dirty="0" smtClean="0"/>
              <a:t>Target Business Architecture, Version 1.0 (detailed) </a:t>
            </a:r>
          </a:p>
          <a:p>
            <a:pPr lvl="1"/>
            <a:r>
              <a:rPr lang="en-US" dirty="0" smtClean="0"/>
              <a:t>Baseline Data Architecture, Version 0.1, if available </a:t>
            </a:r>
          </a:p>
          <a:p>
            <a:pPr lvl="1"/>
            <a:r>
              <a:rPr lang="en-US" dirty="0" smtClean="0"/>
              <a:t>Target Data Architecture, Version 0.1, if available </a:t>
            </a:r>
          </a:p>
          <a:p>
            <a:pPr lvl="1"/>
            <a:r>
              <a:rPr lang="en-US" dirty="0" smtClean="0"/>
              <a:t>Baseline Application Architecture, Version 1.0 (detailed) or Version 0.1 (Vision) </a:t>
            </a:r>
          </a:p>
          <a:p>
            <a:pPr lvl="1"/>
            <a:r>
              <a:rPr lang="en-US" dirty="0" smtClean="0"/>
              <a:t>Target Application Architecture, Version 1.0 (detailed) or Version 0.1 (Vision) </a:t>
            </a:r>
          </a:p>
          <a:p>
            <a:pPr lvl="1"/>
            <a:r>
              <a:rPr lang="en-US" dirty="0" smtClean="0"/>
              <a:t>Baseline Technology Architecture, Version 0.1 (Vision) </a:t>
            </a:r>
          </a:p>
          <a:p>
            <a:pPr lvl="1"/>
            <a:r>
              <a:rPr lang="en-US" dirty="0" smtClean="0"/>
              <a:t>Target Technology Architecture, Version 0.1 (Vision) </a:t>
            </a:r>
          </a:p>
          <a:p>
            <a:r>
              <a:rPr lang="en-US" dirty="0" smtClean="0"/>
              <a:t>Draft Architecture Requirements Specification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11" action="ppaction://hlinkfile"/>
              </a:rPr>
              <a:t>36.2.6 Architecture Requirements Specification</a:t>
            </a:r>
            <a:r>
              <a:rPr lang="en-US" dirty="0" smtClean="0"/>
              <a:t>), including: </a:t>
            </a:r>
          </a:p>
          <a:p>
            <a:pPr lvl="1"/>
            <a:r>
              <a:rPr lang="en-US" dirty="0" smtClean="0"/>
              <a:t>Gap analysis results (from Business Architecture) </a:t>
            </a:r>
          </a:p>
          <a:p>
            <a:pPr lvl="1"/>
            <a:r>
              <a:rPr lang="en-US" dirty="0" smtClean="0"/>
              <a:t>Relevant technical requirements that will apply to this phase </a:t>
            </a:r>
          </a:p>
          <a:p>
            <a:r>
              <a:rPr lang="en-US" dirty="0" smtClean="0"/>
              <a:t>Business Architecture components of an Architecture Roadmap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12" action="ppaction://hlinkfile"/>
              </a:rPr>
              <a:t>36.2.7 Architecture Roadmap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Architecture - Inputs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Select Reference Models, Viewpoints, and Tools </a:t>
            </a:r>
          </a:p>
          <a:p>
            <a:r>
              <a:rPr lang="en-US" dirty="0" smtClean="0"/>
              <a:t>Develop Baseline Data Architecture Description </a:t>
            </a:r>
          </a:p>
          <a:p>
            <a:r>
              <a:rPr lang="en-US" dirty="0" smtClean="0"/>
              <a:t>Develop Target Data Architecture Description </a:t>
            </a:r>
          </a:p>
          <a:p>
            <a:r>
              <a:rPr lang="en-US" dirty="0" smtClean="0"/>
              <a:t>Perform Gap Analysis </a:t>
            </a:r>
          </a:p>
          <a:p>
            <a:r>
              <a:rPr lang="en-US" dirty="0" smtClean="0"/>
              <a:t>Define Roadmap Components </a:t>
            </a:r>
          </a:p>
          <a:p>
            <a:r>
              <a:rPr lang="en-US" dirty="0" smtClean="0"/>
              <a:t>Resolve Impacts Across the Architecture Landscape </a:t>
            </a:r>
          </a:p>
          <a:p>
            <a:r>
              <a:rPr lang="en-US" dirty="0" smtClean="0"/>
              <a:t>Conduct Formal Stakeholder Review </a:t>
            </a:r>
          </a:p>
          <a:p>
            <a:r>
              <a:rPr lang="en-US" dirty="0" smtClean="0"/>
              <a:t>Finalize the Data Architecture </a:t>
            </a:r>
          </a:p>
          <a:p>
            <a:r>
              <a:rPr lang="en-US" dirty="0" smtClean="0"/>
              <a:t>Create Architecture Definition Document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Architecture - Steps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534400" cy="5071872"/>
          </a:xfrm>
        </p:spPr>
        <p:txBody>
          <a:bodyPr>
            <a:noAutofit/>
          </a:bodyPr>
          <a:lstStyle/>
          <a:p>
            <a:r>
              <a:rPr lang="en-US" sz="1200" dirty="0" smtClean="0"/>
              <a:t>Refined and updated versions of the Architecture Vision phase deliverables, where applicable: </a:t>
            </a:r>
          </a:p>
          <a:p>
            <a:pPr lvl="1"/>
            <a:r>
              <a:rPr lang="en-US" sz="1200" dirty="0" smtClean="0"/>
              <a:t>Statement of Architecture Work (see </a:t>
            </a:r>
            <a:r>
              <a:rPr lang="en-US" sz="1200" dirty="0" smtClean="0">
                <a:hlinkClick r:id="rId2" action="ppaction://hlinkfile"/>
              </a:rPr>
              <a:t>Part IV</a:t>
            </a:r>
            <a:r>
              <a:rPr lang="en-US" sz="1200" dirty="0" smtClean="0"/>
              <a:t>, </a:t>
            </a:r>
            <a:r>
              <a:rPr lang="en-US" sz="1200" i="1" dirty="0" smtClean="0">
                <a:hlinkClick r:id="rId3" action="ppaction://hlinkfile"/>
              </a:rPr>
              <a:t>36.2.20 Statement of Architecture Work</a:t>
            </a:r>
            <a:r>
              <a:rPr lang="en-US" sz="1200" dirty="0" smtClean="0"/>
              <a:t>), updated if necessary </a:t>
            </a:r>
          </a:p>
          <a:p>
            <a:pPr lvl="1"/>
            <a:r>
              <a:rPr lang="en-US" sz="1200" dirty="0" smtClean="0"/>
              <a:t>Validated data principles (see </a:t>
            </a:r>
            <a:r>
              <a:rPr lang="en-US" sz="1200" dirty="0" smtClean="0">
                <a:hlinkClick r:id="rId4" action="ppaction://hlinkfile"/>
              </a:rPr>
              <a:t>Part III</a:t>
            </a:r>
            <a:r>
              <a:rPr lang="en-US" sz="1200" dirty="0" smtClean="0"/>
              <a:t>, </a:t>
            </a:r>
            <a:r>
              <a:rPr lang="en-US" sz="1200" i="1" dirty="0" smtClean="0">
                <a:hlinkClick r:id="rId5" action="ppaction://hlinkfile"/>
              </a:rPr>
              <a:t>23.6.2 Data Principles</a:t>
            </a:r>
            <a:r>
              <a:rPr lang="en-US" sz="1200" dirty="0" smtClean="0"/>
              <a:t>), or new data principles (if generated here) </a:t>
            </a:r>
          </a:p>
          <a:p>
            <a:r>
              <a:rPr lang="en-US" sz="1200" dirty="0" smtClean="0"/>
              <a:t>Draft Architecture Definition Document (see </a:t>
            </a:r>
            <a:r>
              <a:rPr lang="en-US" sz="1200" dirty="0" smtClean="0">
                <a:hlinkClick r:id="rId2" action="ppaction://hlinkfile"/>
              </a:rPr>
              <a:t>Part IV</a:t>
            </a:r>
            <a:r>
              <a:rPr lang="en-US" sz="1200" dirty="0" smtClean="0"/>
              <a:t>, </a:t>
            </a:r>
            <a:r>
              <a:rPr lang="en-US" sz="1200" i="1" dirty="0" smtClean="0">
                <a:hlinkClick r:id="rId6" action="ppaction://hlinkfile"/>
              </a:rPr>
              <a:t>36.2.3 Architecture Definition Document</a:t>
            </a:r>
            <a:r>
              <a:rPr lang="en-US" sz="1200" dirty="0" smtClean="0"/>
              <a:t>), including: </a:t>
            </a:r>
          </a:p>
          <a:p>
            <a:pPr lvl="1"/>
            <a:r>
              <a:rPr lang="en-US" sz="1200" dirty="0" smtClean="0"/>
              <a:t>Baseline Data Architecture, Version 1.0, if appropriate </a:t>
            </a:r>
          </a:p>
          <a:p>
            <a:pPr lvl="1"/>
            <a:r>
              <a:rPr lang="en-US" sz="1200" dirty="0" smtClean="0"/>
              <a:t>Target Data Architecture, Version 1.0 </a:t>
            </a:r>
          </a:p>
          <a:p>
            <a:pPr lvl="2"/>
            <a:r>
              <a:rPr lang="en-US" sz="1200" dirty="0" smtClean="0"/>
              <a:t>Business data model </a:t>
            </a:r>
          </a:p>
          <a:p>
            <a:pPr lvl="2"/>
            <a:r>
              <a:rPr lang="en-US" sz="1200" dirty="0" smtClean="0"/>
              <a:t>Logical data model </a:t>
            </a:r>
          </a:p>
          <a:p>
            <a:pPr lvl="2"/>
            <a:r>
              <a:rPr lang="en-US" sz="1200" dirty="0" smtClean="0"/>
              <a:t>Data management process models </a:t>
            </a:r>
          </a:p>
          <a:p>
            <a:pPr lvl="2"/>
            <a:r>
              <a:rPr lang="en-US" sz="1200" dirty="0" smtClean="0"/>
              <a:t>Data Entity/Business Function matrix </a:t>
            </a:r>
          </a:p>
          <a:p>
            <a:pPr lvl="1"/>
            <a:r>
              <a:rPr lang="en-US" sz="1200" dirty="0" smtClean="0"/>
              <a:t>Views corresponding to the selected viewpoints addressing key stakeholder concerns </a:t>
            </a:r>
          </a:p>
          <a:p>
            <a:r>
              <a:rPr lang="en-US" sz="1200" dirty="0" smtClean="0"/>
              <a:t>Draft Architecture Requirements Specification (see </a:t>
            </a:r>
            <a:r>
              <a:rPr lang="en-US" sz="1200" dirty="0" smtClean="0">
                <a:hlinkClick r:id="rId2" action="ppaction://hlinkfile"/>
              </a:rPr>
              <a:t>Part IV</a:t>
            </a:r>
            <a:r>
              <a:rPr lang="en-US" sz="1200" dirty="0" smtClean="0"/>
              <a:t>, </a:t>
            </a:r>
            <a:r>
              <a:rPr lang="en-US" sz="1200" i="1" dirty="0" smtClean="0">
                <a:hlinkClick r:id="rId7" action="ppaction://hlinkfile"/>
              </a:rPr>
              <a:t>36.2.6 Architecture Requirements Specification</a:t>
            </a:r>
            <a:r>
              <a:rPr lang="en-US" sz="1200" dirty="0" smtClean="0"/>
              <a:t>), including such Data Architecture requirements as: </a:t>
            </a:r>
          </a:p>
          <a:p>
            <a:pPr lvl="1"/>
            <a:r>
              <a:rPr lang="en-US" sz="1200" dirty="0" smtClean="0"/>
              <a:t>Gap analysis results </a:t>
            </a:r>
          </a:p>
          <a:p>
            <a:pPr lvl="1"/>
            <a:r>
              <a:rPr lang="en-US" sz="1200" dirty="0" smtClean="0"/>
              <a:t>Data interoperability requirements </a:t>
            </a:r>
          </a:p>
          <a:p>
            <a:pPr lvl="1"/>
            <a:r>
              <a:rPr lang="en-US" sz="1200" dirty="0" smtClean="0"/>
              <a:t>Relevant technical requirements that will apply to this evolution of the architecture development cycle </a:t>
            </a:r>
          </a:p>
          <a:p>
            <a:pPr lvl="1"/>
            <a:r>
              <a:rPr lang="en-US" sz="1200" dirty="0" smtClean="0"/>
              <a:t>Constraints on the Technology Architecture about to be designed </a:t>
            </a:r>
          </a:p>
          <a:p>
            <a:pPr lvl="1"/>
            <a:r>
              <a:rPr lang="en-US" sz="1200" dirty="0" smtClean="0"/>
              <a:t>Updated business requirements, if appropriate </a:t>
            </a:r>
          </a:p>
          <a:p>
            <a:pPr lvl="1"/>
            <a:r>
              <a:rPr lang="en-US" sz="1200" dirty="0" smtClean="0"/>
              <a:t>Updated application requirements, if appropriate </a:t>
            </a:r>
          </a:p>
          <a:p>
            <a:r>
              <a:rPr lang="en-US" sz="1200" dirty="0" smtClean="0"/>
              <a:t>Data Architecture components of an Architecture Roadmap (see </a:t>
            </a:r>
            <a:r>
              <a:rPr lang="en-US" sz="1200" dirty="0" smtClean="0">
                <a:hlinkClick r:id="rId2" action="ppaction://hlinkfile"/>
              </a:rPr>
              <a:t>Part IV</a:t>
            </a:r>
            <a:r>
              <a:rPr lang="en-US" sz="1200" dirty="0" smtClean="0"/>
              <a:t>, </a:t>
            </a:r>
            <a:r>
              <a:rPr lang="en-US" sz="1200" i="1" dirty="0" smtClean="0">
                <a:hlinkClick r:id="rId8" action="ppaction://hlinkfile"/>
              </a:rPr>
              <a:t>36.2.7 Architecture Roadmap</a:t>
            </a:r>
            <a:r>
              <a:rPr lang="en-US" sz="1200" dirty="0" smtClean="0"/>
              <a:t>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Architecture - Output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77200" cy="55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Capability Framework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924800" cy="56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Content Framework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58" y="1481138"/>
            <a:ext cx="786568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TOGAF views the world of enterprise architecture as a continuum of architectures, ranging from highly generic to highly </a:t>
            </a:r>
            <a:r>
              <a:rPr lang="en-US" dirty="0" smtClean="0"/>
              <a:t>specific.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Continuum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4476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view of the Architecture Repository that provides methods for classifying architecture and solution artifacts as they evolve from generic Foundation Architectures to Organization-Specific </a:t>
            </a:r>
            <a:r>
              <a:rPr lang="en-US" dirty="0" smtClean="0"/>
              <a:t>Architectures</a:t>
            </a:r>
          </a:p>
          <a:p>
            <a:r>
              <a:rPr lang="en-US" dirty="0" smtClean="0"/>
              <a:t>Explains </a:t>
            </a:r>
            <a:r>
              <a:rPr lang="en-US" dirty="0" smtClean="0"/>
              <a:t>how generic solutions can be leveraged and specialized in order to support the requirements of an individual organization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</a:t>
            </a:r>
            <a:r>
              <a:rPr lang="en-US" dirty="0" smtClean="0"/>
              <a:t>Continuum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/>
          <a:lstStyle/>
          <a:p>
            <a:r>
              <a:rPr lang="en-US" dirty="0" smtClean="0"/>
              <a:t>TOGAF is an Architecture Framework which has been developed by the Open Group </a:t>
            </a:r>
            <a:r>
              <a:rPr lang="en-US" i="1" dirty="0" smtClean="0"/>
              <a:t>“to provide the methods and tools for assisting in the acceptance, production, use and maintenance of an Enterprise Architecture</a:t>
            </a:r>
            <a:r>
              <a:rPr lang="en-US" i="1" dirty="0" smtClean="0"/>
              <a:t>”.</a:t>
            </a:r>
          </a:p>
          <a:p>
            <a:r>
              <a:rPr lang="en-US" dirty="0" smtClean="0"/>
              <a:t>It is based on an iterative process model supported by best practices </a:t>
            </a:r>
            <a:r>
              <a:rPr lang="en-US" dirty="0" smtClean="0"/>
              <a:t>and a </a:t>
            </a:r>
            <a:r>
              <a:rPr lang="en-US" dirty="0" smtClean="0"/>
              <a:t>re-usable set of existing architecture assets.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TOGAF?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410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419600"/>
            <a:ext cx="1828800" cy="227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Continuum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392" y="1481138"/>
            <a:ext cx="687721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Viewpoint </a:t>
            </a:r>
            <a:r>
              <a:rPr lang="en-US" dirty="0" smtClean="0"/>
              <a:t>is a perspective (where you are looking from) and generally specific to a stakeholder group </a:t>
            </a:r>
          </a:p>
          <a:p>
            <a:endParaRPr lang="en-US" dirty="0" smtClean="0"/>
          </a:p>
          <a:p>
            <a:r>
              <a:rPr lang="en-US" dirty="0" smtClean="0"/>
              <a:t>view is what you see and is created to ensure that particular stakeholders can see an architecture from a point of view which matches their concerns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Stakeholders, Views, Viewpoints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Viewpoints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551" y="1481138"/>
            <a:ext cx="727689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TOGAF specification is also flexible with respect to the </a:t>
            </a:r>
            <a:r>
              <a:rPr lang="en-US" dirty="0" smtClean="0"/>
              <a:t>phases.</a:t>
            </a:r>
          </a:p>
          <a:p>
            <a:pPr lvl="1"/>
            <a:r>
              <a:rPr lang="en-US" dirty="0" smtClean="0"/>
              <a:t>TOGAF allows phases to be done incompletely, skipped, combined, reordered, or reshaped to fit the needs of the </a:t>
            </a:r>
            <a:r>
              <a:rPr lang="en-US" dirty="0" smtClean="0"/>
              <a:t>situation</a:t>
            </a:r>
          </a:p>
          <a:p>
            <a:r>
              <a:rPr lang="en-US" dirty="0" smtClean="0"/>
              <a:t>Lacks templates for some artifacts.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Zachman</a:t>
            </a:r>
            <a:r>
              <a:rPr lang="en-US" dirty="0" smtClean="0"/>
              <a:t> Framework for Enterprise Architectures—Although self-described as a </a:t>
            </a:r>
            <a:r>
              <a:rPr lang="en-US" i="1" dirty="0" smtClean="0"/>
              <a:t>framework</a:t>
            </a:r>
            <a:r>
              <a:rPr lang="en-US" dirty="0" smtClean="0"/>
              <a:t>, is actually more accurately defined as a </a:t>
            </a:r>
            <a:r>
              <a:rPr lang="en-US" i="1" dirty="0" smtClean="0"/>
              <a:t>taxonomy</a:t>
            </a:r>
            <a:endParaRPr lang="en-US" dirty="0" smtClean="0"/>
          </a:p>
          <a:p>
            <a:r>
              <a:rPr lang="en-US" dirty="0" smtClean="0"/>
              <a:t>The Open Group Architectural Framework (TOGAF)—Although called a </a:t>
            </a:r>
            <a:r>
              <a:rPr lang="en-US" i="1" dirty="0" smtClean="0"/>
              <a:t>framework</a:t>
            </a:r>
            <a:r>
              <a:rPr lang="en-US" dirty="0" smtClean="0"/>
              <a:t>, is actually more accurately defined as a </a:t>
            </a:r>
            <a:r>
              <a:rPr lang="en-US" i="1" dirty="0" smtClean="0"/>
              <a:t>process</a:t>
            </a:r>
            <a:endParaRPr lang="en-US" dirty="0" smtClean="0"/>
          </a:p>
          <a:p>
            <a:r>
              <a:rPr lang="en-US" dirty="0" smtClean="0"/>
              <a:t>The Federal Enterprise Architecture—Can be viewed as either an </a:t>
            </a:r>
            <a:r>
              <a:rPr lang="en-US" i="1" dirty="0" smtClean="0"/>
              <a:t>implemented enterprise architecture</a:t>
            </a:r>
            <a:r>
              <a:rPr lang="en-US" dirty="0" smtClean="0"/>
              <a:t> or a </a:t>
            </a:r>
            <a:r>
              <a:rPr lang="en-US" i="1" dirty="0" smtClean="0"/>
              <a:t>proscriptive methodology</a:t>
            </a:r>
            <a:r>
              <a:rPr lang="en-US" dirty="0" smtClean="0"/>
              <a:t> for creating an enterprise architecture</a:t>
            </a:r>
          </a:p>
          <a:p>
            <a:pPr>
              <a:buNone/>
            </a:pPr>
            <a:r>
              <a:rPr lang="en-US" dirty="0" smtClean="0"/>
              <a:t> - Based on Roger Sessions, </a:t>
            </a:r>
            <a:r>
              <a:rPr lang="en-US" dirty="0" err="1" smtClean="0"/>
              <a:t>ObjectWatch</a:t>
            </a:r>
            <a:r>
              <a:rPr lang="en-US" dirty="0" smtClean="0"/>
              <a:t> </a:t>
            </a:r>
            <a:r>
              <a:rPr lang="en-US" dirty="0" smtClean="0"/>
              <a:t>Inc.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Comparison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Comparison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90970"/>
            <a:ext cx="8229600" cy="410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pubs.opengroup.org/architecture/togaf9-doc/arch</a:t>
            </a:r>
            <a:endParaRPr lang="en-US" dirty="0" smtClean="0"/>
          </a:p>
          <a:p>
            <a:r>
              <a:rPr lang="en-US" i="1" dirty="0" smtClean="0"/>
              <a:t>www.orbussoftware.com/enterprise.../</a:t>
            </a:r>
            <a:r>
              <a:rPr lang="en-US" b="1" i="1" dirty="0" err="1" smtClean="0"/>
              <a:t>togaf</a:t>
            </a:r>
            <a:r>
              <a:rPr lang="en-US" i="1" dirty="0" smtClean="0"/>
              <a:t>/</a:t>
            </a:r>
            <a:r>
              <a:rPr lang="en-US" b="1" i="1" dirty="0" smtClean="0"/>
              <a:t>togaf</a:t>
            </a:r>
            <a:r>
              <a:rPr lang="en-US" i="1" dirty="0" smtClean="0"/>
              <a:t>-9-in-</a:t>
            </a:r>
            <a:r>
              <a:rPr lang="en-US" b="1" i="1" dirty="0" smtClean="0"/>
              <a:t>pictures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The Oracle Enterprise Architecture </a:t>
            </a:r>
            <a:r>
              <a:rPr lang="en-US" dirty="0" smtClean="0"/>
              <a:t>Framework – White paper 2009</a:t>
            </a:r>
          </a:p>
          <a:p>
            <a:r>
              <a:rPr lang="en-US" b="1" dirty="0" smtClean="0"/>
              <a:t>A Comparison of the Top Four Enterprise-Architecture </a:t>
            </a:r>
            <a:r>
              <a:rPr lang="en-US" b="1" dirty="0" smtClean="0"/>
              <a:t>Methodologies - </a:t>
            </a:r>
            <a:r>
              <a:rPr lang="en-US" dirty="0" smtClean="0"/>
              <a:t>http</a:t>
            </a:r>
            <a:r>
              <a:rPr lang="en-US" dirty="0" smtClean="0"/>
              <a:t>://msdn.microsoft.com/en-us/library/bb466232.aspx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Open Group is a vendor- and technology-neutral consortium, whose vision of </a:t>
            </a:r>
            <a:r>
              <a:rPr lang="en-US" dirty="0" err="1" smtClean="0"/>
              <a:t>Boundaryless</a:t>
            </a:r>
            <a:r>
              <a:rPr lang="en-US" dirty="0" smtClean="0"/>
              <a:t> Information Flow™ will enable access to integrated information within and between enterprises based on open standards and global </a:t>
            </a:r>
            <a:r>
              <a:rPr lang="en-US" dirty="0" smtClean="0"/>
              <a:t>interoperability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Open Group?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1676400" cy="187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40200"/>
            <a:ext cx="1981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 EA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533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3254276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Business architecture</a:t>
            </a:r>
            <a:r>
              <a:rPr lang="en-US" dirty="0" smtClean="0"/>
              <a:t>—Describes the processes the business uses to meet its goals</a:t>
            </a:r>
          </a:p>
          <a:p>
            <a:r>
              <a:rPr lang="en-US" b="1" dirty="0" smtClean="0"/>
              <a:t>Application architecture</a:t>
            </a:r>
            <a:r>
              <a:rPr lang="en-US" dirty="0" smtClean="0"/>
              <a:t>—Describes how specific applications are designed and how they interact with each other</a:t>
            </a:r>
          </a:p>
          <a:p>
            <a:r>
              <a:rPr lang="en-US" b="1" dirty="0" smtClean="0"/>
              <a:t>Data architecture</a:t>
            </a:r>
            <a:r>
              <a:rPr lang="en-US" dirty="0" smtClean="0"/>
              <a:t>—Describes how the enterprise </a:t>
            </a:r>
            <a:r>
              <a:rPr lang="en-US" dirty="0" err="1" smtClean="0"/>
              <a:t>datastores</a:t>
            </a:r>
            <a:r>
              <a:rPr lang="en-US" dirty="0" smtClean="0"/>
              <a:t> are organized and accessed</a:t>
            </a:r>
          </a:p>
          <a:p>
            <a:r>
              <a:rPr lang="en-US" b="1" dirty="0" smtClean="0"/>
              <a:t>Technical architecture</a:t>
            </a:r>
            <a:r>
              <a:rPr lang="en-US" dirty="0" smtClean="0"/>
              <a:t>—Describes the hardware and software infrastructure that supports applications and their interactions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048000"/>
          </a:xfrm>
        </p:spPr>
        <p:txBody>
          <a:bodyPr/>
          <a:lstStyle/>
          <a:p>
            <a:r>
              <a:rPr lang="it-IT" dirty="0" smtClean="0"/>
              <a:t>TOGAF Version 1 in </a:t>
            </a:r>
            <a:r>
              <a:rPr lang="it-IT" dirty="0" smtClean="0"/>
              <a:t>1994 </a:t>
            </a:r>
          </a:p>
          <a:p>
            <a:pPr lvl="1"/>
            <a:r>
              <a:rPr lang="en-US" dirty="0" smtClean="0"/>
              <a:t>Based </a:t>
            </a:r>
            <a:r>
              <a:rPr lang="en-US" dirty="0" smtClean="0"/>
              <a:t>on the Technical Architecture Framework for Information Management (TAFIM</a:t>
            </a:r>
            <a:r>
              <a:rPr lang="en-US" dirty="0" smtClean="0"/>
              <a:t>), developed </a:t>
            </a:r>
            <a:r>
              <a:rPr lang="en-US" dirty="0" smtClean="0"/>
              <a:t>by the US Department of Defense (</a:t>
            </a:r>
            <a:r>
              <a:rPr lang="en-US" dirty="0" err="1" smtClean="0"/>
              <a:t>DoD</a:t>
            </a:r>
            <a:r>
              <a:rPr lang="en-US" dirty="0" smtClean="0"/>
              <a:t>). </a:t>
            </a:r>
            <a:endParaRPr lang="en-US" dirty="0" smtClean="0"/>
          </a:p>
          <a:p>
            <a:r>
              <a:rPr lang="en-US" dirty="0" smtClean="0"/>
              <a:t>The Open Group Architecture Forum have developed successive versions of TOGAF </a:t>
            </a:r>
            <a:endParaRPr lang="en-US" dirty="0" smtClean="0"/>
          </a:p>
          <a:p>
            <a:r>
              <a:rPr lang="en-US" dirty="0" smtClean="0"/>
              <a:t>Current Version TOGAF 9 in 2009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TOGAF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038600"/>
            <a:ext cx="647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 Structure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839392" cy="45259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Provides </a:t>
            </a:r>
            <a:r>
              <a:rPr lang="en-US" dirty="0" smtClean="0"/>
              <a:t>a tested and repeatable process for developing </a:t>
            </a:r>
            <a:r>
              <a:rPr lang="en-US" dirty="0" smtClean="0"/>
              <a:t>architectures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ADM </a:t>
            </a:r>
            <a:r>
              <a:rPr lang="en-US" dirty="0" smtClean="0"/>
              <a:t>includes </a:t>
            </a:r>
            <a:endParaRPr lang="en-US" dirty="0" smtClean="0"/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stablishing </a:t>
            </a:r>
            <a:r>
              <a:rPr lang="en-US" dirty="0" smtClean="0"/>
              <a:t>an architecture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 smtClean="0"/>
              <a:t>architecture </a:t>
            </a:r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Transitioning</a:t>
            </a:r>
          </a:p>
          <a:p>
            <a:pPr lvl="1"/>
            <a:r>
              <a:rPr lang="en-US" dirty="0" smtClean="0"/>
              <a:t>G</a:t>
            </a:r>
            <a:r>
              <a:rPr lang="en-US" dirty="0" smtClean="0"/>
              <a:t>overning </a:t>
            </a:r>
            <a:r>
              <a:rPr lang="en-US" dirty="0" smtClean="0"/>
              <a:t>the realization of </a:t>
            </a:r>
            <a:r>
              <a:rPr lang="en-US" dirty="0" smtClean="0"/>
              <a:t>architectures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Carried </a:t>
            </a:r>
            <a:r>
              <a:rPr lang="en-US" dirty="0" smtClean="0"/>
              <a:t>out within an iterative </a:t>
            </a:r>
            <a:r>
              <a:rPr lang="en-US" dirty="0" smtClean="0"/>
              <a:t>cycle</a:t>
            </a:r>
          </a:p>
          <a:p>
            <a:pPr lvl="1"/>
            <a:r>
              <a:rPr lang="en-US" dirty="0" smtClean="0"/>
              <a:t>Continuous </a:t>
            </a:r>
            <a:r>
              <a:rPr lang="en-US" dirty="0" smtClean="0"/>
              <a:t>architecture definition and realization that allows organizations to transform their enterprises in a controlled manner in response to business goals and opportunities.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Development Method (ADM)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ADM: Phase-by-Phase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6334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762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 Iteration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81139"/>
            <a:ext cx="7232196" cy="448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</TotalTime>
  <Words>1145</Words>
  <Application>Microsoft Office PowerPoint</Application>
  <PresentationFormat>On-screen Show 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The Open Group Architecture Framework (TOGAF)</vt:lpstr>
      <vt:lpstr>What is TOGAF?</vt:lpstr>
      <vt:lpstr>Who is The Open Group?</vt:lpstr>
      <vt:lpstr>TOGAF EA</vt:lpstr>
      <vt:lpstr>Evolution of TOGAF</vt:lpstr>
      <vt:lpstr>TOGAF Structure</vt:lpstr>
      <vt:lpstr>Architecture Development Method (ADM)</vt:lpstr>
      <vt:lpstr>The ADM: Phase-by-Phase</vt:lpstr>
      <vt:lpstr>ADM Iteration</vt:lpstr>
      <vt:lpstr>ADM Phases</vt:lpstr>
      <vt:lpstr>Phase B: Business Architecture</vt:lpstr>
      <vt:lpstr>Data Architecture - Inputs</vt:lpstr>
      <vt:lpstr>Data Architecture - Steps</vt:lpstr>
      <vt:lpstr>Data Architecture - Output</vt:lpstr>
      <vt:lpstr>Building Blocks</vt:lpstr>
      <vt:lpstr>Architecture Capability Framework</vt:lpstr>
      <vt:lpstr>Architecture Content Framework</vt:lpstr>
      <vt:lpstr>Enterprise Continuum</vt:lpstr>
      <vt:lpstr>Enterprise Continuum</vt:lpstr>
      <vt:lpstr>Enterprise Continuum</vt:lpstr>
      <vt:lpstr>Stakeholders, Views, Viewpoints </vt:lpstr>
      <vt:lpstr>Views and Viewpoints</vt:lpstr>
      <vt:lpstr>Limitations</vt:lpstr>
      <vt:lpstr>Framework Comparison</vt:lpstr>
      <vt:lpstr>Framework Comparison</vt:lpstr>
      <vt:lpstr>References</vt:lpstr>
    </vt:vector>
  </TitlesOfParts>
  <Company>CCC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Group Architecture Framework (TOGAF)</dc:title>
  <dc:creator>dselvara</dc:creator>
  <cp:lastModifiedBy>dselvara</cp:lastModifiedBy>
  <cp:revision>37</cp:revision>
  <dcterms:created xsi:type="dcterms:W3CDTF">2011-06-01T21:11:55Z</dcterms:created>
  <dcterms:modified xsi:type="dcterms:W3CDTF">2011-06-01T23:58:30Z</dcterms:modified>
</cp:coreProperties>
</file>