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notesMasterIdLst>
    <p:notesMasterId r:id="rId19"/>
  </p:notesMasterIdLst>
  <p:handoutMasterIdLst>
    <p:handoutMasterId r:id="rId20"/>
  </p:handoutMasterIdLst>
  <p:sldIdLst>
    <p:sldId id="256" r:id="rId2"/>
    <p:sldId id="259" r:id="rId3"/>
    <p:sldId id="280" r:id="rId4"/>
    <p:sldId id="279" r:id="rId5"/>
    <p:sldId id="261" r:id="rId6"/>
    <p:sldId id="264" r:id="rId7"/>
    <p:sldId id="270" r:id="rId8"/>
    <p:sldId id="263" r:id="rId9"/>
    <p:sldId id="265" r:id="rId10"/>
    <p:sldId id="273" r:id="rId11"/>
    <p:sldId id="276" r:id="rId12"/>
    <p:sldId id="271" r:id="rId13"/>
    <p:sldId id="262" r:id="rId14"/>
    <p:sldId id="274" r:id="rId15"/>
    <p:sldId id="275" r:id="rId16"/>
    <p:sldId id="266" r:id="rId17"/>
    <p:sldId id="27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40" autoAdjust="0"/>
    <p:restoredTop sz="94660"/>
  </p:normalViewPr>
  <p:slideViewPr>
    <p:cSldViewPr>
      <p:cViewPr varScale="1">
        <p:scale>
          <a:sx n="103" d="100"/>
          <a:sy n="103" d="100"/>
        </p:scale>
        <p:origin x="-48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956804-9776-4FEC-B93D-FAE856ACF718}" type="datetimeFigureOut">
              <a:rPr lang="en-US" smtClean="0"/>
              <a:t>6/8/2011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33DB12-0AC2-4667-87CC-33E2C7A66B25}"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367A11-E084-4DF7-9EEE-3590C50A5B58}" type="datetimeFigureOut">
              <a:rPr lang="en-US" smtClean="0"/>
              <a:t>6/8/2011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32627A-3552-45A6-9698-B7126D46349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132627A-3552-45A6-9698-B7126D463498}"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32627A-3552-45A6-9698-B7126D463498}"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FE4246D8-20CE-497A-A8F4-2A6500A1A549}" type="datetimeFigureOut">
              <a:rPr lang="en-US" smtClean="0"/>
              <a:pPr/>
              <a:t>6/8/2011</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0A64AFE3-B091-4BED-A4C1-B073249AE761}"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4246D8-20CE-497A-A8F4-2A6500A1A549}"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4AFE3-B091-4BED-A4C1-B073249AE7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4246D8-20CE-497A-A8F4-2A6500A1A549}"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4AFE3-B091-4BED-A4C1-B073249AE761}"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E4246D8-20CE-497A-A8F4-2A6500A1A549}" type="datetimeFigureOut">
              <a:rPr lang="en-US" smtClean="0"/>
              <a:pPr/>
              <a:t>6/8/2011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64AFE3-B091-4BED-A4C1-B073249AE761}"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E4246D8-20CE-497A-A8F4-2A6500A1A549}" type="datetimeFigureOut">
              <a:rPr lang="en-US" smtClean="0"/>
              <a:pPr/>
              <a:t>6/8/2011</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0A64AFE3-B091-4BED-A4C1-B073249AE761}"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E4246D8-20CE-497A-A8F4-2A6500A1A549}"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64AFE3-B091-4BED-A4C1-B073249AE761}"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E4246D8-20CE-497A-A8F4-2A6500A1A549}" type="datetimeFigureOut">
              <a:rPr lang="en-US" smtClean="0"/>
              <a:pPr/>
              <a:t>6/8/2011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64AFE3-B091-4BED-A4C1-B073249AE761}"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4246D8-20CE-497A-A8F4-2A6500A1A549}" type="datetimeFigureOut">
              <a:rPr lang="en-US" smtClean="0"/>
              <a:pPr/>
              <a:t>6/8/2011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64AFE3-B091-4BED-A4C1-B073249AE761}"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4246D8-20CE-497A-A8F4-2A6500A1A549}" type="datetimeFigureOut">
              <a:rPr lang="en-US" smtClean="0"/>
              <a:pPr/>
              <a:t>6/8/2011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64AFE3-B091-4BED-A4C1-B073249AE761}"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4246D8-20CE-497A-A8F4-2A6500A1A549}"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64AFE3-B091-4BED-A4C1-B073249AE76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4246D8-20CE-497A-A8F4-2A6500A1A549}" type="datetimeFigureOut">
              <a:rPr lang="en-US" smtClean="0"/>
              <a:pPr/>
              <a:t>6/8/2011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64AFE3-B091-4BED-A4C1-B073249AE76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E4246D8-20CE-497A-A8F4-2A6500A1A549}" type="datetimeFigureOut">
              <a:rPr lang="en-US" smtClean="0"/>
              <a:pPr/>
              <a:t>6/8/2011</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A64AFE3-B091-4BED-A4C1-B073249AE761}"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TMF </a:t>
            </a:r>
            <a:r>
              <a:rPr lang="en-US" dirty="0" smtClean="0"/>
              <a:t>Information Framework</a:t>
            </a:r>
            <a:endParaRPr lang="en-US" dirty="0"/>
          </a:p>
        </p:txBody>
      </p:sp>
      <p:sp>
        <p:nvSpPr>
          <p:cNvPr id="3" name="Subtitle 2"/>
          <p:cNvSpPr>
            <a:spLocks noGrp="1"/>
          </p:cNvSpPr>
          <p:nvPr>
            <p:ph type="subTitle" idx="1"/>
          </p:nvPr>
        </p:nvSpPr>
        <p:spPr/>
        <p:txBody>
          <a:bodyPr/>
          <a:lstStyle/>
          <a:p>
            <a:r>
              <a:rPr lang="en-US" dirty="0" smtClean="0"/>
              <a:t>Chip Srull</a:t>
            </a:r>
            <a:endParaRPr lang="en-US" dirty="0"/>
          </a:p>
        </p:txBody>
      </p:sp>
    </p:spTree>
    <p:extLst>
      <p:ext uri="{BB962C8B-B14F-4D97-AF65-F5344CB8AC3E}">
        <p14:creationId xmlns:p14="http://schemas.microsoft.com/office/powerpoint/2010/main" xmlns="" val="29039506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Conceptual Model </a:t>
            </a:r>
            <a:r>
              <a:rPr lang="en-US" dirty="0" smtClean="0"/>
              <a:t>- Entities</a:t>
            </a:r>
            <a:endParaRPr lang="en-US" dirty="0"/>
          </a:p>
        </p:txBody>
      </p:sp>
      <p:sp>
        <p:nvSpPr>
          <p:cNvPr id="3" name="Content Placeholder 2"/>
          <p:cNvSpPr>
            <a:spLocks noGrp="1"/>
          </p:cNvSpPr>
          <p:nvPr>
            <p:ph sz="quarter" idx="1"/>
          </p:nvPr>
        </p:nvSpPr>
        <p:spPr>
          <a:xfrm>
            <a:off x="457200" y="1219200"/>
            <a:ext cx="3962400" cy="4937760"/>
          </a:xfrm>
        </p:spPr>
        <p:txBody>
          <a:bodyPr>
            <a:normAutofit fontScale="92500" lnSpcReduction="10000"/>
          </a:bodyPr>
          <a:lstStyle/>
          <a:p>
            <a:r>
              <a:rPr lang="en-US" dirty="0" smtClean="0"/>
              <a:t>Identity / Party (who)</a:t>
            </a:r>
          </a:p>
          <a:p>
            <a:pPr lvl="1"/>
            <a:r>
              <a:rPr lang="en-US" dirty="0" smtClean="0"/>
              <a:t>Individuals &amp; Organizations</a:t>
            </a:r>
          </a:p>
          <a:p>
            <a:pPr lvl="1"/>
            <a:r>
              <a:rPr lang="en-US" dirty="0" smtClean="0"/>
              <a:t>Customer (actual or potential)</a:t>
            </a:r>
          </a:p>
          <a:p>
            <a:pPr lvl="1"/>
            <a:r>
              <a:rPr lang="en-US" dirty="0" smtClean="0"/>
              <a:t>Supplier</a:t>
            </a:r>
          </a:p>
          <a:p>
            <a:pPr lvl="1"/>
            <a:r>
              <a:rPr lang="en-US" dirty="0" smtClean="0"/>
              <a:t>User</a:t>
            </a:r>
          </a:p>
          <a:p>
            <a:r>
              <a:rPr lang="en-US" dirty="0" smtClean="0"/>
              <a:t>Time &amp; Time Period (when)</a:t>
            </a:r>
          </a:p>
          <a:p>
            <a:pPr lvl="1"/>
            <a:r>
              <a:rPr lang="en-US" dirty="0" smtClean="0"/>
              <a:t>Calendar</a:t>
            </a:r>
          </a:p>
          <a:p>
            <a:r>
              <a:rPr lang="en-US" dirty="0" smtClean="0"/>
              <a:t>Places / Locations (where)</a:t>
            </a:r>
          </a:p>
          <a:p>
            <a:pPr lvl="1"/>
            <a:r>
              <a:rPr lang="en-US" dirty="0" smtClean="0"/>
              <a:t>Locations &amp; Sites</a:t>
            </a:r>
          </a:p>
          <a:p>
            <a:pPr lvl="1"/>
            <a:r>
              <a:rPr lang="en-US" dirty="0" smtClean="0"/>
              <a:t>Addresses</a:t>
            </a:r>
          </a:p>
          <a:p>
            <a:r>
              <a:rPr lang="en-US" dirty="0" smtClean="0"/>
              <a:t>Motivation (why)</a:t>
            </a:r>
          </a:p>
          <a:p>
            <a:pPr lvl="1"/>
            <a:r>
              <a:rPr lang="en-US" dirty="0" smtClean="0"/>
              <a:t>Business Planning</a:t>
            </a:r>
          </a:p>
        </p:txBody>
      </p:sp>
      <p:sp>
        <p:nvSpPr>
          <p:cNvPr id="4" name="Content Placeholder 2"/>
          <p:cNvSpPr txBox="1">
            <a:spLocks/>
          </p:cNvSpPr>
          <p:nvPr/>
        </p:nvSpPr>
        <p:spPr>
          <a:xfrm>
            <a:off x="4648200" y="1219200"/>
            <a:ext cx="3962400" cy="493776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sz="2400" dirty="0"/>
              <a:t>Work (how)</a:t>
            </a:r>
          </a:p>
          <a:p>
            <a:pPr lvl="1"/>
            <a:r>
              <a:rPr lang="en-US" sz="2000" dirty="0"/>
              <a:t>Plan &amp; Project</a:t>
            </a:r>
          </a:p>
          <a:p>
            <a:pPr lvl="1"/>
            <a:r>
              <a:rPr lang="en-US" sz="2000" dirty="0"/>
              <a:t>Process</a:t>
            </a:r>
          </a:p>
          <a:p>
            <a:r>
              <a:rPr lang="en-US" sz="2400" dirty="0" smtClean="0"/>
              <a:t>Policy (how)</a:t>
            </a:r>
          </a:p>
          <a:p>
            <a:r>
              <a:rPr lang="en-US" sz="2400" dirty="0" smtClean="0"/>
              <a:t>The Business (what)</a:t>
            </a:r>
          </a:p>
          <a:p>
            <a:pPr lvl="1"/>
            <a:r>
              <a:rPr lang="en-US" sz="2000" dirty="0" smtClean="0"/>
              <a:t>Agreement &amp; Contract</a:t>
            </a:r>
          </a:p>
          <a:p>
            <a:pPr lvl="1"/>
            <a:r>
              <a:rPr lang="en-US" sz="2000" dirty="0" smtClean="0"/>
              <a:t>Product</a:t>
            </a:r>
          </a:p>
          <a:p>
            <a:pPr lvl="1"/>
            <a:r>
              <a:rPr lang="en-US" sz="2000" dirty="0" smtClean="0"/>
              <a:t>Service</a:t>
            </a:r>
          </a:p>
          <a:p>
            <a:pPr lvl="1"/>
            <a:r>
              <a:rPr lang="en-US" sz="2000" dirty="0" smtClean="0"/>
              <a:t>Resource</a:t>
            </a:r>
          </a:p>
          <a:p>
            <a:r>
              <a:rPr lang="en-US" sz="2400" dirty="0" smtClean="0"/>
              <a:t>Event (when)</a:t>
            </a:r>
          </a:p>
          <a:p>
            <a:r>
              <a:rPr lang="en-US" sz="2400" dirty="0" smtClean="0"/>
              <a:t>Financials (what)</a:t>
            </a:r>
            <a:endParaRPr lang="en-US" sz="2400" dirty="0"/>
          </a:p>
        </p:txBody>
      </p:sp>
    </p:spTree>
    <p:extLst>
      <p:ext uri="{BB962C8B-B14F-4D97-AF65-F5344CB8AC3E}">
        <p14:creationId xmlns:p14="http://schemas.microsoft.com/office/powerpoint/2010/main" xmlns="" val="35785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Information Framework Domain Addenda</a:t>
            </a: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xmlns="" val="138280834"/>
              </p:ext>
            </p:extLst>
          </p:nvPr>
        </p:nvGraphicFramePr>
        <p:xfrm>
          <a:off x="533400" y="1228153"/>
          <a:ext cx="8153399" cy="4940063"/>
        </p:xfrm>
        <a:graphic>
          <a:graphicData uri="http://schemas.openxmlformats.org/drawingml/2006/table">
            <a:tbl>
              <a:tblPr firstRow="1" bandRow="1">
                <a:tableStyleId>{0E3FDE45-AF77-4B5C-9715-49D594BDF05E}</a:tableStyleId>
              </a:tblPr>
              <a:tblGrid>
                <a:gridCol w="990600"/>
                <a:gridCol w="1600200"/>
                <a:gridCol w="5562599"/>
              </a:tblGrid>
              <a:tr h="127508">
                <a:tc>
                  <a:txBody>
                    <a:bodyPr/>
                    <a:lstStyle/>
                    <a:p>
                      <a:pPr algn="l" fontAlgn="b"/>
                      <a:r>
                        <a:rPr lang="en-US" sz="700" u="none" strike="noStrike" dirty="0">
                          <a:effectLst/>
                        </a:rPr>
                        <a:t>Number</a:t>
                      </a:r>
                      <a:endParaRPr lang="en-US" sz="700" b="1" i="0" u="none" strike="noStrike" dirty="0">
                        <a:solidFill>
                          <a:srgbClr val="000000"/>
                        </a:solidFill>
                        <a:effectLst/>
                        <a:latin typeface="Calibri"/>
                      </a:endParaRPr>
                    </a:p>
                  </a:txBody>
                  <a:tcPr marL="6375" marR="6375" marT="6375" marB="0" anchor="b"/>
                </a:tc>
                <a:tc>
                  <a:txBody>
                    <a:bodyPr/>
                    <a:lstStyle/>
                    <a:p>
                      <a:pPr algn="l" fontAlgn="b"/>
                      <a:r>
                        <a:rPr lang="en-US" sz="700" u="none" strike="noStrike">
                          <a:effectLst/>
                        </a:rPr>
                        <a:t>Deliverable</a:t>
                      </a:r>
                      <a:endParaRPr lang="en-US" sz="700" b="1" i="0" u="none" strike="noStrike">
                        <a:solidFill>
                          <a:srgbClr val="000000"/>
                        </a:solidFill>
                        <a:effectLst/>
                        <a:latin typeface="Calibri"/>
                      </a:endParaRPr>
                    </a:p>
                  </a:txBody>
                  <a:tcPr marL="6375" marR="6375" marT="6375" marB="0" anchor="b"/>
                </a:tc>
                <a:tc>
                  <a:txBody>
                    <a:bodyPr/>
                    <a:lstStyle/>
                    <a:p>
                      <a:pPr algn="l" fontAlgn="b"/>
                      <a:r>
                        <a:rPr lang="en-US" sz="700" u="none" strike="noStrike" dirty="0">
                          <a:effectLst/>
                        </a:rPr>
                        <a:t>Description</a:t>
                      </a:r>
                      <a:endParaRPr lang="en-US" sz="700" b="1" i="0" u="none" strike="noStrike" dirty="0">
                        <a:solidFill>
                          <a:srgbClr val="000000"/>
                        </a:solidFill>
                        <a:effectLst/>
                        <a:latin typeface="Calibri"/>
                      </a:endParaRPr>
                    </a:p>
                  </a:txBody>
                  <a:tcPr marL="6375" marR="6375" marT="6375" marB="0" anchor="b"/>
                </a:tc>
              </a:tr>
              <a:tr h="230790">
                <a:tc>
                  <a:txBody>
                    <a:bodyPr/>
                    <a:lstStyle/>
                    <a:p>
                      <a:pPr algn="l" fontAlgn="b"/>
                      <a:r>
                        <a:rPr lang="en-US" sz="900" u="none" strike="noStrike">
                          <a:effectLst/>
                        </a:rPr>
                        <a:t>GB922-1 Usage</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Usage Business Entities</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Uses the Usage abstract business entity to describe any resource-, service- or product-based usage that the external system can read, update and process.</a:t>
                      </a:r>
                      <a:endParaRPr lang="en-US" sz="900" b="0" i="0" u="none" strike="noStrike">
                        <a:solidFill>
                          <a:srgbClr val="000000"/>
                        </a:solidFill>
                        <a:effectLst/>
                        <a:latin typeface="Calibri"/>
                      </a:endParaRPr>
                    </a:p>
                  </a:txBody>
                  <a:tcPr marL="6375" marR="6375" marT="6375" marB="0"/>
                </a:tc>
              </a:tr>
              <a:tr h="127508">
                <a:tc>
                  <a:txBody>
                    <a:bodyPr/>
                    <a:lstStyle/>
                    <a:p>
                      <a:pPr algn="l" fontAlgn="b"/>
                      <a:r>
                        <a:rPr lang="en-US" sz="900" u="none" strike="noStrike">
                          <a:effectLst/>
                        </a:rPr>
                        <a:t>GB922-1A</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Agreement</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a:effectLst/>
                        </a:rPr>
                        <a:t>Provides the informational characteristics that are unique to an Agreement</a:t>
                      </a:r>
                      <a:endParaRPr lang="en-US" sz="900" b="0" i="0" u="none" strike="noStrike">
                        <a:solidFill>
                          <a:srgbClr val="000000"/>
                        </a:solidFill>
                        <a:effectLst/>
                        <a:latin typeface="Calibri"/>
                      </a:endParaRPr>
                    </a:p>
                  </a:txBody>
                  <a:tcPr marL="6375" marR="6375" marT="6375" marB="0"/>
                </a:tc>
              </a:tr>
              <a:tr h="260314">
                <a:tc>
                  <a:txBody>
                    <a:bodyPr/>
                    <a:lstStyle/>
                    <a:p>
                      <a:pPr algn="l" fontAlgn="b"/>
                      <a:r>
                        <a:rPr lang="en-US" sz="900" u="none" strike="noStrike">
                          <a:effectLst/>
                        </a:rPr>
                        <a:t>GB922-1BI</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Business Interaction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Describes the relationship that business entities have with business interactions and how the business entities party role, resource role, and customer account, are involved in business interactions</a:t>
                      </a:r>
                      <a:endParaRPr lang="en-US" sz="900" b="0" i="0" u="none" strike="noStrike">
                        <a:solidFill>
                          <a:srgbClr val="000000"/>
                        </a:solidFill>
                        <a:effectLst/>
                        <a:latin typeface="Calibri"/>
                      </a:endParaRPr>
                    </a:p>
                  </a:txBody>
                  <a:tcPr marL="6375" marR="6375" marT="6375" marB="0"/>
                </a:tc>
              </a:tr>
              <a:tr h="152400">
                <a:tc>
                  <a:txBody>
                    <a:bodyPr/>
                    <a:lstStyle/>
                    <a:p>
                      <a:pPr algn="l" fontAlgn="b"/>
                      <a:r>
                        <a:rPr lang="en-US" sz="900" u="none" strike="noStrike">
                          <a:effectLst/>
                        </a:rPr>
                        <a:t>GB922-1BT</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Business Entity Base Types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Covers base types that have been found to be useful during the documentation of the SID business models</a:t>
                      </a:r>
                      <a:endParaRPr lang="en-US" sz="900" b="0" i="0" u="none" strike="noStrike">
                        <a:solidFill>
                          <a:srgbClr val="000000"/>
                        </a:solidFill>
                        <a:effectLst/>
                        <a:latin typeface="Calibri"/>
                      </a:endParaRPr>
                    </a:p>
                  </a:txBody>
                  <a:tcPr marL="6375" marR="6375" marT="6375" marB="0"/>
                </a:tc>
              </a:tr>
              <a:tr h="132188">
                <a:tc>
                  <a:txBody>
                    <a:bodyPr/>
                    <a:lstStyle/>
                    <a:p>
                      <a:pPr algn="l" fontAlgn="b"/>
                      <a:r>
                        <a:rPr lang="en-US" sz="900" u="none" strike="noStrike">
                          <a:effectLst/>
                        </a:rPr>
                        <a:t>GB922-1J</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Project </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a:effectLst/>
                        </a:rPr>
                        <a:t>Provides a generic model, based on current industry best practice that can be used to link parts of the SID model together</a:t>
                      </a:r>
                      <a:endParaRPr lang="en-US" sz="900" b="0" i="0" u="none" strike="noStrike">
                        <a:solidFill>
                          <a:srgbClr val="000000"/>
                        </a:solidFill>
                        <a:effectLst/>
                        <a:latin typeface="Calibri"/>
                      </a:endParaRPr>
                    </a:p>
                  </a:txBody>
                  <a:tcPr marL="6375" marR="6375" marT="6375" marB="0"/>
                </a:tc>
              </a:tr>
              <a:tr h="230790">
                <a:tc>
                  <a:txBody>
                    <a:bodyPr/>
                    <a:lstStyle/>
                    <a:p>
                      <a:pPr algn="l" fontAlgn="b"/>
                      <a:r>
                        <a:rPr lang="en-US" sz="900" u="none" strike="noStrike">
                          <a:effectLst/>
                        </a:rPr>
                        <a:t>GB922-1L</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Location </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a:effectLst/>
                        </a:rPr>
                        <a:t>Provides a high level framework for the location (which is a complexe model with a number of subtleties), explains broad concepts and gives illustrative examples.</a:t>
                      </a:r>
                      <a:endParaRPr lang="en-US" sz="900" b="0" i="0" u="none" strike="noStrike">
                        <a:solidFill>
                          <a:srgbClr val="000000"/>
                        </a:solidFill>
                        <a:effectLst/>
                        <a:latin typeface="Calibri"/>
                      </a:endParaRPr>
                    </a:p>
                  </a:txBody>
                  <a:tcPr marL="6375" marR="6375" marT="6375" marB="0"/>
                </a:tc>
              </a:tr>
              <a:tr h="127508">
                <a:tc>
                  <a:txBody>
                    <a:bodyPr/>
                    <a:lstStyle/>
                    <a:p>
                      <a:pPr algn="l" fontAlgn="b"/>
                      <a:r>
                        <a:rPr lang="en-US" sz="900" u="none" strike="noStrike">
                          <a:effectLst/>
                        </a:rPr>
                        <a:t>GB922-1P</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Party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Defines the information about companies and people.</a:t>
                      </a:r>
                      <a:endParaRPr lang="en-US" sz="900" b="0" i="0" u="none" strike="noStrike">
                        <a:solidFill>
                          <a:srgbClr val="000000"/>
                        </a:solidFill>
                        <a:effectLst/>
                        <a:latin typeface="Calibri"/>
                      </a:endParaRPr>
                    </a:p>
                  </a:txBody>
                  <a:tcPr marL="6375" marR="6375" marT="6375" marB="0"/>
                </a:tc>
              </a:tr>
              <a:tr h="127508">
                <a:tc>
                  <a:txBody>
                    <a:bodyPr/>
                    <a:lstStyle/>
                    <a:p>
                      <a:pPr algn="l" fontAlgn="b"/>
                      <a:r>
                        <a:rPr lang="en-US" sz="900" u="none" strike="noStrike" dirty="0" smtClean="0">
                          <a:effectLst/>
                        </a:rPr>
                        <a:t>GB922-1Perform</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a:effectLst/>
                        </a:rPr>
                        <a:t>Performance Business Entities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Describes the SID Service and Resource Performance Aggregate Business Entities (ABEs)</a:t>
                      </a:r>
                      <a:endParaRPr lang="en-US" sz="900" b="0" i="0" u="none" strike="noStrike">
                        <a:solidFill>
                          <a:srgbClr val="000000"/>
                        </a:solidFill>
                        <a:effectLst/>
                        <a:latin typeface="Calibri"/>
                      </a:endParaRPr>
                    </a:p>
                  </a:txBody>
                  <a:tcPr marL="6375" marR="6375" marT="6375" marB="0"/>
                </a:tc>
              </a:tr>
              <a:tr h="127508">
                <a:tc>
                  <a:txBody>
                    <a:bodyPr/>
                    <a:lstStyle/>
                    <a:p>
                      <a:pPr algn="l" fontAlgn="b"/>
                      <a:r>
                        <a:rPr lang="en-US" sz="900" u="none" strike="noStrike">
                          <a:effectLst/>
                        </a:rPr>
                        <a:t>GB922-1POL</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Policy </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a:effectLst/>
                        </a:rPr>
                        <a:t>Covers the business definition of the Policy model</a:t>
                      </a:r>
                      <a:endParaRPr lang="en-US" sz="900" b="0" i="0" u="none" strike="noStrike">
                        <a:solidFill>
                          <a:srgbClr val="000000"/>
                        </a:solidFill>
                        <a:effectLst/>
                        <a:latin typeface="Calibri"/>
                      </a:endParaRPr>
                    </a:p>
                  </a:txBody>
                  <a:tcPr marL="6375" marR="6375" marT="6375" marB="0"/>
                </a:tc>
              </a:tr>
              <a:tr h="137822">
                <a:tc>
                  <a:txBody>
                    <a:bodyPr/>
                    <a:lstStyle/>
                    <a:p>
                      <a:pPr algn="l" fontAlgn="b"/>
                      <a:r>
                        <a:rPr lang="en-US" sz="900" u="none" strike="noStrike">
                          <a:effectLst/>
                        </a:rPr>
                        <a:t>GB922-1R</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Root Business Entities </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dirty="0">
                          <a:effectLst/>
                        </a:rPr>
                        <a:t>Defines a set of common business entities that collectively serve as the foundation of the SID business view.</a:t>
                      </a:r>
                      <a:endParaRPr lang="en-US" sz="900" b="0" i="0" u="none" strike="noStrike" dirty="0">
                        <a:solidFill>
                          <a:srgbClr val="000000"/>
                        </a:solidFill>
                        <a:effectLst/>
                        <a:latin typeface="Calibri"/>
                      </a:endParaRPr>
                    </a:p>
                  </a:txBody>
                  <a:tcPr marL="6375" marR="6375" marT="6375" marB="0"/>
                </a:tc>
              </a:tr>
              <a:tr h="127508">
                <a:tc>
                  <a:txBody>
                    <a:bodyPr/>
                    <a:lstStyle/>
                    <a:p>
                      <a:pPr algn="l" fontAlgn="b"/>
                      <a:r>
                        <a:rPr lang="en-US" sz="900" u="none" strike="noStrike">
                          <a:effectLst/>
                        </a:rPr>
                        <a:t>GB922-1T</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Time Related Entities </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a:effectLst/>
                        </a:rPr>
                        <a:t>Covers the non base type entities that are time related</a:t>
                      </a:r>
                      <a:endParaRPr lang="en-US" sz="900" b="0" i="0" u="none" strike="noStrike">
                        <a:solidFill>
                          <a:srgbClr val="000000"/>
                        </a:solidFill>
                        <a:effectLst/>
                        <a:latin typeface="Calibri"/>
                      </a:endParaRPr>
                    </a:p>
                  </a:txBody>
                  <a:tcPr marL="6375" marR="6375" marT="6375" marB="0"/>
                </a:tc>
              </a:tr>
              <a:tr h="127508">
                <a:tc>
                  <a:txBody>
                    <a:bodyPr/>
                    <a:lstStyle/>
                    <a:p>
                      <a:pPr algn="l" fontAlgn="b"/>
                      <a:r>
                        <a:rPr lang="en-US" sz="900" u="none" strike="noStrike">
                          <a:effectLst/>
                        </a:rPr>
                        <a:t>GB922-2</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Customer </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a:effectLst/>
                        </a:rPr>
                        <a:t>Provides the definitions of the customer business entities</a:t>
                      </a:r>
                      <a:endParaRPr lang="en-US" sz="900" b="0" i="0" u="none" strike="noStrike">
                        <a:solidFill>
                          <a:srgbClr val="000000"/>
                        </a:solidFill>
                        <a:effectLst/>
                        <a:latin typeface="Calibri"/>
                      </a:endParaRPr>
                    </a:p>
                  </a:txBody>
                  <a:tcPr marL="6375" marR="6375" marT="6375" marB="0"/>
                </a:tc>
              </a:tr>
              <a:tr h="278384">
                <a:tc>
                  <a:txBody>
                    <a:bodyPr/>
                    <a:lstStyle/>
                    <a:p>
                      <a:pPr algn="l" fontAlgn="b"/>
                      <a:r>
                        <a:rPr lang="en-US" sz="900" u="none" strike="noStrike">
                          <a:effectLst/>
                        </a:rPr>
                        <a:t>GB922-3</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SID Product </a:t>
                      </a:r>
                      <a:endParaRPr lang="en-US" sz="900" b="0" i="0" u="none" strike="noStrike" dirty="0">
                        <a:solidFill>
                          <a:srgbClr val="000000"/>
                        </a:solidFill>
                        <a:effectLst/>
                        <a:latin typeface="Calibri"/>
                      </a:endParaRPr>
                    </a:p>
                  </a:txBody>
                  <a:tcPr marL="6375" marR="6375" marT="6375" marB="0"/>
                </a:tc>
                <a:tc>
                  <a:txBody>
                    <a:bodyPr/>
                    <a:lstStyle/>
                    <a:p>
                      <a:pPr algn="l" fontAlgn="b"/>
                      <a:r>
                        <a:rPr lang="en-US" sz="900" u="none" strike="noStrike" dirty="0">
                          <a:effectLst/>
                        </a:rPr>
                        <a:t>Provides detailed specification of products (</a:t>
                      </a:r>
                      <a:r>
                        <a:rPr lang="en-US" sz="900" u="none" strike="noStrike" dirty="0" err="1">
                          <a:effectLst/>
                        </a:rPr>
                        <a:t>ProductSpecifications</a:t>
                      </a:r>
                      <a:r>
                        <a:rPr lang="en-US" sz="900" u="none" strike="noStrike" dirty="0">
                          <a:effectLst/>
                        </a:rPr>
                        <a:t>), the way they are offered into the market (</a:t>
                      </a:r>
                      <a:r>
                        <a:rPr lang="en-US" sz="900" u="none" strike="noStrike" dirty="0" err="1">
                          <a:effectLst/>
                        </a:rPr>
                        <a:t>ProductOfferings</a:t>
                      </a:r>
                      <a:r>
                        <a:rPr lang="en-US" sz="900" u="none" strike="noStrike" dirty="0">
                          <a:effectLst/>
                        </a:rPr>
                        <a:t>) and in which they are maintained and perform while in use (Products)</a:t>
                      </a:r>
                      <a:endParaRPr lang="en-US" sz="900" b="0" i="0" u="none" strike="noStrike" dirty="0">
                        <a:solidFill>
                          <a:srgbClr val="000000"/>
                        </a:solidFill>
                        <a:effectLst/>
                        <a:latin typeface="Calibri"/>
                      </a:endParaRPr>
                    </a:p>
                  </a:txBody>
                  <a:tcPr marL="6375" marR="6375" marT="6375" marB="0"/>
                </a:tc>
              </a:tr>
              <a:tr h="139904">
                <a:tc>
                  <a:txBody>
                    <a:bodyPr/>
                    <a:lstStyle/>
                    <a:p>
                      <a:pPr algn="l" fontAlgn="b"/>
                      <a:r>
                        <a:rPr lang="en-US" sz="900" u="none" strike="noStrike">
                          <a:effectLst/>
                        </a:rPr>
                        <a:t>GB922-4SO</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Service Overview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Provides the definition of services, differentiate between “customer facing” and “resource services</a:t>
                      </a:r>
                      <a:endParaRPr lang="en-US" sz="900" b="0" i="0" u="none" strike="noStrike">
                        <a:solidFill>
                          <a:srgbClr val="000000"/>
                        </a:solidFill>
                        <a:effectLst/>
                        <a:latin typeface="Calibri"/>
                      </a:endParaRPr>
                    </a:p>
                  </a:txBody>
                  <a:tcPr marL="6375" marR="6375" marT="6375" marB="0"/>
                </a:tc>
              </a:tr>
              <a:tr h="127508">
                <a:tc>
                  <a:txBody>
                    <a:bodyPr/>
                    <a:lstStyle/>
                    <a:p>
                      <a:pPr algn="l" fontAlgn="b"/>
                      <a:r>
                        <a:rPr lang="en-US" sz="900" u="none" strike="noStrike">
                          <a:effectLst/>
                        </a:rPr>
                        <a:t>GB922-4S-QoS</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Quality of Service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Covers the business definition of QoS entities</a:t>
                      </a:r>
                      <a:endParaRPr lang="en-US" sz="900" b="0" i="0" u="none" strike="noStrike">
                        <a:solidFill>
                          <a:srgbClr val="000000"/>
                        </a:solidFill>
                        <a:effectLst/>
                        <a:latin typeface="Calibri"/>
                      </a:endParaRPr>
                    </a:p>
                  </a:txBody>
                  <a:tcPr marL="6375" marR="6375" marT="6375" marB="0"/>
                </a:tc>
              </a:tr>
              <a:tr h="230790">
                <a:tc>
                  <a:txBody>
                    <a:bodyPr/>
                    <a:lstStyle/>
                    <a:p>
                      <a:pPr algn="l" fontAlgn="b"/>
                      <a:r>
                        <a:rPr lang="en-US" sz="900" u="none" strike="noStrike">
                          <a:effectLst/>
                        </a:rPr>
                        <a:t>GB922-5LR</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Logical Resource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Presents the </a:t>
                      </a:r>
                      <a:r>
                        <a:rPr lang="en-US" sz="900" u="none" strike="noStrike" dirty="0" err="1">
                          <a:effectLst/>
                        </a:rPr>
                        <a:t>LogicalResource</a:t>
                      </a:r>
                      <a:r>
                        <a:rPr lang="en-US" sz="900" u="none" strike="noStrike" dirty="0">
                          <a:effectLst/>
                        </a:rPr>
                        <a:t> Framework with an extensible set of classes and relationships that enable new lower-level </a:t>
                      </a:r>
                      <a:r>
                        <a:rPr lang="en-US" sz="900" u="none" strike="noStrike" dirty="0" err="1">
                          <a:effectLst/>
                        </a:rPr>
                        <a:t>LogicalResource</a:t>
                      </a:r>
                      <a:r>
                        <a:rPr lang="en-US" sz="900" u="none" strike="noStrike" dirty="0">
                          <a:effectLst/>
                        </a:rPr>
                        <a:t> concepts to be plugged into it</a:t>
                      </a:r>
                      <a:endParaRPr lang="en-US" sz="900" b="0" i="0" u="none" strike="noStrike" dirty="0">
                        <a:solidFill>
                          <a:srgbClr val="000000"/>
                        </a:solidFill>
                        <a:effectLst/>
                        <a:latin typeface="Calibri"/>
                      </a:endParaRPr>
                    </a:p>
                  </a:txBody>
                  <a:tcPr marL="6375" marR="6375" marT="6375" marB="0"/>
                </a:tc>
              </a:tr>
              <a:tr h="230790">
                <a:tc>
                  <a:txBody>
                    <a:bodyPr/>
                    <a:lstStyle/>
                    <a:p>
                      <a:pPr algn="l" fontAlgn="b"/>
                      <a:r>
                        <a:rPr lang="en-US" sz="900" u="none" strike="noStrike">
                          <a:effectLst/>
                        </a:rPr>
                        <a:t>GB922-5PR</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Information Framework Physical Resources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Presents the management of network entities to better illustrate a complete worked example and to explain some of the more subtle parts of the model</a:t>
                      </a:r>
                      <a:endParaRPr lang="en-US" sz="900" b="0" i="0" u="none" strike="noStrike">
                        <a:solidFill>
                          <a:srgbClr val="000000"/>
                        </a:solidFill>
                        <a:effectLst/>
                        <a:latin typeface="Calibri"/>
                      </a:endParaRPr>
                    </a:p>
                  </a:txBody>
                  <a:tcPr marL="6375" marR="6375" marT="6375" marB="0"/>
                </a:tc>
              </a:tr>
              <a:tr h="230790">
                <a:tc>
                  <a:txBody>
                    <a:bodyPr/>
                    <a:lstStyle/>
                    <a:p>
                      <a:pPr algn="l" fontAlgn="b"/>
                      <a:r>
                        <a:rPr lang="en-US" sz="900" u="none" strike="noStrike">
                          <a:effectLst/>
                        </a:rPr>
                        <a:t>GB922-6</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Information Framework Market / Sales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Describes the Aggregate Business Entities (ABEs) that comprise the Market/Sales domain of the SID model</a:t>
                      </a:r>
                      <a:endParaRPr lang="en-US" sz="900" b="0" i="0" u="none" strike="noStrike">
                        <a:solidFill>
                          <a:srgbClr val="000000"/>
                        </a:solidFill>
                        <a:effectLst/>
                        <a:latin typeface="Calibri"/>
                      </a:endParaRPr>
                    </a:p>
                  </a:txBody>
                  <a:tcPr marL="6375" marR="6375" marT="6375" marB="0"/>
                </a:tc>
              </a:tr>
              <a:tr h="230790">
                <a:tc>
                  <a:txBody>
                    <a:bodyPr/>
                    <a:lstStyle/>
                    <a:p>
                      <a:pPr algn="l" fontAlgn="b"/>
                      <a:r>
                        <a:rPr lang="en-US" sz="900" u="none" strike="noStrike">
                          <a:effectLst/>
                        </a:rPr>
                        <a:t>GB922-7</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Security</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Initial development of Enterprise domain Security ABEs including, Security Entity and associated Security Vulnerability, Security Event, Security Threat, Security Incident.</a:t>
                      </a:r>
                      <a:endParaRPr lang="en-US" sz="900" b="0" i="0" u="none" strike="noStrike">
                        <a:solidFill>
                          <a:srgbClr val="000000"/>
                        </a:solidFill>
                        <a:effectLst/>
                        <a:latin typeface="Calibri"/>
                      </a:endParaRPr>
                    </a:p>
                  </a:txBody>
                  <a:tcPr marL="6375" marR="6375" marT="6375" marB="0"/>
                </a:tc>
              </a:tr>
              <a:tr h="230790">
                <a:tc>
                  <a:txBody>
                    <a:bodyPr/>
                    <a:lstStyle/>
                    <a:p>
                      <a:pPr algn="l" fontAlgn="b"/>
                      <a:r>
                        <a:rPr lang="en-US" sz="900" u="none" strike="noStrike">
                          <a:effectLst/>
                        </a:rPr>
                        <a:t>GB922-7RA</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Information Framework: Enterprise Domain Revenue Assurance Business Entities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Describes the Revenue Assurance area of the SID with controls, violations, key performance indicators, objectives, and rules. And includes revenue assurance actions/responses</a:t>
                      </a:r>
                      <a:endParaRPr lang="en-US" sz="900" b="0" i="0" u="none" strike="noStrike">
                        <a:solidFill>
                          <a:srgbClr val="000000"/>
                        </a:solidFill>
                        <a:effectLst/>
                        <a:latin typeface="Calibri"/>
                      </a:endParaRPr>
                    </a:p>
                  </a:txBody>
                  <a:tcPr marL="6375" marR="6375" marT="6375" marB="0"/>
                </a:tc>
              </a:tr>
              <a:tr h="98910">
                <a:tc>
                  <a:txBody>
                    <a:bodyPr/>
                    <a:lstStyle/>
                    <a:p>
                      <a:pPr algn="l" fontAlgn="b"/>
                      <a:r>
                        <a:rPr lang="en-US" sz="900" u="none" strike="noStrike">
                          <a:effectLst/>
                        </a:rPr>
                        <a:t>GB922-8</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SID Supplier/Partner</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Initial development of Supplier/Partner domain, focused on Supplier/Partner and Supplier/Partner Agreement.</a:t>
                      </a:r>
                      <a:endParaRPr lang="en-US" sz="900" b="0" i="0" u="none" strike="noStrike">
                        <a:solidFill>
                          <a:srgbClr val="000000"/>
                        </a:solidFill>
                        <a:effectLst/>
                        <a:latin typeface="Calibri"/>
                      </a:endParaRPr>
                    </a:p>
                  </a:txBody>
                  <a:tcPr marL="6375" marR="6375" marT="6375" marB="0"/>
                </a:tc>
              </a:tr>
              <a:tr h="230790">
                <a:tc>
                  <a:txBody>
                    <a:bodyPr/>
                    <a:lstStyle/>
                    <a:p>
                      <a:pPr algn="l" fontAlgn="b"/>
                      <a:r>
                        <a:rPr lang="en-US" sz="900" u="none" strike="noStrike">
                          <a:effectLst/>
                        </a:rPr>
                        <a:t>GB922-X</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a:effectLst/>
                        </a:rPr>
                        <a:t>Information Framework XSD Schema Overview </a:t>
                      </a:r>
                      <a:endParaRPr lang="en-US" sz="900" b="0" i="0" u="none" strike="noStrike">
                        <a:solidFill>
                          <a:srgbClr val="000000"/>
                        </a:solidFill>
                        <a:effectLst/>
                        <a:latin typeface="Calibri"/>
                      </a:endParaRPr>
                    </a:p>
                  </a:txBody>
                  <a:tcPr marL="6375" marR="6375" marT="6375" marB="0"/>
                </a:tc>
                <a:tc>
                  <a:txBody>
                    <a:bodyPr/>
                    <a:lstStyle/>
                    <a:p>
                      <a:pPr algn="l" fontAlgn="b"/>
                      <a:r>
                        <a:rPr lang="en-US" sz="900" u="none" strike="noStrike" dirty="0">
                          <a:effectLst/>
                        </a:rPr>
                        <a:t>Provides an overview of the SID XML schema, including design considerations, an introduction to the schema, and an example of their use within an application integration framework</a:t>
                      </a:r>
                      <a:endParaRPr lang="en-US" sz="900" b="0" i="0" u="none" strike="noStrike" dirty="0">
                        <a:solidFill>
                          <a:srgbClr val="000000"/>
                        </a:solidFill>
                        <a:effectLst/>
                        <a:latin typeface="Calibri"/>
                      </a:endParaRPr>
                    </a:p>
                  </a:txBody>
                  <a:tcPr marL="6375" marR="6375" marT="6375" marB="0"/>
                </a:tc>
              </a:tr>
            </a:tbl>
          </a:graphicData>
        </a:graphic>
      </p:graphicFrame>
    </p:spTree>
    <p:extLst>
      <p:ext uri="{BB962C8B-B14F-4D97-AF65-F5344CB8AC3E}">
        <p14:creationId xmlns:p14="http://schemas.microsoft.com/office/powerpoint/2010/main" xmlns="" val="12151172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Information Framework (SID)</a:t>
            </a:r>
            <a:endParaRPr lang="en-US"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71500" y="1447800"/>
            <a:ext cx="6210300" cy="4657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Content Placeholder 2"/>
          <p:cNvSpPr txBox="1">
            <a:spLocks/>
          </p:cNvSpPr>
          <p:nvPr/>
        </p:nvSpPr>
        <p:spPr>
          <a:xfrm>
            <a:off x="6781800" y="1219200"/>
            <a:ext cx="2057400" cy="493776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sz="1600" dirty="0" smtClean="0"/>
              <a:t>The </a:t>
            </a:r>
            <a:r>
              <a:rPr lang="en-US" sz="1600" dirty="0"/>
              <a:t>top </a:t>
            </a:r>
            <a:r>
              <a:rPr lang="en-US" sz="1600" dirty="0" smtClean="0"/>
              <a:t>layer (Layer </a:t>
            </a:r>
            <a:r>
              <a:rPr lang="en-US" sz="1600" dirty="0"/>
              <a:t>1</a:t>
            </a:r>
            <a:r>
              <a:rPr lang="en-US" sz="1600" dirty="0" smtClean="0"/>
              <a:t>) contains domains which are </a:t>
            </a:r>
            <a:r>
              <a:rPr lang="en-US" sz="1600" dirty="0"/>
              <a:t>aligned with </a:t>
            </a:r>
            <a:r>
              <a:rPr lang="en-US" sz="1600" dirty="0" err="1" smtClean="0"/>
              <a:t>eTOM</a:t>
            </a:r>
            <a:r>
              <a:rPr lang="en-US" sz="1600" dirty="0" smtClean="0"/>
              <a:t> </a:t>
            </a:r>
            <a:r>
              <a:rPr lang="en-US" sz="1600" dirty="0"/>
              <a:t>level </a:t>
            </a:r>
            <a:r>
              <a:rPr lang="en-US" sz="1600" dirty="0" smtClean="0"/>
              <a:t>0 concepts</a:t>
            </a:r>
          </a:p>
          <a:p>
            <a:r>
              <a:rPr lang="en-US" sz="1600" dirty="0" smtClean="0"/>
              <a:t>Domain – collection of ABEs associated with a specific </a:t>
            </a:r>
            <a:r>
              <a:rPr lang="en-US" sz="1600" dirty="0" err="1" smtClean="0"/>
              <a:t>mgmt</a:t>
            </a:r>
            <a:r>
              <a:rPr lang="en-US" sz="1600" dirty="0" smtClean="0"/>
              <a:t> area.</a:t>
            </a:r>
          </a:p>
          <a:p>
            <a:r>
              <a:rPr lang="en-US" sz="1600" dirty="0" smtClean="0"/>
              <a:t>ABE – well-defined set of info and ops that characterize a highly cohesive, loosely coupled set of business entities.</a:t>
            </a:r>
          </a:p>
        </p:txBody>
      </p:sp>
      <p:sp>
        <p:nvSpPr>
          <p:cNvPr id="6" name="Rectangle 5"/>
          <p:cNvSpPr/>
          <p:nvPr/>
        </p:nvSpPr>
        <p:spPr>
          <a:xfrm>
            <a:off x="551542" y="3410856"/>
            <a:ext cx="6270171" cy="66765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36921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SID – Level 2</a:t>
            </a:r>
            <a:endParaRPr lang="en-US" dirty="0"/>
          </a:p>
        </p:txBody>
      </p:sp>
      <p:sp>
        <p:nvSpPr>
          <p:cNvPr id="5" name="Content Placeholder 2"/>
          <p:cNvSpPr>
            <a:spLocks noGrp="1"/>
          </p:cNvSpPr>
          <p:nvPr>
            <p:ph sz="quarter" idx="1"/>
          </p:nvPr>
        </p:nvSpPr>
        <p:spPr>
          <a:xfrm>
            <a:off x="457200" y="1219200"/>
            <a:ext cx="8229600" cy="4937760"/>
          </a:xfrm>
        </p:spPr>
        <p:txBody>
          <a:bodyPr>
            <a:normAutofit/>
          </a:bodyPr>
          <a:lstStyle/>
          <a:p>
            <a:r>
              <a:rPr lang="en-US" sz="2000" dirty="0" smtClean="0"/>
              <a:t>Within each domain are multiple “Aggregate Business Entities” (ABEs)</a:t>
            </a:r>
            <a:endParaRPr lang="en-US" sz="20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78183" y="1900238"/>
            <a:ext cx="6282834" cy="44243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TextBox 3"/>
          <p:cNvSpPr txBox="1"/>
          <p:nvPr/>
        </p:nvSpPr>
        <p:spPr>
          <a:xfrm>
            <a:off x="3406837" y="1676400"/>
            <a:ext cx="1909946" cy="369332"/>
          </a:xfrm>
          <a:prstGeom prst="rect">
            <a:avLst/>
          </a:prstGeom>
          <a:noFill/>
        </p:spPr>
        <p:txBody>
          <a:bodyPr wrap="none" rtlCol="0">
            <a:spAutoFit/>
          </a:bodyPr>
          <a:lstStyle/>
          <a:p>
            <a:r>
              <a:rPr lang="en-US" b="1" dirty="0" smtClean="0"/>
              <a:t>Service Domain</a:t>
            </a:r>
            <a:endParaRPr lang="en-US" b="1" dirty="0"/>
          </a:p>
        </p:txBody>
      </p:sp>
      <p:sp>
        <p:nvSpPr>
          <p:cNvPr id="8" name="Rectangle 7"/>
          <p:cNvSpPr/>
          <p:nvPr/>
        </p:nvSpPr>
        <p:spPr>
          <a:xfrm>
            <a:off x="3001754" y="2046513"/>
            <a:ext cx="1349830" cy="20174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522259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a:t>
            </a:r>
            <a:r>
              <a:rPr lang="en-US" dirty="0" err="1"/>
              <a:t>ServiceSpecification</a:t>
            </a:r>
            <a:endParaRPr lang="en-US" dirty="0"/>
          </a:p>
        </p:txBody>
      </p:sp>
      <p:pic>
        <p:nvPicPr>
          <p:cNvPr id="717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57200" y="1524000"/>
            <a:ext cx="3067050" cy="4295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733800" y="1752600"/>
            <a:ext cx="4895366" cy="3657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Rectangle 7"/>
          <p:cNvSpPr/>
          <p:nvPr/>
        </p:nvSpPr>
        <p:spPr>
          <a:xfrm>
            <a:off x="1143000" y="2819400"/>
            <a:ext cx="1803400" cy="257629"/>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0307281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 </a:t>
            </a:r>
            <a:r>
              <a:rPr lang="en-US" dirty="0" err="1"/>
              <a:t>ServiceSpecification</a:t>
            </a:r>
            <a:endParaRPr lang="en-US" dirty="0"/>
          </a:p>
        </p:txBody>
      </p:sp>
      <p:pic>
        <p:nvPicPr>
          <p:cNvPr id="1126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85850" y="1219200"/>
            <a:ext cx="7296150" cy="50060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Rectangle 4"/>
          <p:cNvSpPr/>
          <p:nvPr/>
        </p:nvSpPr>
        <p:spPr>
          <a:xfrm>
            <a:off x="1600200" y="1524000"/>
            <a:ext cx="1295400" cy="609600"/>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297233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Patterns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As with the Party entity, roles can be used to simplify the modeling of different types of Resources and to make the model inherently more extensible. [GB922 Addendum 5LR, v.9.5, p.38]</a:t>
            </a:r>
          </a:p>
          <a:p>
            <a:pPr lvl="1"/>
            <a:r>
              <a:rPr lang="en-US" dirty="0" smtClean="0"/>
              <a:t>Party and Party Role</a:t>
            </a:r>
          </a:p>
          <a:p>
            <a:pPr lvl="1"/>
            <a:r>
              <a:rPr lang="en-US" dirty="0" smtClean="0"/>
              <a:t>Resource and </a:t>
            </a:r>
            <a:r>
              <a:rPr lang="en-US" dirty="0" err="1" smtClean="0"/>
              <a:t>ResourceRole</a:t>
            </a:r>
            <a:endParaRPr lang="en-US" dirty="0" smtClean="0"/>
          </a:p>
          <a:p>
            <a:pPr lvl="1"/>
            <a:r>
              <a:rPr lang="en-US" dirty="0" smtClean="0"/>
              <a:t>Service and </a:t>
            </a:r>
            <a:r>
              <a:rPr lang="en-US" dirty="0" err="1" smtClean="0"/>
              <a:t>ServiceRole</a:t>
            </a:r>
            <a:endParaRPr lang="en-US" dirty="0" smtClean="0"/>
          </a:p>
          <a:p>
            <a:pPr lvl="1"/>
            <a:r>
              <a:rPr lang="en-US" dirty="0" smtClean="0"/>
              <a:t>Device and </a:t>
            </a:r>
            <a:r>
              <a:rPr lang="en-US" dirty="0" err="1" smtClean="0"/>
              <a:t>DeviceRole</a:t>
            </a:r>
            <a:endParaRPr lang="en-US" dirty="0" smtClean="0"/>
          </a:p>
          <a:p>
            <a:r>
              <a:rPr lang="en-US" dirty="0" smtClean="0"/>
              <a:t>Other architectural </a:t>
            </a:r>
            <a:r>
              <a:rPr lang="en-US" dirty="0" smtClean="0"/>
              <a:t>patterns</a:t>
            </a:r>
          </a:p>
          <a:p>
            <a:pPr lvl="1"/>
            <a:r>
              <a:rPr lang="en-US" dirty="0" smtClean="0"/>
              <a:t>Specification</a:t>
            </a:r>
          </a:p>
          <a:p>
            <a:pPr lvl="1"/>
            <a:r>
              <a:rPr lang="en-US" dirty="0" smtClean="0"/>
              <a:t>Abstract </a:t>
            </a:r>
            <a:r>
              <a:rPr lang="en-US" dirty="0" err="1" smtClean="0"/>
              <a:t>Superclass</a:t>
            </a:r>
            <a:r>
              <a:rPr lang="en-US" dirty="0" smtClean="0"/>
              <a:t> (e.g. Party)</a:t>
            </a:r>
          </a:p>
          <a:p>
            <a:pPr lvl="1"/>
            <a:r>
              <a:rPr lang="en-US" dirty="0" smtClean="0"/>
              <a:t>Composite (assemble objects into trees; e.g. Party)</a:t>
            </a:r>
          </a:p>
          <a:p>
            <a:pPr lvl="1"/>
            <a:r>
              <a:rPr lang="en-US" dirty="0" smtClean="0"/>
              <a:t>Role Entity</a:t>
            </a:r>
          </a:p>
          <a:p>
            <a:pPr lvl="1"/>
            <a:r>
              <a:rPr lang="en-US" dirty="0" smtClean="0"/>
              <a:t>Temporal State Entity</a:t>
            </a:r>
          </a:p>
          <a:p>
            <a:pPr lvl="1"/>
            <a:r>
              <a:rPr lang="en-US" dirty="0" smtClean="0"/>
              <a:t>Self Relationship</a:t>
            </a:r>
          </a:p>
          <a:p>
            <a:endParaRPr lang="en-US" dirty="0"/>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724400" y="2667000"/>
            <a:ext cx="3868459" cy="1447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8410735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Level Conceptual Model</a:t>
            </a:r>
            <a:endParaRPr lang="en-US" dirty="0"/>
          </a:p>
        </p:txBody>
      </p:sp>
      <p:pic>
        <p:nvPicPr>
          <p:cNvPr id="13314" name="Picture 2" descr="C:\Users\Chip\Documents\ERStudioBusinessArchitect\MICA Project\TMF SID.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09599" y="1196459"/>
            <a:ext cx="7696201" cy="512814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102483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Integrated Models and Frameworks</a:t>
            </a:r>
            <a:endParaRPr lang="en-US" dirty="0"/>
          </a:p>
        </p:txBody>
      </p:sp>
      <p:sp>
        <p:nvSpPr>
          <p:cNvPr id="3" name="Content Placeholder 2"/>
          <p:cNvSpPr>
            <a:spLocks noGrp="1"/>
          </p:cNvSpPr>
          <p:nvPr>
            <p:ph sz="quarter" idx="1"/>
          </p:nvPr>
        </p:nvSpPr>
        <p:spPr/>
        <p:txBody>
          <a:bodyPr>
            <a:normAutofit/>
          </a:bodyPr>
          <a:lstStyle/>
          <a:p>
            <a:r>
              <a:rPr lang="en-US" dirty="0" smtClean="0"/>
              <a:t>Frameworks provide containment and structure</a:t>
            </a:r>
          </a:p>
          <a:p>
            <a:pPr lvl="1"/>
            <a:r>
              <a:rPr lang="en-US" dirty="0" smtClean="0"/>
              <a:t>Different models, each developed for a domain/perspective</a:t>
            </a:r>
          </a:p>
          <a:p>
            <a:pPr lvl="1"/>
            <a:r>
              <a:rPr lang="en-US" dirty="0" smtClean="0"/>
              <a:t>Integrated within framework for alignment and containment</a:t>
            </a:r>
          </a:p>
          <a:p>
            <a:r>
              <a:rPr lang="en-US" dirty="0" smtClean="0"/>
              <a:t>Models for each viewpoint, perspective, domain, etc.</a:t>
            </a:r>
          </a:p>
          <a:p>
            <a:pPr lvl="1"/>
            <a:r>
              <a:rPr lang="en-US" dirty="0" smtClean="0"/>
              <a:t>Enterprise architecture &amp; business process models</a:t>
            </a:r>
          </a:p>
          <a:p>
            <a:pPr lvl="1"/>
            <a:r>
              <a:rPr lang="en-US" dirty="0" smtClean="0"/>
              <a:t>Conceptual, logical and physical data models</a:t>
            </a:r>
          </a:p>
          <a:p>
            <a:pPr lvl="1"/>
            <a:r>
              <a:rPr lang="en-US" dirty="0" smtClean="0"/>
              <a:t>Application architecture and UML models</a:t>
            </a:r>
            <a:endParaRPr lang="en-US" dirty="0"/>
          </a:p>
          <a:p>
            <a:r>
              <a:rPr lang="en-US" dirty="0" smtClean="0"/>
              <a:t>Integrate domains and transform between perspectives</a:t>
            </a:r>
          </a:p>
          <a:p>
            <a:pPr lvl="1"/>
            <a:r>
              <a:rPr lang="en-US" dirty="0" smtClean="0"/>
              <a:t>Data and process and applications align</a:t>
            </a:r>
          </a:p>
          <a:p>
            <a:pPr lvl="1"/>
            <a:r>
              <a:rPr lang="en-US" dirty="0" smtClean="0"/>
              <a:t>Context, concept, logic and implementation views sync’d</a:t>
            </a:r>
            <a:endParaRPr lang="en-US" dirty="0"/>
          </a:p>
        </p:txBody>
      </p:sp>
    </p:spTree>
    <p:extLst>
      <p:ext uri="{BB962C8B-B14F-4D97-AF65-F5344CB8AC3E}">
        <p14:creationId xmlns:p14="http://schemas.microsoft.com/office/powerpoint/2010/main" xmlns="" val="604928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Models with Frameworx</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Frameworx defines </a:t>
            </a:r>
            <a:r>
              <a:rPr lang="en-US" dirty="0" smtClean="0"/>
              <a:t>a </a:t>
            </a:r>
            <a:r>
              <a:rPr lang="en-US" dirty="0" smtClean="0"/>
              <a:t>comprehensive enterprise IT and process architecture that also embraces major IT industry standards such as ITIL and TOGAF. </a:t>
            </a:r>
          </a:p>
          <a:p>
            <a:pPr lvl="1"/>
            <a:r>
              <a:rPr lang="en-US" b="1" dirty="0" smtClean="0">
                <a:solidFill>
                  <a:schemeClr val="accent1"/>
                </a:solidFill>
              </a:rPr>
              <a:t>Business Process Framework (eTOM) </a:t>
            </a:r>
            <a:r>
              <a:rPr lang="en-US" dirty="0" smtClean="0"/>
              <a:t>is the industry's common process architecture for both business and functional </a:t>
            </a:r>
            <a:r>
              <a:rPr lang="en-US" dirty="0" smtClean="0"/>
              <a:t>processes</a:t>
            </a:r>
          </a:p>
          <a:p>
            <a:pPr lvl="2"/>
            <a:r>
              <a:rPr lang="en-US" dirty="0" smtClean="0"/>
              <a:t>Business and functional processes for telecommunication</a:t>
            </a:r>
          </a:p>
          <a:p>
            <a:pPr lvl="2"/>
            <a:r>
              <a:rPr lang="en-US" dirty="0" smtClean="0"/>
              <a:t>Full scope and interactions </a:t>
            </a:r>
            <a:r>
              <a:rPr lang="en-US" dirty="0" smtClean="0"/>
              <a:t>defined </a:t>
            </a:r>
            <a:endParaRPr lang="en-US" dirty="0" smtClean="0"/>
          </a:p>
          <a:p>
            <a:pPr lvl="1"/>
            <a:r>
              <a:rPr lang="en-US" b="1" dirty="0" smtClean="0">
                <a:solidFill>
                  <a:schemeClr val="accent1"/>
                </a:solidFill>
              </a:rPr>
              <a:t>Information Framework (SID) </a:t>
            </a:r>
            <a:r>
              <a:rPr lang="en-US" dirty="0" smtClean="0"/>
              <a:t>provides a common reference model </a:t>
            </a:r>
            <a:r>
              <a:rPr lang="en-US" dirty="0" smtClean="0"/>
              <a:t>to </a:t>
            </a:r>
            <a:r>
              <a:rPr lang="en-US" dirty="0" smtClean="0"/>
              <a:t>describe management </a:t>
            </a:r>
            <a:r>
              <a:rPr lang="en-US" dirty="0" smtClean="0"/>
              <a:t>information: </a:t>
            </a:r>
          </a:p>
          <a:p>
            <a:pPr lvl="2"/>
            <a:r>
              <a:rPr lang="en-US" dirty="0" smtClean="0"/>
              <a:t>Common model:  standardization and reduce complexity</a:t>
            </a:r>
          </a:p>
          <a:p>
            <a:pPr lvl="2"/>
            <a:r>
              <a:rPr lang="en-US" dirty="0" smtClean="0"/>
              <a:t>Consistent data use:  service providers and business partners</a:t>
            </a:r>
          </a:p>
          <a:p>
            <a:pPr lvl="2"/>
            <a:r>
              <a:rPr lang="en-US" dirty="0" smtClean="0"/>
              <a:t>Conceptual Data Models</a:t>
            </a:r>
          </a:p>
          <a:p>
            <a:pPr lvl="2"/>
            <a:r>
              <a:rPr lang="en-US" dirty="0" smtClean="0"/>
              <a:t>UML class (domain) </a:t>
            </a:r>
            <a:r>
              <a:rPr lang="en-US" dirty="0" smtClean="0"/>
              <a:t>diagrams</a:t>
            </a:r>
            <a:endParaRPr lang="en-US" dirty="0" smtClean="0"/>
          </a:p>
          <a:p>
            <a:pPr lvl="1"/>
            <a:r>
              <a:rPr lang="en-US" b="1" dirty="0" smtClean="0">
                <a:solidFill>
                  <a:schemeClr val="accent1"/>
                </a:solidFill>
              </a:rPr>
              <a:t>Application Framework (TAM) </a:t>
            </a:r>
            <a:r>
              <a:rPr lang="en-US" dirty="0" smtClean="0"/>
              <a:t>provides a common language </a:t>
            </a:r>
            <a:r>
              <a:rPr lang="en-US" dirty="0" smtClean="0"/>
              <a:t>to </a:t>
            </a:r>
            <a:r>
              <a:rPr lang="en-US" dirty="0" smtClean="0"/>
              <a:t>describe systems and their </a:t>
            </a:r>
            <a:r>
              <a:rPr lang="en-US" dirty="0" smtClean="0"/>
              <a:t>functions</a:t>
            </a:r>
            <a:r>
              <a:rPr lang="en-US" dirty="0" smtClean="0"/>
              <a:t>:</a:t>
            </a:r>
            <a:endParaRPr lang="en-US" dirty="0" smtClean="0"/>
          </a:p>
          <a:p>
            <a:pPr lvl="2"/>
            <a:r>
              <a:rPr lang="en-US" dirty="0" smtClean="0"/>
              <a:t>Represents applications aligned to business functions</a:t>
            </a:r>
          </a:p>
          <a:p>
            <a:pPr lvl="2"/>
            <a:r>
              <a:rPr lang="en-US" dirty="0" smtClean="0"/>
              <a:t>Provides mapping between eTOM and </a:t>
            </a:r>
            <a:r>
              <a:rPr lang="en-US" dirty="0" smtClean="0"/>
              <a:t>SID</a:t>
            </a:r>
            <a:endParaRPr lang="en-US" dirty="0" smtClean="0"/>
          </a:p>
          <a:p>
            <a:pPr lvl="1"/>
            <a:r>
              <a:rPr lang="en-US" b="1" dirty="0" smtClean="0">
                <a:solidFill>
                  <a:schemeClr val="accent1"/>
                </a:solidFill>
              </a:rPr>
              <a:t>Integration Framework </a:t>
            </a:r>
            <a:r>
              <a:rPr lang="en-US" dirty="0" smtClean="0"/>
              <a:t>provides a service oriented integration approach with standardized interfaces and support tools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TMF Frameworx</a:t>
            </a:r>
            <a:endParaRPr lang="en-US" dirty="0"/>
          </a:p>
        </p:txBody>
      </p:sp>
      <p:sp>
        <p:nvSpPr>
          <p:cNvPr id="3" name="Content Placeholder 2"/>
          <p:cNvSpPr>
            <a:spLocks noGrp="1"/>
          </p:cNvSpPr>
          <p:nvPr>
            <p:ph sz="quarter" idx="1"/>
          </p:nvPr>
        </p:nvSpPr>
        <p:spPr>
          <a:xfrm>
            <a:off x="457200" y="1295400"/>
            <a:ext cx="4876800" cy="2514600"/>
          </a:xfrm>
        </p:spPr>
        <p:txBody>
          <a:bodyPr>
            <a:normAutofit fontScale="70000" lnSpcReduction="20000"/>
          </a:bodyPr>
          <a:lstStyle/>
          <a:p>
            <a:r>
              <a:rPr lang="en-US" dirty="0" smtClean="0"/>
              <a:t>Frameworx</a:t>
            </a:r>
            <a:endParaRPr lang="en-US" dirty="0" smtClean="0"/>
          </a:p>
          <a:p>
            <a:pPr lvl="1"/>
            <a:r>
              <a:rPr lang="en-US" dirty="0" smtClean="0"/>
              <a:t>Is </a:t>
            </a:r>
            <a:r>
              <a:rPr lang="en-US" dirty="0" smtClean="0"/>
              <a:t>the industry’s most comprehensive business architecture </a:t>
            </a:r>
          </a:p>
          <a:p>
            <a:pPr lvl="1"/>
            <a:r>
              <a:rPr lang="en-US" dirty="0" smtClean="0"/>
              <a:t>Provides </a:t>
            </a:r>
            <a:r>
              <a:rPr lang="en-US" dirty="0" smtClean="0"/>
              <a:t>the flexibility of a vendor and technology-independent blueprint </a:t>
            </a:r>
          </a:p>
          <a:p>
            <a:pPr lvl="1"/>
            <a:r>
              <a:rPr lang="en-US" dirty="0" smtClean="0"/>
              <a:t>Allows </a:t>
            </a:r>
            <a:r>
              <a:rPr lang="en-US" dirty="0" smtClean="0"/>
              <a:t>Service Providers to realize ITIL-compliant </a:t>
            </a:r>
            <a:r>
              <a:rPr lang="en-US" dirty="0" smtClean="0"/>
              <a:t>implementations</a:t>
            </a:r>
            <a:endParaRPr lang="en-US" dirty="0" smtClean="0"/>
          </a:p>
          <a:p>
            <a:pPr lvl="1"/>
            <a:r>
              <a:rPr lang="en-US" dirty="0" smtClean="0"/>
              <a:t>Is </a:t>
            </a:r>
            <a:r>
              <a:rPr lang="en-US" dirty="0" smtClean="0"/>
              <a:t>fully supported by a range of commercial products </a:t>
            </a:r>
            <a:endParaRPr lang="en-US" dirty="0" smtClean="0"/>
          </a:p>
          <a:p>
            <a:pPr lvl="1"/>
            <a:r>
              <a:rPr lang="en-US" dirty="0" smtClean="0"/>
              <a:t>SOA compatible</a:t>
            </a:r>
            <a:endParaRPr lang="en-US" dirty="0" smtClean="0"/>
          </a:p>
        </p:txBody>
      </p:sp>
      <p:pic>
        <p:nvPicPr>
          <p:cNvPr id="7" name="Picture 3"/>
          <p:cNvPicPr>
            <a:picLocks noChangeAspect="1" noChangeArrowheads="1"/>
          </p:cNvPicPr>
          <p:nvPr/>
        </p:nvPicPr>
        <p:blipFill>
          <a:blip r:embed="rId3" cstate="print"/>
          <a:srcRect/>
          <a:stretch>
            <a:fillRect/>
          </a:stretch>
        </p:blipFill>
        <p:spPr bwMode="auto">
          <a:xfrm>
            <a:off x="5791200" y="1295400"/>
            <a:ext cx="2682017" cy="2262188"/>
          </a:xfrm>
          <a:prstGeom prst="rect">
            <a:avLst/>
          </a:prstGeom>
          <a:noFill/>
          <a:ln w="9525">
            <a:noFill/>
            <a:miter lim="800000"/>
            <a:headEnd/>
            <a:tailEnd/>
          </a:ln>
        </p:spPr>
      </p:pic>
      <p:sp>
        <p:nvSpPr>
          <p:cNvPr id="8" name="Content Placeholder 2"/>
          <p:cNvSpPr txBox="1">
            <a:spLocks/>
          </p:cNvSpPr>
          <p:nvPr/>
        </p:nvSpPr>
        <p:spPr>
          <a:xfrm>
            <a:off x="457200" y="3810000"/>
            <a:ext cx="8153400" cy="234696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TM Forum’s Frameworx Integrated Business Architecture provides an industry agreed, service oriented approach for rationalizing operational IT, processes, and systems that enables Service Providers to significantly reduce their operational costs and improve business agility.</a:t>
            </a: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Frameworx uses standard, reusable, generic blocks—Platforms and Business Services—that can be assembled in unique ways to gain the advantages of standardization while still allowing customization where necessary.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Information Framework (SID)</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Focuses </a:t>
            </a:r>
            <a:r>
              <a:rPr lang="en-US" dirty="0"/>
              <a:t>on </a:t>
            </a:r>
            <a:r>
              <a:rPr lang="en-US" sz="2200" b="1" dirty="0" smtClean="0">
                <a:solidFill>
                  <a:schemeClr val="accent1"/>
                </a:solidFill>
              </a:rPr>
              <a:t>business entities</a:t>
            </a:r>
            <a:r>
              <a:rPr lang="en-US" dirty="0" smtClean="0"/>
              <a:t> </a:t>
            </a:r>
            <a:r>
              <a:rPr lang="en-US" dirty="0"/>
              <a:t>and associated attribute definitions</a:t>
            </a:r>
            <a:r>
              <a:rPr lang="en-US" dirty="0" smtClean="0"/>
              <a:t>.</a:t>
            </a:r>
          </a:p>
          <a:p>
            <a:pPr lvl="1"/>
            <a:r>
              <a:rPr lang="en-US" dirty="0" smtClean="0"/>
              <a:t>Business Entity  -- “a </a:t>
            </a:r>
            <a:r>
              <a:rPr lang="en-US" dirty="0"/>
              <a:t>thing of interest to the business, such as customer, product, service, or network. Its attributes are facts that describe the </a:t>
            </a:r>
            <a:r>
              <a:rPr lang="en-US" dirty="0" smtClean="0"/>
              <a:t>entity.” (sound familiar?)</a:t>
            </a:r>
          </a:p>
          <a:p>
            <a:r>
              <a:rPr lang="en-US" dirty="0" smtClean="0"/>
              <a:t>Is fundamentally an Information Model.</a:t>
            </a:r>
          </a:p>
          <a:p>
            <a:pPr lvl="1"/>
            <a:r>
              <a:rPr lang="en-US" dirty="0" smtClean="0"/>
              <a:t>Information Model-- “a representation of business concepts, their characteristics and relationships, described in an implementation independent manner.” (sound familiar?)</a:t>
            </a:r>
          </a:p>
          <a:p>
            <a:r>
              <a:rPr lang="en-US" dirty="0" smtClean="0"/>
              <a:t>Entities and models are packaged in a series of documents and modeled in UML.</a:t>
            </a:r>
          </a:p>
          <a:p>
            <a:r>
              <a:rPr lang="en-US" dirty="0" smtClean="0"/>
              <a:t>Provides:</a:t>
            </a:r>
          </a:p>
          <a:p>
            <a:pPr lvl="1"/>
            <a:r>
              <a:rPr lang="en-US" dirty="0" smtClean="0"/>
              <a:t>an </a:t>
            </a:r>
            <a:r>
              <a:rPr lang="en-US" dirty="0" smtClean="0"/>
              <a:t>information/data reference model and a common information/data vocabulary, from a business entity perspective.</a:t>
            </a:r>
          </a:p>
          <a:p>
            <a:pPr lvl="1"/>
            <a:r>
              <a:rPr lang="en-US" dirty="0" smtClean="0"/>
              <a:t>the </a:t>
            </a:r>
            <a:r>
              <a:rPr lang="en-US" dirty="0" smtClean="0"/>
              <a:t>definition of the “things” that are to be affected by the business processes defined in the eTOM.</a:t>
            </a:r>
            <a:endParaRPr lang="en-US" dirty="0"/>
          </a:p>
          <a:p>
            <a:pPr lvl="1"/>
            <a:r>
              <a:rPr lang="en-US" dirty="0" smtClean="0"/>
              <a:t>the </a:t>
            </a:r>
            <a:r>
              <a:rPr lang="en-US" dirty="0"/>
              <a:t>model that represents business concepts and their characteristics and relationships, described in an implementation-independent manner. </a:t>
            </a:r>
            <a:endParaRPr lang="en-US" dirty="0" smtClean="0"/>
          </a:p>
          <a:p>
            <a:r>
              <a:rPr lang="en-US" dirty="0"/>
              <a:t>Designed as a layered framework that partitions the shared information and data into </a:t>
            </a:r>
            <a:r>
              <a:rPr lang="en-US" dirty="0" smtClean="0"/>
              <a:t>eight high level domains.</a:t>
            </a:r>
            <a:endParaRPr lang="en-US" dirty="0"/>
          </a:p>
        </p:txBody>
      </p:sp>
    </p:spTree>
    <p:extLst>
      <p:ext uri="{BB962C8B-B14F-4D97-AF65-F5344CB8AC3E}">
        <p14:creationId xmlns:p14="http://schemas.microsoft.com/office/powerpoint/2010/main" xmlns="" val="1477023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Framework (SID)</a:t>
            </a:r>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24000" y="2971799"/>
            <a:ext cx="5838825" cy="3000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Content Placeholder 2"/>
          <p:cNvSpPr>
            <a:spLocks noGrp="1"/>
          </p:cNvSpPr>
          <p:nvPr>
            <p:ph sz="quarter" idx="1"/>
          </p:nvPr>
        </p:nvSpPr>
        <p:spPr>
          <a:xfrm>
            <a:off x="457200" y="1219200"/>
            <a:ext cx="8229600" cy="2057400"/>
          </a:xfrm>
        </p:spPr>
        <p:txBody>
          <a:bodyPr>
            <a:normAutofit fontScale="70000" lnSpcReduction="20000"/>
          </a:bodyPr>
          <a:lstStyle/>
          <a:p>
            <a:r>
              <a:rPr lang="en-US" dirty="0" smtClean="0"/>
              <a:t>Uses the concepts of domains and ABEs (i.e. sub-domains) to categorize business </a:t>
            </a:r>
            <a:r>
              <a:rPr lang="en-US" dirty="0" smtClean="0"/>
              <a:t>entities</a:t>
            </a:r>
            <a:endParaRPr lang="en-US" dirty="0" smtClean="0"/>
          </a:p>
          <a:p>
            <a:r>
              <a:rPr lang="en-US" dirty="0" smtClean="0"/>
              <a:t>Developed by the application of data affinity concepts to a telecom enterprise’s processes and data.</a:t>
            </a:r>
          </a:p>
          <a:p>
            <a:r>
              <a:rPr lang="en-US" dirty="0" smtClean="0"/>
              <a:t>High </a:t>
            </a:r>
            <a:r>
              <a:rPr lang="en-US" dirty="0" smtClean="0"/>
              <a:t>degree of cohesion between entities </a:t>
            </a:r>
          </a:p>
          <a:p>
            <a:r>
              <a:rPr lang="en-US" dirty="0" smtClean="0"/>
              <a:t>Loose </a:t>
            </a:r>
            <a:r>
              <a:rPr lang="en-US" dirty="0" smtClean="0"/>
              <a:t>coupling between different domains</a:t>
            </a:r>
          </a:p>
          <a:p>
            <a:r>
              <a:rPr lang="en-US" dirty="0" smtClean="0"/>
              <a:t>Top domains are broadly aligned with the eTOM</a:t>
            </a:r>
          </a:p>
        </p:txBody>
      </p:sp>
    </p:spTree>
    <p:extLst>
      <p:ext uri="{BB962C8B-B14F-4D97-AF65-F5344CB8AC3E}">
        <p14:creationId xmlns:p14="http://schemas.microsoft.com/office/powerpoint/2010/main" xmlns="" val="4271598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 – SID Mapping</a:t>
            </a:r>
            <a:endParaRPr lang="en-US" dirty="0"/>
          </a:p>
        </p:txBody>
      </p:sp>
      <p:sp>
        <p:nvSpPr>
          <p:cNvPr id="3" name="Content Placeholder 2"/>
          <p:cNvSpPr>
            <a:spLocks noGrp="1"/>
          </p:cNvSpPr>
          <p:nvPr>
            <p:ph sz="quarter" idx="1"/>
          </p:nvPr>
        </p:nvSpPr>
        <p:spPr>
          <a:xfrm>
            <a:off x="457200" y="1219200"/>
            <a:ext cx="2895600" cy="4937760"/>
          </a:xfrm>
        </p:spPr>
        <p:txBody>
          <a:bodyPr>
            <a:normAutofit fontScale="92500" lnSpcReduction="10000"/>
          </a:bodyPr>
          <a:lstStyle/>
          <a:p>
            <a:r>
              <a:rPr lang="en-US" dirty="0" smtClean="0"/>
              <a:t>Accounting</a:t>
            </a:r>
            <a:endParaRPr lang="en-US" dirty="0"/>
          </a:p>
          <a:p>
            <a:r>
              <a:rPr lang="en-US" dirty="0" smtClean="0"/>
              <a:t>Activities </a:t>
            </a:r>
            <a:r>
              <a:rPr lang="en-US" dirty="0"/>
              <a:t>and Events</a:t>
            </a:r>
          </a:p>
          <a:p>
            <a:r>
              <a:rPr lang="en-US" dirty="0" smtClean="0"/>
              <a:t>Contact </a:t>
            </a:r>
            <a:r>
              <a:rPr lang="en-US" dirty="0"/>
              <a:t>Point</a:t>
            </a:r>
          </a:p>
          <a:p>
            <a:r>
              <a:rPr lang="en-US" dirty="0" smtClean="0"/>
              <a:t>Contracts</a:t>
            </a:r>
            <a:endParaRPr lang="en-US" dirty="0"/>
          </a:p>
          <a:p>
            <a:r>
              <a:rPr lang="en-US" dirty="0" smtClean="0"/>
              <a:t>Document </a:t>
            </a:r>
            <a:r>
              <a:rPr lang="en-US" dirty="0"/>
              <a:t>Management</a:t>
            </a:r>
          </a:p>
          <a:p>
            <a:r>
              <a:rPr lang="en-US" dirty="0" smtClean="0"/>
              <a:t>Geography</a:t>
            </a:r>
            <a:endParaRPr lang="en-US" dirty="0"/>
          </a:p>
          <a:p>
            <a:r>
              <a:rPr lang="en-US" dirty="0" smtClean="0"/>
              <a:t>People </a:t>
            </a:r>
            <a:r>
              <a:rPr lang="en-US" dirty="0"/>
              <a:t>and Organizations</a:t>
            </a:r>
          </a:p>
          <a:p>
            <a:r>
              <a:rPr lang="en-US" dirty="0" smtClean="0"/>
              <a:t>Physical </a:t>
            </a:r>
            <a:r>
              <a:rPr lang="en-US" dirty="0"/>
              <a:t>Assets</a:t>
            </a:r>
          </a:p>
          <a:p>
            <a:r>
              <a:rPr lang="en-US" dirty="0" smtClean="0"/>
              <a:t>Roles</a:t>
            </a:r>
            <a:endParaRPr lang="en-US"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89300" y="1676400"/>
            <a:ext cx="5384800" cy="403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Straight Arrow Connector 5"/>
          <p:cNvCxnSpPr/>
          <p:nvPr/>
        </p:nvCxnSpPr>
        <p:spPr>
          <a:xfrm flipV="1">
            <a:off x="2667000" y="4191000"/>
            <a:ext cx="1066800" cy="106680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1524000" y="5334000"/>
            <a:ext cx="3886200" cy="38100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133600" y="4191000"/>
            <a:ext cx="3505200" cy="129540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590800" y="4838700"/>
            <a:ext cx="2895600" cy="4953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2209800" y="1447800"/>
            <a:ext cx="1524000" cy="388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057400" y="2971800"/>
            <a:ext cx="4267200" cy="255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415284" y="3688153"/>
            <a:ext cx="1004316" cy="257629"/>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p:nvPr/>
        </p:nvCxnSpPr>
        <p:spPr>
          <a:xfrm>
            <a:off x="1600200" y="2133600"/>
            <a:ext cx="4648200" cy="3048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514600" y="2590800"/>
            <a:ext cx="3733800" cy="2743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438400" y="3733800"/>
            <a:ext cx="3886200" cy="1447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589061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SID Common Categories</a:t>
            </a:r>
            <a:endParaRPr lang="en-US" dirty="0"/>
          </a:p>
        </p:txBody>
      </p:sp>
      <p:sp>
        <p:nvSpPr>
          <p:cNvPr id="3" name="Content Placeholder 2"/>
          <p:cNvSpPr>
            <a:spLocks noGrp="1"/>
          </p:cNvSpPr>
          <p:nvPr>
            <p:ph sz="quarter" idx="1"/>
          </p:nvPr>
        </p:nvSpPr>
        <p:spPr>
          <a:xfrm>
            <a:off x="457200" y="1219200"/>
            <a:ext cx="8229600" cy="381000"/>
          </a:xfrm>
        </p:spPr>
        <p:txBody>
          <a:bodyPr>
            <a:normAutofit fontScale="77500" lnSpcReduction="20000"/>
          </a:bodyPr>
          <a:lstStyle/>
          <a:p>
            <a:r>
              <a:rPr lang="en-US" dirty="0" smtClean="0"/>
              <a:t>To ensure consistency, each ABE is aligned with a categorization </a:t>
            </a:r>
            <a:r>
              <a:rPr lang="en-US" dirty="0" smtClean="0"/>
              <a:t>pattern</a:t>
            </a:r>
            <a:endParaRPr lang="en-US" dirty="0" smtClean="0"/>
          </a:p>
        </p:txBody>
      </p:sp>
      <p:sp>
        <p:nvSpPr>
          <p:cNvPr id="4" name="Content Placeholder 2"/>
          <p:cNvSpPr txBox="1">
            <a:spLocks/>
          </p:cNvSpPr>
          <p:nvPr/>
        </p:nvSpPr>
        <p:spPr>
          <a:xfrm>
            <a:off x="533400" y="1600200"/>
            <a:ext cx="3962400" cy="2057400"/>
          </a:xfrm>
          <a:prstGeom prst="rect">
            <a:avLst/>
          </a:prstGeom>
        </p:spPr>
        <p:txBody>
          <a:bodyPr vert="horz">
            <a:normAutofit fontScale="85000" lnSpcReduction="20000"/>
          </a:bodyPr>
          <a:lstStyle/>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300" b="0" i="0" u="none" strike="noStrike" kern="1200" cap="none" spc="0" normalizeH="0" baseline="0" noProof="0" dirty="0" smtClean="0">
                <a:ln>
                  <a:noFill/>
                </a:ln>
                <a:solidFill>
                  <a:schemeClr val="tx2"/>
                </a:solidFill>
                <a:effectLst/>
                <a:uLnTx/>
                <a:uFillTx/>
                <a:latin typeface="+mn-lt"/>
                <a:ea typeface="+mn-ea"/>
                <a:cs typeface="+mn-cs"/>
              </a:rPr>
              <a:t>Management Entity ABE</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Interaction</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Configuration</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Performance</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Test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Trouble Price</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Usage</a:t>
            </a:r>
          </a:p>
        </p:txBody>
      </p:sp>
      <p:sp>
        <p:nvSpPr>
          <p:cNvPr id="5" name="Content Placeholder 2"/>
          <p:cNvSpPr txBox="1">
            <a:spLocks/>
          </p:cNvSpPr>
          <p:nvPr/>
        </p:nvSpPr>
        <p:spPr>
          <a:xfrm>
            <a:off x="4343400" y="1600200"/>
            <a:ext cx="3962400" cy="1295400"/>
          </a:xfrm>
          <a:prstGeom prst="rect">
            <a:avLst/>
          </a:prstGeom>
        </p:spPr>
        <p:txBody>
          <a:bodyPr vert="horz">
            <a:normAutofit fontScale="92500" lnSpcReduction="20000"/>
          </a:bodyPr>
          <a:lstStyle/>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300" b="0" i="0" u="none" strike="noStrike" kern="1200" cap="none" spc="0" normalizeH="0" baseline="0" noProof="0" dirty="0" smtClean="0">
                <a:ln>
                  <a:noFill/>
                </a:ln>
                <a:solidFill>
                  <a:schemeClr val="tx2"/>
                </a:solidFill>
                <a:effectLst/>
                <a:uLnTx/>
                <a:uFillTx/>
                <a:latin typeface="+mn-lt"/>
                <a:ea typeface="+mn-ea"/>
                <a:cs typeface="+mn-cs"/>
              </a:rPr>
              <a:t>Managed Entity ABE</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Strategy and Plan</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Managed Entity</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Managed Entity Specification</a:t>
            </a:r>
          </a:p>
        </p:txBody>
      </p:sp>
      <p:pic>
        <p:nvPicPr>
          <p:cNvPr id="6"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43001" y="3525684"/>
            <a:ext cx="6857999" cy="28021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405919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Where, Why, When, Who</a:t>
            </a:r>
            <a:endParaRPr lang="en-US" dirty="0"/>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903351" y="1582191"/>
            <a:ext cx="2933700" cy="167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809518" y="3195691"/>
            <a:ext cx="1219200" cy="6217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TextBox 3"/>
          <p:cNvSpPr txBox="1"/>
          <p:nvPr/>
        </p:nvSpPr>
        <p:spPr>
          <a:xfrm>
            <a:off x="1216409" y="3258591"/>
            <a:ext cx="1702710" cy="230832"/>
          </a:xfrm>
          <a:prstGeom prst="rect">
            <a:avLst/>
          </a:prstGeom>
          <a:noFill/>
        </p:spPr>
        <p:txBody>
          <a:bodyPr wrap="none" rtlCol="0">
            <a:spAutoFit/>
          </a:bodyPr>
          <a:lstStyle/>
          <a:p>
            <a:r>
              <a:rPr lang="en-US" sz="900" dirty="0" smtClean="0"/>
              <a:t>GB922 Addendum 1P, V9.6, p. 6</a:t>
            </a:r>
            <a:endParaRPr lang="en-US" dirty="0"/>
          </a:p>
        </p:txBody>
      </p:sp>
      <p:pic>
        <p:nvPicPr>
          <p:cNvPr id="4100" name="Picture 4"/>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06809" y="1762125"/>
            <a:ext cx="3200400" cy="14501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TextBox 7"/>
          <p:cNvSpPr txBox="1"/>
          <p:nvPr/>
        </p:nvSpPr>
        <p:spPr>
          <a:xfrm>
            <a:off x="5741551" y="3275755"/>
            <a:ext cx="1757212" cy="230832"/>
          </a:xfrm>
          <a:prstGeom prst="rect">
            <a:avLst/>
          </a:prstGeom>
          <a:noFill/>
        </p:spPr>
        <p:txBody>
          <a:bodyPr wrap="none" rtlCol="0">
            <a:spAutoFit/>
          </a:bodyPr>
          <a:lstStyle/>
          <a:p>
            <a:r>
              <a:rPr lang="en-US" sz="900" dirty="0" smtClean="0"/>
              <a:t>GB922 Addendum 1L, V3.4, p. 22</a:t>
            </a:r>
            <a:endParaRPr lang="en-US" dirty="0"/>
          </a:p>
        </p:txBody>
      </p:sp>
      <p:pic>
        <p:nvPicPr>
          <p:cNvPr id="4101" name="Picture 5"/>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391627" y="3897741"/>
            <a:ext cx="3417891" cy="1507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0" name="TextBox 9"/>
          <p:cNvSpPr txBox="1"/>
          <p:nvPr/>
        </p:nvSpPr>
        <p:spPr>
          <a:xfrm>
            <a:off x="1163992" y="5484056"/>
            <a:ext cx="1770036" cy="230832"/>
          </a:xfrm>
          <a:prstGeom prst="rect">
            <a:avLst/>
          </a:prstGeom>
          <a:noFill/>
        </p:spPr>
        <p:txBody>
          <a:bodyPr wrap="none" rtlCol="0">
            <a:spAutoFit/>
          </a:bodyPr>
          <a:lstStyle/>
          <a:p>
            <a:r>
              <a:rPr lang="en-US" sz="900" dirty="0" smtClean="0"/>
              <a:t>GB922 Addendum 1T, V1.4, p. 15</a:t>
            </a:r>
            <a:endParaRPr lang="en-US" dirty="0"/>
          </a:p>
        </p:txBody>
      </p:sp>
      <p:pic>
        <p:nvPicPr>
          <p:cNvPr id="4102" name="Picture 6"/>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4876800" y="3689892"/>
            <a:ext cx="3254044" cy="17546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2" name="TextBox 11"/>
          <p:cNvSpPr txBox="1"/>
          <p:nvPr/>
        </p:nvSpPr>
        <p:spPr>
          <a:xfrm>
            <a:off x="5618804" y="5518692"/>
            <a:ext cx="1758815" cy="230832"/>
          </a:xfrm>
          <a:prstGeom prst="rect">
            <a:avLst/>
          </a:prstGeom>
          <a:noFill/>
        </p:spPr>
        <p:txBody>
          <a:bodyPr wrap="none" rtlCol="0">
            <a:spAutoFit/>
          </a:bodyPr>
          <a:lstStyle/>
          <a:p>
            <a:r>
              <a:rPr lang="en-US" sz="900" dirty="0" smtClean="0"/>
              <a:t>GB922 Addendum 3, V9.5, p. 21</a:t>
            </a:r>
            <a:endParaRPr lang="en-US" dirty="0"/>
          </a:p>
        </p:txBody>
      </p:sp>
    </p:spTree>
    <p:extLst>
      <p:ext uri="{BB962C8B-B14F-4D97-AF65-F5344CB8AC3E}">
        <p14:creationId xmlns:p14="http://schemas.microsoft.com/office/powerpoint/2010/main" xmlns="" val="23235866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5081</TotalTime>
  <Words>1428</Words>
  <Application>Microsoft Office PowerPoint</Application>
  <PresentationFormat>On-screen Show (4:3)</PresentationFormat>
  <Paragraphs>215</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Origin</vt:lpstr>
      <vt:lpstr>TMF Information Framework</vt:lpstr>
      <vt:lpstr>Integrated Models and Frameworks</vt:lpstr>
      <vt:lpstr>Integrated Models with Frameworx</vt:lpstr>
      <vt:lpstr>TMF Frameworx</vt:lpstr>
      <vt:lpstr>Information Framework (SID)</vt:lpstr>
      <vt:lpstr>Information Framework (SID)</vt:lpstr>
      <vt:lpstr>SAM – SID Mapping</vt:lpstr>
      <vt:lpstr>SID Common Categories</vt:lpstr>
      <vt:lpstr>What, Where, Why, When, Who</vt:lpstr>
      <vt:lpstr>Conceptual Model - Entities</vt:lpstr>
      <vt:lpstr>Information Framework Domain Addenda</vt:lpstr>
      <vt:lpstr>Information Framework (SID)</vt:lpstr>
      <vt:lpstr>SID – Level 2</vt:lpstr>
      <vt:lpstr>Example - ServiceSpecification</vt:lpstr>
      <vt:lpstr>Example - ServiceSpecification</vt:lpstr>
      <vt:lpstr>Architectural Patterns</vt:lpstr>
      <vt:lpstr>High Level Conceptual Model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TMF Framewox</dc:title>
  <dc:creator>Chip</dc:creator>
  <cp:lastModifiedBy>Chip Srull</cp:lastModifiedBy>
  <cp:revision>42</cp:revision>
  <dcterms:created xsi:type="dcterms:W3CDTF">2011-06-04T22:43:46Z</dcterms:created>
  <dcterms:modified xsi:type="dcterms:W3CDTF">2011-06-08T21:07:48Z</dcterms:modified>
</cp:coreProperties>
</file>